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60" r:id="rId2"/>
    <p:sldId id="258" r:id="rId3"/>
    <p:sldId id="263" r:id="rId4"/>
    <p:sldId id="264" r:id="rId5"/>
    <p:sldId id="265" r:id="rId6"/>
    <p:sldId id="267" r:id="rId7"/>
    <p:sldId id="268" r:id="rId8"/>
    <p:sldId id="270" r:id="rId9"/>
    <p:sldId id="273" r:id="rId10"/>
    <p:sldId id="274" r:id="rId11"/>
    <p:sldId id="279" r:id="rId12"/>
    <p:sldId id="280" r:id="rId13"/>
    <p:sldId id="282" r:id="rId14"/>
    <p:sldId id="300" r:id="rId15"/>
    <p:sldId id="301" r:id="rId16"/>
    <p:sldId id="302" r:id="rId17"/>
    <p:sldId id="303" r:id="rId18"/>
    <p:sldId id="306" r:id="rId19"/>
    <p:sldId id="307" r:id="rId20"/>
    <p:sldId id="309" r:id="rId21"/>
    <p:sldId id="310" r:id="rId22"/>
    <p:sldId id="311" r:id="rId23"/>
    <p:sldId id="312" r:id="rId24"/>
    <p:sldId id="315" r:id="rId25"/>
    <p:sldId id="317" r:id="rId26"/>
    <p:sldId id="320" r:id="rId27"/>
    <p:sldId id="321" r:id="rId28"/>
    <p:sldId id="328" r:id="rId29"/>
    <p:sldId id="329" r:id="rId30"/>
    <p:sldId id="331" r:id="rId31"/>
    <p:sldId id="333" r:id="rId32"/>
    <p:sldId id="334" r:id="rId33"/>
    <p:sldId id="341" r:id="rId34"/>
    <p:sldId id="342" r:id="rId35"/>
    <p:sldId id="349" r:id="rId36"/>
    <p:sldId id="353" r:id="rId37"/>
    <p:sldId id="354" r:id="rId38"/>
    <p:sldId id="356" r:id="rId39"/>
    <p:sldId id="358" r:id="rId40"/>
    <p:sldId id="359" r:id="rId41"/>
    <p:sldId id="360" r:id="rId42"/>
    <p:sldId id="361" r:id="rId43"/>
    <p:sldId id="363" r:id="rId44"/>
    <p:sldId id="368" r:id="rId45"/>
    <p:sldId id="371" r:id="rId46"/>
    <p:sldId id="375" r:id="rId47"/>
    <p:sldId id="377" r:id="rId48"/>
    <p:sldId id="378" r:id="rId49"/>
    <p:sldId id="379" r:id="rId50"/>
    <p:sldId id="380" r:id="rId51"/>
    <p:sldId id="381" r:id="rId52"/>
    <p:sldId id="383" r:id="rId53"/>
    <p:sldId id="384" r:id="rId54"/>
    <p:sldId id="385" r:id="rId55"/>
    <p:sldId id="389" r:id="rId56"/>
    <p:sldId id="391" r:id="rId57"/>
    <p:sldId id="392" r:id="rId58"/>
    <p:sldId id="393" r:id="rId59"/>
    <p:sldId id="395" r:id="rId60"/>
    <p:sldId id="400" r:id="rId61"/>
    <p:sldId id="695" r:id="rId62"/>
    <p:sldId id="410" r:id="rId63"/>
    <p:sldId id="412" r:id="rId64"/>
    <p:sldId id="413" r:id="rId65"/>
    <p:sldId id="414" r:id="rId66"/>
    <p:sldId id="415" r:id="rId67"/>
    <p:sldId id="416" r:id="rId68"/>
    <p:sldId id="417" r:id="rId69"/>
    <p:sldId id="418" r:id="rId70"/>
    <p:sldId id="420" r:id="rId71"/>
    <p:sldId id="421" r:id="rId72"/>
    <p:sldId id="427" r:id="rId73"/>
    <p:sldId id="428" r:id="rId74"/>
    <p:sldId id="429" r:id="rId75"/>
    <p:sldId id="430" r:id="rId76"/>
    <p:sldId id="431" r:id="rId77"/>
    <p:sldId id="433" r:id="rId78"/>
    <p:sldId id="435" r:id="rId79"/>
    <p:sldId id="439" r:id="rId80"/>
    <p:sldId id="448" r:id="rId81"/>
    <p:sldId id="449" r:id="rId82"/>
    <p:sldId id="456" r:id="rId83"/>
    <p:sldId id="457" r:id="rId84"/>
    <p:sldId id="458" r:id="rId85"/>
    <p:sldId id="459" r:id="rId86"/>
    <p:sldId id="460" r:id="rId87"/>
    <p:sldId id="461" r:id="rId88"/>
    <p:sldId id="462" r:id="rId89"/>
    <p:sldId id="463" r:id="rId90"/>
    <p:sldId id="464" r:id="rId91"/>
    <p:sldId id="465" r:id="rId92"/>
    <p:sldId id="466" r:id="rId93"/>
    <p:sldId id="467" r:id="rId94"/>
    <p:sldId id="478" r:id="rId95"/>
    <p:sldId id="480" r:id="rId96"/>
    <p:sldId id="481" r:id="rId97"/>
    <p:sldId id="485" r:id="rId98"/>
    <p:sldId id="486" r:id="rId99"/>
    <p:sldId id="487" r:id="rId100"/>
    <p:sldId id="488" r:id="rId101"/>
    <p:sldId id="490" r:id="rId102"/>
    <p:sldId id="508" r:id="rId103"/>
    <p:sldId id="509" r:id="rId104"/>
    <p:sldId id="526" r:id="rId105"/>
    <p:sldId id="528" r:id="rId106"/>
    <p:sldId id="529" r:id="rId107"/>
    <p:sldId id="530" r:id="rId108"/>
    <p:sldId id="531" r:id="rId109"/>
    <p:sldId id="532" r:id="rId110"/>
    <p:sldId id="536" r:id="rId111"/>
    <p:sldId id="689" r:id="rId112"/>
    <p:sldId id="537" r:id="rId113"/>
    <p:sldId id="538" r:id="rId114"/>
    <p:sldId id="540" r:id="rId115"/>
    <p:sldId id="542" r:id="rId116"/>
    <p:sldId id="543" r:id="rId117"/>
    <p:sldId id="544" r:id="rId118"/>
    <p:sldId id="545" r:id="rId119"/>
    <p:sldId id="547" r:id="rId120"/>
    <p:sldId id="548" r:id="rId121"/>
    <p:sldId id="549" r:id="rId122"/>
    <p:sldId id="550" r:id="rId123"/>
    <p:sldId id="551" r:id="rId124"/>
    <p:sldId id="554" r:id="rId125"/>
    <p:sldId id="555" r:id="rId126"/>
    <p:sldId id="560" r:id="rId127"/>
    <p:sldId id="561" r:id="rId128"/>
    <p:sldId id="563" r:id="rId129"/>
    <p:sldId id="564" r:id="rId130"/>
    <p:sldId id="565" r:id="rId131"/>
    <p:sldId id="566" r:id="rId132"/>
    <p:sldId id="567" r:id="rId133"/>
    <p:sldId id="568" r:id="rId134"/>
    <p:sldId id="569" r:id="rId135"/>
    <p:sldId id="570" r:id="rId136"/>
    <p:sldId id="572" r:id="rId137"/>
    <p:sldId id="575" r:id="rId138"/>
    <p:sldId id="576" r:id="rId139"/>
    <p:sldId id="577" r:id="rId140"/>
    <p:sldId id="579" r:id="rId141"/>
    <p:sldId id="580" r:id="rId142"/>
    <p:sldId id="581" r:id="rId143"/>
    <p:sldId id="582" r:id="rId144"/>
    <p:sldId id="584" r:id="rId145"/>
    <p:sldId id="585" r:id="rId146"/>
    <p:sldId id="586" r:id="rId147"/>
    <p:sldId id="589" r:id="rId148"/>
    <p:sldId id="590" r:id="rId149"/>
    <p:sldId id="591" r:id="rId150"/>
    <p:sldId id="592" r:id="rId151"/>
    <p:sldId id="595" r:id="rId152"/>
    <p:sldId id="596" r:id="rId153"/>
    <p:sldId id="597" r:id="rId154"/>
    <p:sldId id="598" r:id="rId155"/>
    <p:sldId id="600" r:id="rId156"/>
    <p:sldId id="601" r:id="rId157"/>
    <p:sldId id="603" r:id="rId158"/>
    <p:sldId id="604" r:id="rId159"/>
    <p:sldId id="605" r:id="rId160"/>
    <p:sldId id="608" r:id="rId161"/>
    <p:sldId id="610" r:id="rId162"/>
    <p:sldId id="611" r:id="rId163"/>
    <p:sldId id="614" r:id="rId164"/>
    <p:sldId id="622" r:id="rId165"/>
    <p:sldId id="623" r:id="rId166"/>
    <p:sldId id="624" r:id="rId167"/>
    <p:sldId id="625" r:id="rId168"/>
    <p:sldId id="626" r:id="rId169"/>
    <p:sldId id="628" r:id="rId170"/>
    <p:sldId id="629" r:id="rId171"/>
    <p:sldId id="631" r:id="rId172"/>
    <p:sldId id="632" r:id="rId173"/>
    <p:sldId id="633" r:id="rId174"/>
    <p:sldId id="637" r:id="rId175"/>
    <p:sldId id="639" r:id="rId176"/>
    <p:sldId id="691" r:id="rId177"/>
    <p:sldId id="642" r:id="rId178"/>
    <p:sldId id="644" r:id="rId179"/>
    <p:sldId id="645" r:id="rId180"/>
    <p:sldId id="648" r:id="rId181"/>
    <p:sldId id="647" r:id="rId182"/>
    <p:sldId id="650" r:id="rId183"/>
    <p:sldId id="652" r:id="rId184"/>
    <p:sldId id="654" r:id="rId185"/>
    <p:sldId id="655" r:id="rId186"/>
    <p:sldId id="656" r:id="rId187"/>
    <p:sldId id="694" r:id="rId188"/>
    <p:sldId id="657" r:id="rId189"/>
    <p:sldId id="659" r:id="rId190"/>
    <p:sldId id="660" r:id="rId191"/>
    <p:sldId id="664" r:id="rId192"/>
    <p:sldId id="692" r:id="rId193"/>
    <p:sldId id="666" r:id="rId194"/>
    <p:sldId id="667" r:id="rId195"/>
    <p:sldId id="668" r:id="rId196"/>
    <p:sldId id="669" r:id="rId197"/>
    <p:sldId id="671" r:id="rId198"/>
    <p:sldId id="672" r:id="rId199"/>
    <p:sldId id="674" r:id="rId200"/>
    <p:sldId id="675" r:id="rId201"/>
    <p:sldId id="676" r:id="rId202"/>
    <p:sldId id="677" r:id="rId203"/>
    <p:sldId id="678" r:id="rId204"/>
    <p:sldId id="679" r:id="rId205"/>
    <p:sldId id="681" r:id="rId206"/>
    <p:sldId id="683" r:id="rId207"/>
    <p:sldId id="686" r:id="rId20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B53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644" autoAdjust="0"/>
    <p:restoredTop sz="98613" autoAdjust="0"/>
  </p:normalViewPr>
  <p:slideViewPr>
    <p:cSldViewPr snapToGrid="0">
      <p:cViewPr varScale="1">
        <p:scale>
          <a:sx n="68" d="100"/>
          <a:sy n="68" d="100"/>
        </p:scale>
        <p:origin x="-83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0BBD38-C084-70AF-3A90-9CB93A76BD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xmlns="" id="{2DFB0993-ABEB-2954-8F77-F5D21F772A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xmlns="" id="{EE9986EC-DCF4-B12D-4AF8-6CE72E3F2339}"/>
              </a:ext>
            </a:extLst>
          </p:cNvPr>
          <p:cNvSpPr>
            <a:spLocks noGrp="1"/>
          </p:cNvSpPr>
          <p:nvPr>
            <p:ph type="dt" sz="half" idx="10"/>
          </p:nvPr>
        </p:nvSpPr>
        <p:spPr/>
        <p:txBody>
          <a:bodyPr/>
          <a:lstStyle/>
          <a:p>
            <a:fld id="{A6AA02FE-5A87-4729-8E2D-D80205E57DB2}" type="datetimeFigureOut">
              <a:rPr lang="vi-VN" smtClean="0"/>
              <a:pPr/>
              <a:t>29/11/2023</a:t>
            </a:fld>
            <a:endParaRPr lang="vi-VN"/>
          </a:p>
        </p:txBody>
      </p:sp>
      <p:sp>
        <p:nvSpPr>
          <p:cNvPr id="5" name="Footer Placeholder 4">
            <a:extLst>
              <a:ext uri="{FF2B5EF4-FFF2-40B4-BE49-F238E27FC236}">
                <a16:creationId xmlns:a16="http://schemas.microsoft.com/office/drawing/2014/main" xmlns="" id="{AE89CA0C-E605-5CF3-C5F1-7574BC62A40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xmlns="" id="{F948075D-EA18-1E2F-9096-A5A12DF7B2BD}"/>
              </a:ext>
            </a:extLst>
          </p:cNvPr>
          <p:cNvSpPr>
            <a:spLocks noGrp="1"/>
          </p:cNvSpPr>
          <p:nvPr>
            <p:ph type="sldNum" sz="quarter" idx="12"/>
          </p:nvPr>
        </p:nvSpPr>
        <p:spPr/>
        <p:txBody>
          <a:body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268147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3524F8-53C8-3E2A-4B15-96E4CAC3092B}"/>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xmlns="" id="{F8868D07-74F2-DEE8-BD62-4FBF527BAC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xmlns="" id="{7C42F1D7-068A-CD81-A6C1-53BF86CF6608}"/>
              </a:ext>
            </a:extLst>
          </p:cNvPr>
          <p:cNvSpPr>
            <a:spLocks noGrp="1"/>
          </p:cNvSpPr>
          <p:nvPr>
            <p:ph type="dt" sz="half" idx="10"/>
          </p:nvPr>
        </p:nvSpPr>
        <p:spPr/>
        <p:txBody>
          <a:bodyPr/>
          <a:lstStyle/>
          <a:p>
            <a:fld id="{A6AA02FE-5A87-4729-8E2D-D80205E57DB2}" type="datetimeFigureOut">
              <a:rPr lang="vi-VN" smtClean="0"/>
              <a:pPr/>
              <a:t>29/11/2023</a:t>
            </a:fld>
            <a:endParaRPr lang="vi-VN"/>
          </a:p>
        </p:txBody>
      </p:sp>
      <p:sp>
        <p:nvSpPr>
          <p:cNvPr id="5" name="Footer Placeholder 4">
            <a:extLst>
              <a:ext uri="{FF2B5EF4-FFF2-40B4-BE49-F238E27FC236}">
                <a16:creationId xmlns:a16="http://schemas.microsoft.com/office/drawing/2014/main" xmlns="" id="{0374B444-E15C-96BA-8DFE-4987D3ED3B3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xmlns="" id="{5BD321F0-2B4B-CB9F-5FA8-189E500A2094}"/>
              </a:ext>
            </a:extLst>
          </p:cNvPr>
          <p:cNvSpPr>
            <a:spLocks noGrp="1"/>
          </p:cNvSpPr>
          <p:nvPr>
            <p:ph type="sldNum" sz="quarter" idx="12"/>
          </p:nvPr>
        </p:nvSpPr>
        <p:spPr/>
        <p:txBody>
          <a:body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3249696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12406D1-1C1C-E0FB-D365-1E041D9A74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xmlns="" id="{B73AF734-7ABC-731A-3BD9-3625BE7BA2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xmlns="" id="{3CA6C227-8796-62B0-552F-926827E2C0F5}"/>
              </a:ext>
            </a:extLst>
          </p:cNvPr>
          <p:cNvSpPr>
            <a:spLocks noGrp="1"/>
          </p:cNvSpPr>
          <p:nvPr>
            <p:ph type="dt" sz="half" idx="10"/>
          </p:nvPr>
        </p:nvSpPr>
        <p:spPr/>
        <p:txBody>
          <a:bodyPr/>
          <a:lstStyle/>
          <a:p>
            <a:fld id="{A6AA02FE-5A87-4729-8E2D-D80205E57DB2}" type="datetimeFigureOut">
              <a:rPr lang="vi-VN" smtClean="0"/>
              <a:pPr/>
              <a:t>29/11/2023</a:t>
            </a:fld>
            <a:endParaRPr lang="vi-VN"/>
          </a:p>
        </p:txBody>
      </p:sp>
      <p:sp>
        <p:nvSpPr>
          <p:cNvPr id="5" name="Footer Placeholder 4">
            <a:extLst>
              <a:ext uri="{FF2B5EF4-FFF2-40B4-BE49-F238E27FC236}">
                <a16:creationId xmlns:a16="http://schemas.microsoft.com/office/drawing/2014/main" xmlns="" id="{0B6416CE-358A-F9EE-AC59-481DB0B0EC9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xmlns="" id="{72DECCAE-65B6-9245-C35E-4CB4F05FB472}"/>
              </a:ext>
            </a:extLst>
          </p:cNvPr>
          <p:cNvSpPr>
            <a:spLocks noGrp="1"/>
          </p:cNvSpPr>
          <p:nvPr>
            <p:ph type="sldNum" sz="quarter" idx="12"/>
          </p:nvPr>
        </p:nvSpPr>
        <p:spPr/>
        <p:txBody>
          <a:body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1155892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0E30F8-50F3-94E6-46DA-A2F1FE998B18}"/>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xmlns="" id="{8813BEBC-B404-3946-42ED-C0DEB1B01B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xmlns="" id="{8E5901CA-CD9D-009D-1E2A-4E7A5C6E2338}"/>
              </a:ext>
            </a:extLst>
          </p:cNvPr>
          <p:cNvSpPr>
            <a:spLocks noGrp="1"/>
          </p:cNvSpPr>
          <p:nvPr>
            <p:ph type="dt" sz="half" idx="10"/>
          </p:nvPr>
        </p:nvSpPr>
        <p:spPr/>
        <p:txBody>
          <a:bodyPr/>
          <a:lstStyle/>
          <a:p>
            <a:fld id="{A6AA02FE-5A87-4729-8E2D-D80205E57DB2}" type="datetimeFigureOut">
              <a:rPr lang="vi-VN" smtClean="0"/>
              <a:pPr/>
              <a:t>29/11/2023</a:t>
            </a:fld>
            <a:endParaRPr lang="vi-VN"/>
          </a:p>
        </p:txBody>
      </p:sp>
      <p:sp>
        <p:nvSpPr>
          <p:cNvPr id="5" name="Footer Placeholder 4">
            <a:extLst>
              <a:ext uri="{FF2B5EF4-FFF2-40B4-BE49-F238E27FC236}">
                <a16:creationId xmlns:a16="http://schemas.microsoft.com/office/drawing/2014/main" xmlns="" id="{48AFDD7F-5AB6-9631-1012-D9CE385F229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xmlns="" id="{71A1A215-45B5-648E-9D8B-A7204DCD41DC}"/>
              </a:ext>
            </a:extLst>
          </p:cNvPr>
          <p:cNvSpPr>
            <a:spLocks noGrp="1"/>
          </p:cNvSpPr>
          <p:nvPr>
            <p:ph type="sldNum" sz="quarter" idx="12"/>
          </p:nvPr>
        </p:nvSpPr>
        <p:spPr/>
        <p:txBody>
          <a:body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1539559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8A54C8-C720-803E-6AED-06DC27C656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xmlns="" id="{F21FA539-B51F-3E4C-113E-18C83F346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543C161-BC16-1721-1150-ACE44CB0FC59}"/>
              </a:ext>
            </a:extLst>
          </p:cNvPr>
          <p:cNvSpPr>
            <a:spLocks noGrp="1"/>
          </p:cNvSpPr>
          <p:nvPr>
            <p:ph type="dt" sz="half" idx="10"/>
          </p:nvPr>
        </p:nvSpPr>
        <p:spPr/>
        <p:txBody>
          <a:bodyPr/>
          <a:lstStyle/>
          <a:p>
            <a:fld id="{A6AA02FE-5A87-4729-8E2D-D80205E57DB2}" type="datetimeFigureOut">
              <a:rPr lang="vi-VN" smtClean="0"/>
              <a:pPr/>
              <a:t>29/11/2023</a:t>
            </a:fld>
            <a:endParaRPr lang="vi-VN"/>
          </a:p>
        </p:txBody>
      </p:sp>
      <p:sp>
        <p:nvSpPr>
          <p:cNvPr id="5" name="Footer Placeholder 4">
            <a:extLst>
              <a:ext uri="{FF2B5EF4-FFF2-40B4-BE49-F238E27FC236}">
                <a16:creationId xmlns:a16="http://schemas.microsoft.com/office/drawing/2014/main" xmlns="" id="{2E8EA974-31C0-0AEA-4FE9-DA7DF6B2308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xmlns="" id="{56DCF8CF-640F-1C89-4F35-5B941DADD478}"/>
              </a:ext>
            </a:extLst>
          </p:cNvPr>
          <p:cNvSpPr>
            <a:spLocks noGrp="1"/>
          </p:cNvSpPr>
          <p:nvPr>
            <p:ph type="sldNum" sz="quarter" idx="12"/>
          </p:nvPr>
        </p:nvSpPr>
        <p:spPr/>
        <p:txBody>
          <a:body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39495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915846-AF6D-CEA8-DE7E-8188D10CEC4F}"/>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xmlns="" id="{BF51E82A-FDE8-0CA0-51EE-31942C5AC9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xmlns="" id="{10E55F97-5045-52E0-EE26-72EE37DC7F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xmlns="" id="{860A0A17-57E8-2956-8DC4-54D09E27312F}"/>
              </a:ext>
            </a:extLst>
          </p:cNvPr>
          <p:cNvSpPr>
            <a:spLocks noGrp="1"/>
          </p:cNvSpPr>
          <p:nvPr>
            <p:ph type="dt" sz="half" idx="10"/>
          </p:nvPr>
        </p:nvSpPr>
        <p:spPr/>
        <p:txBody>
          <a:bodyPr/>
          <a:lstStyle/>
          <a:p>
            <a:fld id="{A6AA02FE-5A87-4729-8E2D-D80205E57DB2}" type="datetimeFigureOut">
              <a:rPr lang="vi-VN" smtClean="0"/>
              <a:pPr/>
              <a:t>29/11/2023</a:t>
            </a:fld>
            <a:endParaRPr lang="vi-VN"/>
          </a:p>
        </p:txBody>
      </p:sp>
      <p:sp>
        <p:nvSpPr>
          <p:cNvPr id="6" name="Footer Placeholder 5">
            <a:extLst>
              <a:ext uri="{FF2B5EF4-FFF2-40B4-BE49-F238E27FC236}">
                <a16:creationId xmlns:a16="http://schemas.microsoft.com/office/drawing/2014/main" xmlns="" id="{F6FF0817-A3C3-C5DC-CA16-24C40847FB94}"/>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xmlns="" id="{82066090-F14F-B7E1-9456-CC26A4C71828}"/>
              </a:ext>
            </a:extLst>
          </p:cNvPr>
          <p:cNvSpPr>
            <a:spLocks noGrp="1"/>
          </p:cNvSpPr>
          <p:nvPr>
            <p:ph type="sldNum" sz="quarter" idx="12"/>
          </p:nvPr>
        </p:nvSpPr>
        <p:spPr/>
        <p:txBody>
          <a:body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324018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921F70-7BF9-EF72-62C1-7D89616E4C64}"/>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xmlns="" id="{F20F9E5D-3568-CAE5-C0C9-7AC008044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5072E71-8FB4-5669-8345-33A63B501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xmlns="" id="{2A512C7E-7126-BCB7-5321-72F5C8162E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5DCDFA3-34F2-E210-AD87-D92EDC0C7B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xmlns="" id="{D076EACA-24C6-DCAA-F669-F9338921C2F3}"/>
              </a:ext>
            </a:extLst>
          </p:cNvPr>
          <p:cNvSpPr>
            <a:spLocks noGrp="1"/>
          </p:cNvSpPr>
          <p:nvPr>
            <p:ph type="dt" sz="half" idx="10"/>
          </p:nvPr>
        </p:nvSpPr>
        <p:spPr/>
        <p:txBody>
          <a:bodyPr/>
          <a:lstStyle/>
          <a:p>
            <a:fld id="{A6AA02FE-5A87-4729-8E2D-D80205E57DB2}" type="datetimeFigureOut">
              <a:rPr lang="vi-VN" smtClean="0"/>
              <a:pPr/>
              <a:t>29/11/2023</a:t>
            </a:fld>
            <a:endParaRPr lang="vi-VN"/>
          </a:p>
        </p:txBody>
      </p:sp>
      <p:sp>
        <p:nvSpPr>
          <p:cNvPr id="8" name="Footer Placeholder 7">
            <a:extLst>
              <a:ext uri="{FF2B5EF4-FFF2-40B4-BE49-F238E27FC236}">
                <a16:creationId xmlns:a16="http://schemas.microsoft.com/office/drawing/2014/main" xmlns="" id="{2926B152-2F58-4E34-D8A9-9907B0AA6BB6}"/>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xmlns="" id="{8796417A-4070-8EE3-62ED-14289978C0DB}"/>
              </a:ext>
            </a:extLst>
          </p:cNvPr>
          <p:cNvSpPr>
            <a:spLocks noGrp="1"/>
          </p:cNvSpPr>
          <p:nvPr>
            <p:ph type="sldNum" sz="quarter" idx="12"/>
          </p:nvPr>
        </p:nvSpPr>
        <p:spPr/>
        <p:txBody>
          <a:body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2256650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3884F0-5F2B-BB5B-92FF-2A6236F7A0A6}"/>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xmlns="" id="{CA5AA12B-E314-E4FD-35DC-BBFBFCEE2A24}"/>
              </a:ext>
            </a:extLst>
          </p:cNvPr>
          <p:cNvSpPr>
            <a:spLocks noGrp="1"/>
          </p:cNvSpPr>
          <p:nvPr>
            <p:ph type="dt" sz="half" idx="10"/>
          </p:nvPr>
        </p:nvSpPr>
        <p:spPr/>
        <p:txBody>
          <a:bodyPr/>
          <a:lstStyle/>
          <a:p>
            <a:fld id="{A6AA02FE-5A87-4729-8E2D-D80205E57DB2}" type="datetimeFigureOut">
              <a:rPr lang="vi-VN" smtClean="0"/>
              <a:pPr/>
              <a:t>29/11/2023</a:t>
            </a:fld>
            <a:endParaRPr lang="vi-VN"/>
          </a:p>
        </p:txBody>
      </p:sp>
      <p:sp>
        <p:nvSpPr>
          <p:cNvPr id="4" name="Footer Placeholder 3">
            <a:extLst>
              <a:ext uri="{FF2B5EF4-FFF2-40B4-BE49-F238E27FC236}">
                <a16:creationId xmlns:a16="http://schemas.microsoft.com/office/drawing/2014/main" xmlns="" id="{3E9467F7-7E69-6CD4-D9CE-C8B4D7C0F916}"/>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xmlns="" id="{8EFB2A04-14EC-2F21-AE81-41CD4EEED704}"/>
              </a:ext>
            </a:extLst>
          </p:cNvPr>
          <p:cNvSpPr>
            <a:spLocks noGrp="1"/>
          </p:cNvSpPr>
          <p:nvPr>
            <p:ph type="sldNum" sz="quarter" idx="12"/>
          </p:nvPr>
        </p:nvSpPr>
        <p:spPr/>
        <p:txBody>
          <a:body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1892827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84AA163-4C24-C174-8504-D0E78F0E9755}"/>
              </a:ext>
            </a:extLst>
          </p:cNvPr>
          <p:cNvSpPr>
            <a:spLocks noGrp="1"/>
          </p:cNvSpPr>
          <p:nvPr>
            <p:ph type="dt" sz="half" idx="10"/>
          </p:nvPr>
        </p:nvSpPr>
        <p:spPr/>
        <p:txBody>
          <a:bodyPr/>
          <a:lstStyle/>
          <a:p>
            <a:fld id="{A6AA02FE-5A87-4729-8E2D-D80205E57DB2}" type="datetimeFigureOut">
              <a:rPr lang="vi-VN" smtClean="0"/>
              <a:pPr/>
              <a:t>29/11/2023</a:t>
            </a:fld>
            <a:endParaRPr lang="vi-VN"/>
          </a:p>
        </p:txBody>
      </p:sp>
      <p:sp>
        <p:nvSpPr>
          <p:cNvPr id="3" name="Footer Placeholder 2">
            <a:extLst>
              <a:ext uri="{FF2B5EF4-FFF2-40B4-BE49-F238E27FC236}">
                <a16:creationId xmlns:a16="http://schemas.microsoft.com/office/drawing/2014/main" xmlns="" id="{2BA2ED57-14A2-C0AA-8F71-93724E13DEFC}"/>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xmlns="" id="{0EE0F811-0338-128A-C7D4-041423C6EA99}"/>
              </a:ext>
            </a:extLst>
          </p:cNvPr>
          <p:cNvSpPr>
            <a:spLocks noGrp="1"/>
          </p:cNvSpPr>
          <p:nvPr>
            <p:ph type="sldNum" sz="quarter" idx="12"/>
          </p:nvPr>
        </p:nvSpPr>
        <p:spPr/>
        <p:txBody>
          <a:body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3337847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9557DF-D934-E2CF-8C78-A810827B59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xmlns="" id="{C31112CE-8084-A2C8-97C2-6D951C1A2B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xmlns="" id="{2A858666-898C-5941-9FB0-6FAD1B4074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2EE08C3-52E2-F128-41CF-08CE91FB3A1E}"/>
              </a:ext>
            </a:extLst>
          </p:cNvPr>
          <p:cNvSpPr>
            <a:spLocks noGrp="1"/>
          </p:cNvSpPr>
          <p:nvPr>
            <p:ph type="dt" sz="half" idx="10"/>
          </p:nvPr>
        </p:nvSpPr>
        <p:spPr/>
        <p:txBody>
          <a:bodyPr/>
          <a:lstStyle/>
          <a:p>
            <a:fld id="{A6AA02FE-5A87-4729-8E2D-D80205E57DB2}" type="datetimeFigureOut">
              <a:rPr lang="vi-VN" smtClean="0"/>
              <a:pPr/>
              <a:t>29/11/2023</a:t>
            </a:fld>
            <a:endParaRPr lang="vi-VN"/>
          </a:p>
        </p:txBody>
      </p:sp>
      <p:sp>
        <p:nvSpPr>
          <p:cNvPr id="6" name="Footer Placeholder 5">
            <a:extLst>
              <a:ext uri="{FF2B5EF4-FFF2-40B4-BE49-F238E27FC236}">
                <a16:creationId xmlns:a16="http://schemas.microsoft.com/office/drawing/2014/main" xmlns="" id="{02746796-367A-684C-7D8A-F3BCDAE8F71C}"/>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xmlns="" id="{88202E3D-03F4-4249-8C81-EE1314D1063A}"/>
              </a:ext>
            </a:extLst>
          </p:cNvPr>
          <p:cNvSpPr>
            <a:spLocks noGrp="1"/>
          </p:cNvSpPr>
          <p:nvPr>
            <p:ph type="sldNum" sz="quarter" idx="12"/>
          </p:nvPr>
        </p:nvSpPr>
        <p:spPr/>
        <p:txBody>
          <a:body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1504998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E19F0-FE31-DC0B-8509-F4265035F6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xmlns="" id="{9502C08C-A783-E57D-BCB7-8119CD11D5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xmlns="" id="{EEA1C862-5CB3-33F5-D89F-DE95696BE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5B4A187-61E6-EC6A-E956-EA0584460BF2}"/>
              </a:ext>
            </a:extLst>
          </p:cNvPr>
          <p:cNvSpPr>
            <a:spLocks noGrp="1"/>
          </p:cNvSpPr>
          <p:nvPr>
            <p:ph type="dt" sz="half" idx="10"/>
          </p:nvPr>
        </p:nvSpPr>
        <p:spPr/>
        <p:txBody>
          <a:bodyPr/>
          <a:lstStyle/>
          <a:p>
            <a:fld id="{A6AA02FE-5A87-4729-8E2D-D80205E57DB2}" type="datetimeFigureOut">
              <a:rPr lang="vi-VN" smtClean="0"/>
              <a:pPr/>
              <a:t>29/11/2023</a:t>
            </a:fld>
            <a:endParaRPr lang="vi-VN"/>
          </a:p>
        </p:txBody>
      </p:sp>
      <p:sp>
        <p:nvSpPr>
          <p:cNvPr id="6" name="Footer Placeholder 5">
            <a:extLst>
              <a:ext uri="{FF2B5EF4-FFF2-40B4-BE49-F238E27FC236}">
                <a16:creationId xmlns:a16="http://schemas.microsoft.com/office/drawing/2014/main" xmlns="" id="{A4558CC8-6C53-BF8B-908A-904A9BB08FE1}"/>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xmlns="" id="{128963FD-797C-9F5B-0986-1BB5B605E186}"/>
              </a:ext>
            </a:extLst>
          </p:cNvPr>
          <p:cNvSpPr>
            <a:spLocks noGrp="1"/>
          </p:cNvSpPr>
          <p:nvPr>
            <p:ph type="sldNum" sz="quarter" idx="12"/>
          </p:nvPr>
        </p:nvSpPr>
        <p:spPr/>
        <p:txBody>
          <a:body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1322161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C005961-107E-3F37-2517-31C340921F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xmlns="" id="{86C2F351-56C8-35CA-E281-BCB3E2992F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xmlns="" id="{B458511D-D876-5DB3-D053-E0D750C5D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AA02FE-5A87-4729-8E2D-D80205E57DB2}" type="datetimeFigureOut">
              <a:rPr lang="vi-VN" smtClean="0"/>
              <a:pPr/>
              <a:t>29/11/2023</a:t>
            </a:fld>
            <a:endParaRPr lang="vi-VN"/>
          </a:p>
        </p:txBody>
      </p:sp>
      <p:sp>
        <p:nvSpPr>
          <p:cNvPr id="5" name="Footer Placeholder 4">
            <a:extLst>
              <a:ext uri="{FF2B5EF4-FFF2-40B4-BE49-F238E27FC236}">
                <a16:creationId xmlns:a16="http://schemas.microsoft.com/office/drawing/2014/main" xmlns="" id="{A94A87F5-03F6-D637-67A9-5ABBAC772F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xmlns="" id="{38C7DA4C-F124-CE7A-16BC-3C2DE284D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252AE-C724-4F5C-82E3-60D01A7221E3}" type="slidenum">
              <a:rPr lang="vi-VN" smtClean="0"/>
              <a:pPr/>
              <a:t>‹#›</a:t>
            </a:fld>
            <a:endParaRPr lang="vi-VN"/>
          </a:p>
        </p:txBody>
      </p:sp>
    </p:spTree>
    <p:extLst>
      <p:ext uri="{BB962C8B-B14F-4D97-AF65-F5344CB8AC3E}">
        <p14:creationId xmlns:p14="http://schemas.microsoft.com/office/powerpoint/2010/main" xmlns="" val="56554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jpeg"/></Relationships>
</file>

<file path=ppt/slides/_rels/slide1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75.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jpeg"/></Relationships>
</file>

<file path=ppt/slides/_rels/slide17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7A3A6F-D0D4-5281-491A-2E195DE757AA}"/>
              </a:ext>
            </a:extLst>
          </p:cNvPr>
          <p:cNvSpPr>
            <a:spLocks noGrp="1"/>
          </p:cNvSpPr>
          <p:nvPr>
            <p:ph type="title"/>
          </p:nvPr>
        </p:nvSpPr>
        <p:spPr/>
        <p:txBody>
          <a:bodyPr/>
          <a:lstStyle/>
          <a:p>
            <a:endParaRPr lang="vi-VN"/>
          </a:p>
        </p:txBody>
      </p:sp>
      <p:sp>
        <p:nvSpPr>
          <p:cNvPr id="3" name="Content Placeholder 2">
            <a:extLst>
              <a:ext uri="{FF2B5EF4-FFF2-40B4-BE49-F238E27FC236}">
                <a16:creationId xmlns:a16="http://schemas.microsoft.com/office/drawing/2014/main" xmlns="" id="{3014C760-960A-C6C4-85F9-34A17C1CF32B}"/>
              </a:ext>
            </a:extLst>
          </p:cNvPr>
          <p:cNvSpPr>
            <a:spLocks noGrp="1"/>
          </p:cNvSpPr>
          <p:nvPr>
            <p:ph idx="1"/>
          </p:nvPr>
        </p:nvSpPr>
        <p:spPr/>
        <p:txBody>
          <a:bodyPr/>
          <a:lstStyle/>
          <a:p>
            <a:endParaRPr lang="vi-VN"/>
          </a:p>
        </p:txBody>
      </p:sp>
      <p:sp>
        <p:nvSpPr>
          <p:cNvPr id="4" name="Shape 133440">
            <a:extLst>
              <a:ext uri="{FF2B5EF4-FFF2-40B4-BE49-F238E27FC236}">
                <a16:creationId xmlns:a16="http://schemas.microsoft.com/office/drawing/2014/main" xmlns="" id="{5042B8AE-2665-3CB4-938D-EA8BFD590190}"/>
              </a:ext>
            </a:extLst>
          </p:cNvPr>
          <p:cNvSpPr/>
          <p:nvPr/>
        </p:nvSpPr>
        <p:spPr>
          <a:xfrm>
            <a:off x="317" y="317"/>
            <a:ext cx="12191365" cy="6857365"/>
          </a:xfrm>
          <a:custGeom>
            <a:avLst/>
            <a:gdLst/>
            <a:ahLst/>
            <a:cxnLst/>
            <a:rect l="0" t="0" r="0" b="0"/>
            <a:pathLst>
              <a:path w="12192000" h="6857999">
                <a:moveTo>
                  <a:pt x="0" y="0"/>
                </a:moveTo>
                <a:lnTo>
                  <a:pt x="12192000" y="0"/>
                </a:lnTo>
                <a:lnTo>
                  <a:pt x="12192000" y="6857999"/>
                </a:lnTo>
                <a:lnTo>
                  <a:pt x="0" y="6857999"/>
                </a:lnTo>
                <a:lnTo>
                  <a:pt x="0" y="0"/>
                </a:lnTo>
              </a:path>
            </a:pathLst>
          </a:custGeom>
          <a:ln w="0" cap="flat">
            <a:miter lim="127000"/>
          </a:ln>
        </p:spPr>
        <p:style>
          <a:lnRef idx="0">
            <a:srgbClr val="000000">
              <a:alpha val="0"/>
            </a:srgbClr>
          </a:lnRef>
          <a:fillRef idx="1">
            <a:srgbClr val="F1B53D"/>
          </a:fillRef>
          <a:effectRef idx="0">
            <a:scrgbClr r="0" g="0" b="0"/>
          </a:effectRef>
          <a:fontRef idx="none"/>
        </p:style>
        <p:txBody>
          <a:bodyPr/>
          <a:lstStyle/>
          <a:p>
            <a:endParaRPr lang="vi-VN"/>
          </a:p>
        </p:txBody>
      </p:sp>
      <p:sp>
        <p:nvSpPr>
          <p:cNvPr id="5" name="Rectangle 4">
            <a:extLst>
              <a:ext uri="{FF2B5EF4-FFF2-40B4-BE49-F238E27FC236}">
                <a16:creationId xmlns:a16="http://schemas.microsoft.com/office/drawing/2014/main" xmlns="" id="{DB11186D-EB94-4E2C-B205-9416C006B5C9}"/>
              </a:ext>
            </a:extLst>
          </p:cNvPr>
          <p:cNvSpPr/>
          <p:nvPr/>
        </p:nvSpPr>
        <p:spPr>
          <a:xfrm>
            <a:off x="-1076961" y="226477"/>
            <a:ext cx="14345920" cy="1506855"/>
          </a:xfrm>
          <a:prstGeom prst="rect">
            <a:avLst/>
          </a:prstGeom>
          <a:ln>
            <a:noFill/>
          </a:ln>
        </p:spPr>
        <p:txBody>
          <a:bodyPr vert="horz" lIns="0" tIns="0" rIns="0" bIns="0" rtlCol="0">
            <a:noAutofit/>
          </a:bodyPr>
          <a:lstStyle/>
          <a:p>
            <a:pPr algn="ctr">
              <a:lnSpc>
                <a:spcPct val="107000"/>
              </a:lnSpc>
              <a:spcAft>
                <a:spcPts val="800"/>
              </a:spcAft>
            </a:pPr>
            <a:r>
              <a:rPr lang="vi-VN" sz="7200" dirty="0">
                <a:solidFill>
                  <a:srgbClr val="FFFFFF"/>
                </a:solidFill>
                <a:effectLst/>
                <a:latin typeface="Arial" panose="020B0604020202020204" pitchFamily="34" charset="0"/>
                <a:ea typeface="Arial" panose="020B0604020202020204" pitchFamily="34" charset="0"/>
              </a:rPr>
              <a:t>MỞ ĐẦU</a:t>
            </a:r>
          </a:p>
          <a:p>
            <a:pPr algn="ctr">
              <a:lnSpc>
                <a:spcPct val="107000"/>
              </a:lnSpc>
              <a:spcAft>
                <a:spcPts val="800"/>
              </a:spcAft>
            </a:pPr>
            <a:r>
              <a:rPr lang="vi-VN" sz="7200" dirty="0">
                <a:solidFill>
                  <a:srgbClr val="FFFFFF"/>
                </a:solidFill>
                <a:latin typeface="Arial" panose="020B0604020202020204" pitchFamily="34" charset="0"/>
                <a:ea typeface="Arial" panose="020B0604020202020204" pitchFamily="34" charset="0"/>
              </a:rPr>
              <a:t>KHỞI SỰ DOANH NGHIỆP</a:t>
            </a:r>
            <a:endParaRPr lang="vi-VN" sz="7200" dirty="0">
              <a:solidFill>
                <a:srgbClr val="000000"/>
              </a:solidFill>
              <a:effectLst/>
              <a:latin typeface="Arial" panose="020B0604020202020204" pitchFamily="34" charset="0"/>
              <a:ea typeface="Arial" panose="020B0604020202020204" pitchFamily="34" charset="0"/>
            </a:endParaRPr>
          </a:p>
        </p:txBody>
      </p:sp>
      <p:pic>
        <p:nvPicPr>
          <p:cNvPr id="6" name="Picture 5">
            <a:extLst>
              <a:ext uri="{FF2B5EF4-FFF2-40B4-BE49-F238E27FC236}">
                <a16:creationId xmlns:a16="http://schemas.microsoft.com/office/drawing/2014/main" xmlns="" id="{A77A2A54-2A95-3479-19BE-A8D8B25F1D7E}"/>
              </a:ext>
            </a:extLst>
          </p:cNvPr>
          <p:cNvPicPr/>
          <p:nvPr/>
        </p:nvPicPr>
        <p:blipFill>
          <a:blip r:embed="rId2"/>
          <a:stretch>
            <a:fillRect/>
          </a:stretch>
        </p:blipFill>
        <p:spPr>
          <a:xfrm>
            <a:off x="3872864" y="3428999"/>
            <a:ext cx="4446270" cy="2501900"/>
          </a:xfrm>
          <a:prstGeom prst="rect">
            <a:avLst/>
          </a:prstGeom>
        </p:spPr>
      </p:pic>
      <p:sp>
        <p:nvSpPr>
          <p:cNvPr id="7" name="TextBox 6">
            <a:extLst>
              <a:ext uri="{FF2B5EF4-FFF2-40B4-BE49-F238E27FC236}">
                <a16:creationId xmlns:a16="http://schemas.microsoft.com/office/drawing/2014/main" xmlns="" id="{8E0A92F1-482F-1B5E-144E-593CDD3C15D9}"/>
              </a:ext>
            </a:extLst>
          </p:cNvPr>
          <p:cNvSpPr txBox="1"/>
          <p:nvPr/>
        </p:nvSpPr>
        <p:spPr>
          <a:xfrm>
            <a:off x="5257800" y="6492875"/>
            <a:ext cx="6096000" cy="307777"/>
          </a:xfrm>
          <a:prstGeom prst="rect">
            <a:avLst/>
          </a:prstGeom>
          <a:noFill/>
        </p:spPr>
        <p:txBody>
          <a:bodyPr wrap="square">
            <a:spAutoFit/>
          </a:bodyPr>
          <a:lstStyle/>
          <a:p>
            <a:r>
              <a:rPr lang="vi-VN" sz="1400" dirty="0">
                <a:solidFill>
                  <a:schemeClr val="bg1"/>
                </a:solidFill>
                <a:effectLst/>
                <a:latin typeface="Calibri" panose="020F0502020204030204" pitchFamily="34" charset="0"/>
                <a:ea typeface="Calibri" panose="020F0502020204030204" pitchFamily="34" charset="0"/>
              </a:rPr>
              <a:t>Intro to Entrepreneurship</a:t>
            </a:r>
            <a:endParaRPr lang="vi-VN" sz="1400" dirty="0">
              <a:solidFill>
                <a:schemeClr val="bg1"/>
              </a:solidFill>
            </a:endParaRPr>
          </a:p>
        </p:txBody>
      </p:sp>
    </p:spTree>
    <p:extLst>
      <p:ext uri="{BB962C8B-B14F-4D97-AF65-F5344CB8AC3E}">
        <p14:creationId xmlns:p14="http://schemas.microsoft.com/office/powerpoint/2010/main" xmlns="" val="1027732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Những nét tính cách chung</a:t>
            </a:r>
            <a:endParaRPr lang="vi-VN" sz="3600" kern="0" dirty="0">
              <a:latin typeface="Arial"/>
              <a:cs typeface="Arial"/>
            </a:endParaRPr>
          </a:p>
        </p:txBody>
      </p:sp>
      <p:sp>
        <p:nvSpPr>
          <p:cNvPr id="3" name="object 3">
            <a:extLst>
              <a:ext uri="{FF2B5EF4-FFF2-40B4-BE49-F238E27FC236}">
                <a16:creationId xmlns:a16="http://schemas.microsoft.com/office/drawing/2014/main" xmlns="" id="{7D28490B-E59A-BEB1-E3CA-22DA51FCFA0F}"/>
              </a:ext>
            </a:extLst>
          </p:cNvPr>
          <p:cNvSpPr txBox="1"/>
          <p:nvPr/>
        </p:nvSpPr>
        <p:spPr>
          <a:xfrm>
            <a:off x="1427224" y="2550619"/>
            <a:ext cx="9609076" cy="2526974"/>
          </a:xfrm>
          <a:prstGeom prst="rect">
            <a:avLst/>
          </a:prstGeom>
        </p:spPr>
        <p:txBody>
          <a:bodyPr vert="horz" wrap="square" lIns="0" tIns="13335" rIns="0" bIns="0" rtlCol="0">
            <a:spAutoFit/>
          </a:bodyPr>
          <a:lstStyle/>
          <a:p>
            <a:pPr marL="12700" algn="just">
              <a:spcBef>
                <a:spcPts val="105"/>
              </a:spcBef>
            </a:pPr>
            <a:r>
              <a:rPr lang="vi-VN" sz="3200" dirty="0">
                <a:latin typeface="Arial MT"/>
                <a:cs typeface="Arial MT"/>
              </a:rPr>
              <a:t>3. Tư duy cầu tiến</a:t>
            </a:r>
          </a:p>
          <a:p>
            <a:pPr marL="469900" indent="-457200" algn="just">
              <a:spcBef>
                <a:spcPts val="105"/>
              </a:spcBef>
              <a:buFontTx/>
              <a:buChar char="-"/>
            </a:pPr>
            <a:r>
              <a:rPr lang="vi-VN" sz="3200" dirty="0">
                <a:latin typeface="Arial MT"/>
                <a:cs typeface="Arial MT"/>
              </a:rPr>
              <a:t>nhìn mọi thứ từ một góc nhìn rộng hơn</a:t>
            </a:r>
          </a:p>
          <a:p>
            <a:pPr marL="12700" algn="just">
              <a:spcBef>
                <a:spcPts val="105"/>
              </a:spcBef>
            </a:pPr>
            <a:r>
              <a:rPr lang="vi-VN" sz="3200" dirty="0">
                <a:latin typeface="Arial MT"/>
                <a:cs typeface="Arial MT"/>
              </a:rPr>
              <a:t>4. Định hướng hành động</a:t>
            </a:r>
          </a:p>
          <a:p>
            <a:pPr marL="469900" indent="-457200" algn="just">
              <a:spcBef>
                <a:spcPts val="105"/>
              </a:spcBef>
              <a:buFontTx/>
              <a:buChar char="-"/>
            </a:pPr>
            <a:r>
              <a:rPr lang="vi-VN" sz="3200" dirty="0">
                <a:latin typeface="Arial MT"/>
                <a:cs typeface="Arial MT"/>
              </a:rPr>
              <a:t>thiên hướng đi ra ngoài và thử nghiệm các </a:t>
            </a:r>
          </a:p>
          <a:p>
            <a:pPr marL="12700" algn="just">
              <a:spcBef>
                <a:spcPts val="105"/>
              </a:spcBef>
            </a:pPr>
            <a:r>
              <a:rPr lang="vi-VN" sz="3200" dirty="0">
                <a:latin typeface="Arial MT"/>
                <a:cs typeface="Arial MT"/>
              </a:rPr>
              <a:t>ý tưởng hơn là ngồi giữ chúng trong đầu nhiều năm</a:t>
            </a:r>
            <a:endParaRPr sz="3200" dirty="0">
              <a:latin typeface="Arial MT"/>
              <a:cs typeface="Arial MT"/>
            </a:endParaRPr>
          </a:p>
        </p:txBody>
      </p:sp>
      <p:pic>
        <p:nvPicPr>
          <p:cNvPr id="6" name="object 8">
            <a:extLst>
              <a:ext uri="{FF2B5EF4-FFF2-40B4-BE49-F238E27FC236}">
                <a16:creationId xmlns:a16="http://schemas.microsoft.com/office/drawing/2014/main" xmlns="" id="{3C4602ED-D320-050C-080C-5C7DBBFCEFEE}"/>
              </a:ext>
            </a:extLst>
          </p:cNvPr>
          <p:cNvPicPr/>
          <p:nvPr/>
        </p:nvPicPr>
        <p:blipFill>
          <a:blip r:embed="rId2" cstate="print"/>
          <a:stretch>
            <a:fillRect/>
          </a:stretch>
        </p:blipFill>
        <p:spPr>
          <a:xfrm>
            <a:off x="10282322" y="957754"/>
            <a:ext cx="1259036" cy="1467051"/>
          </a:xfrm>
          <a:prstGeom prst="rect">
            <a:avLst/>
          </a:prstGeom>
        </p:spPr>
      </p:pic>
    </p:spTree>
    <p:extLst>
      <p:ext uri="{BB962C8B-B14F-4D97-AF65-F5344CB8AC3E}">
        <p14:creationId xmlns:p14="http://schemas.microsoft.com/office/powerpoint/2010/main" xmlns="" val="11714503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Phương trình ý tưởng</a:t>
            </a:r>
            <a:endParaRPr lang="vi-VN" sz="3600" b="1" dirty="0">
              <a:latin typeface="Arial"/>
              <a:cs typeface="Arial"/>
            </a:endParaRPr>
          </a:p>
        </p:txBody>
      </p:sp>
      <p:sp>
        <p:nvSpPr>
          <p:cNvPr id="2" name="object 3">
            <a:extLst>
              <a:ext uri="{FF2B5EF4-FFF2-40B4-BE49-F238E27FC236}">
                <a16:creationId xmlns:a16="http://schemas.microsoft.com/office/drawing/2014/main" xmlns="" id="{D2DB3876-040C-A8E5-DA92-E86355CD3B8B}"/>
              </a:ext>
            </a:extLst>
          </p:cNvPr>
          <p:cNvSpPr txBox="1"/>
          <p:nvPr/>
        </p:nvSpPr>
        <p:spPr>
          <a:xfrm>
            <a:off x="1427224" y="2424762"/>
            <a:ext cx="9697975" cy="2983509"/>
          </a:xfrm>
          <a:prstGeom prst="rect">
            <a:avLst/>
          </a:prstGeom>
        </p:spPr>
        <p:txBody>
          <a:bodyPr vert="horz" wrap="square" lIns="0" tIns="13335" rIns="0" bIns="0" rtlCol="0">
            <a:spAutoFit/>
          </a:bodyPr>
          <a:lstStyle/>
          <a:p>
            <a:pPr marL="12700">
              <a:spcBef>
                <a:spcPts val="105"/>
              </a:spcBef>
            </a:pPr>
            <a:r>
              <a:rPr sz="3200" spc="-5" dirty="0">
                <a:solidFill>
                  <a:srgbClr val="01829F"/>
                </a:solidFill>
                <a:latin typeface="Arial MT"/>
                <a:cs typeface="Arial MT"/>
              </a:rPr>
              <a:t>#3.</a:t>
            </a:r>
            <a:r>
              <a:rPr sz="3200" spc="-20" dirty="0">
                <a:solidFill>
                  <a:srgbClr val="01829F"/>
                </a:solidFill>
                <a:latin typeface="Arial MT"/>
                <a:cs typeface="Arial MT"/>
              </a:rPr>
              <a:t> </a:t>
            </a:r>
            <a:r>
              <a:rPr lang="vi-VN" sz="3200" spc="-5" dirty="0">
                <a:solidFill>
                  <a:srgbClr val="01829F"/>
                </a:solidFill>
                <a:latin typeface="Arial MT"/>
                <a:cs typeface="Arial MT"/>
              </a:rPr>
              <a:t>Mô hình kinh doanh</a:t>
            </a:r>
            <a:endParaRPr sz="3200" dirty="0">
              <a:latin typeface="Arial MT"/>
              <a:cs typeface="Arial MT"/>
            </a:endParaRPr>
          </a:p>
          <a:p>
            <a:pPr>
              <a:spcBef>
                <a:spcPts val="45"/>
              </a:spcBef>
            </a:pPr>
            <a:endParaRPr sz="3300" dirty="0">
              <a:latin typeface="Arial MT"/>
              <a:cs typeface="Arial MT"/>
            </a:endParaRPr>
          </a:p>
          <a:p>
            <a:pPr marL="12700" marR="232410">
              <a:spcBef>
                <a:spcPts val="5"/>
              </a:spcBef>
              <a:buChar char="•"/>
              <a:tabLst>
                <a:tab pos="469900" algn="l"/>
                <a:tab pos="470534" algn="l"/>
              </a:tabLst>
            </a:pPr>
            <a:r>
              <a:rPr lang="vi-VN" sz="3200" dirty="0">
                <a:latin typeface="Arial MT"/>
                <a:cs typeface="Arial MT"/>
              </a:rPr>
              <a:t>Cách bạn sẽ giải quyết vấn đề và đưa giải pháp của bạn đến khách hàng</a:t>
            </a:r>
          </a:p>
          <a:p>
            <a:pPr marL="12700" marR="232410">
              <a:spcBef>
                <a:spcPts val="5"/>
              </a:spcBef>
              <a:buChar char="•"/>
              <a:tabLst>
                <a:tab pos="469900" algn="l"/>
                <a:tab pos="470534" algn="l"/>
              </a:tabLst>
            </a:pPr>
            <a:r>
              <a:rPr lang="vi-VN" sz="3200" dirty="0">
                <a:latin typeface="Arial MT"/>
                <a:cs typeface="Arial MT"/>
              </a:rPr>
              <a:t>Luôn cần có nhiều mô hình kinh doanh hơn phòng trường hợp mô hình đầu tiên không hoạt động</a:t>
            </a:r>
            <a:endParaRPr sz="3200" dirty="0">
              <a:latin typeface="Arial MT"/>
              <a:cs typeface="Arial MT"/>
            </a:endParaRPr>
          </a:p>
        </p:txBody>
      </p:sp>
      <p:pic>
        <p:nvPicPr>
          <p:cNvPr id="5" name="object 8">
            <a:extLst>
              <a:ext uri="{FF2B5EF4-FFF2-40B4-BE49-F238E27FC236}">
                <a16:creationId xmlns:a16="http://schemas.microsoft.com/office/drawing/2014/main" xmlns="" id="{494DAD10-52D5-E668-94E9-FB8827A017DF}"/>
              </a:ext>
            </a:extLst>
          </p:cNvPr>
          <p:cNvPicPr/>
          <p:nvPr/>
        </p:nvPicPr>
        <p:blipFill>
          <a:blip r:embed="rId2" cstate="print"/>
          <a:stretch>
            <a:fillRect/>
          </a:stretch>
        </p:blipFill>
        <p:spPr>
          <a:xfrm>
            <a:off x="8723378" y="1149096"/>
            <a:ext cx="2740149" cy="2043684"/>
          </a:xfrm>
          <a:prstGeom prst="rect">
            <a:avLst/>
          </a:prstGeom>
        </p:spPr>
      </p:pic>
    </p:spTree>
    <p:extLst>
      <p:ext uri="{BB962C8B-B14F-4D97-AF65-F5344CB8AC3E}">
        <p14:creationId xmlns:p14="http://schemas.microsoft.com/office/powerpoint/2010/main" xmlns="" val="36555735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Khoanh vùng và nhắm mục tiêu</a:t>
            </a:r>
            <a:endParaRPr lang="vi-VN" sz="3600" b="1" dirty="0">
              <a:latin typeface="Arial"/>
              <a:cs typeface="Arial"/>
            </a:endParaRPr>
          </a:p>
        </p:txBody>
      </p:sp>
      <p:sp>
        <p:nvSpPr>
          <p:cNvPr id="3" name="object 3">
            <a:extLst>
              <a:ext uri="{FF2B5EF4-FFF2-40B4-BE49-F238E27FC236}">
                <a16:creationId xmlns:a16="http://schemas.microsoft.com/office/drawing/2014/main" xmlns="" id="{69015E55-DAFC-3169-7328-F00725B0A63A}"/>
              </a:ext>
            </a:extLst>
          </p:cNvPr>
          <p:cNvSpPr txBox="1"/>
          <p:nvPr/>
        </p:nvSpPr>
        <p:spPr>
          <a:xfrm>
            <a:off x="985520" y="2550619"/>
            <a:ext cx="10241281" cy="2501326"/>
          </a:xfrm>
          <a:prstGeom prst="rect">
            <a:avLst/>
          </a:prstGeom>
        </p:spPr>
        <p:txBody>
          <a:bodyPr vert="horz" wrap="square" lIns="0" tIns="13335" rIns="0" bIns="0" rtlCol="0">
            <a:spAutoFit/>
          </a:bodyPr>
          <a:lstStyle/>
          <a:p>
            <a:pPr marL="12700" marR="5080" algn="just">
              <a:spcBef>
                <a:spcPts val="105"/>
              </a:spcBef>
              <a:buChar char="•"/>
              <a:tabLst>
                <a:tab pos="469900" algn="l"/>
                <a:tab pos="470534" algn="l"/>
              </a:tabLst>
            </a:pPr>
            <a:r>
              <a:rPr lang="vi-VN" sz="3200" dirty="0">
                <a:latin typeface="Arial MT"/>
                <a:cs typeface="Arial MT"/>
              </a:rPr>
              <a:t>Tất cả các ý tưởng kinh doanh đều hướng đến việc cố gắng cải thiện các vấn đề hoặc cho phép mọi người làm những thứ mà trước đây họ không thể làm được</a:t>
            </a:r>
          </a:p>
          <a:p>
            <a:pPr marL="12700" marR="5080" algn="just">
              <a:spcBef>
                <a:spcPts val="105"/>
              </a:spcBef>
              <a:buChar char="•"/>
              <a:tabLst>
                <a:tab pos="469900" algn="l"/>
                <a:tab pos="470534" algn="l"/>
              </a:tabLst>
            </a:pPr>
            <a:endParaRPr lang="vi-VN" sz="3200" dirty="0">
              <a:latin typeface="Arial MT"/>
              <a:cs typeface="Arial MT"/>
            </a:endParaRPr>
          </a:p>
          <a:p>
            <a:pPr marL="12700" marR="5080" algn="just">
              <a:spcBef>
                <a:spcPts val="105"/>
              </a:spcBef>
              <a:buChar char="•"/>
              <a:tabLst>
                <a:tab pos="469900" algn="l"/>
                <a:tab pos="470534" algn="l"/>
              </a:tabLst>
            </a:pPr>
            <a:r>
              <a:rPr lang="vi-VN" sz="3200" dirty="0">
                <a:latin typeface="Arial MT"/>
                <a:cs typeface="Arial MT"/>
              </a:rPr>
              <a:t>Có 4 mục có thể áp dụng ý tưởng kinh doanh</a:t>
            </a:r>
            <a:endParaRPr sz="3200" dirty="0">
              <a:latin typeface="Arial MT"/>
              <a:cs typeface="Arial MT"/>
            </a:endParaRPr>
          </a:p>
        </p:txBody>
      </p:sp>
      <p:pic>
        <p:nvPicPr>
          <p:cNvPr id="4" name="object 8">
            <a:extLst>
              <a:ext uri="{FF2B5EF4-FFF2-40B4-BE49-F238E27FC236}">
                <a16:creationId xmlns:a16="http://schemas.microsoft.com/office/drawing/2014/main" xmlns="" id="{20AB5DA7-D111-D83F-BCF6-FA94865F13F4}"/>
              </a:ext>
            </a:extLst>
          </p:cNvPr>
          <p:cNvPicPr/>
          <p:nvPr/>
        </p:nvPicPr>
        <p:blipFill>
          <a:blip r:embed="rId2" cstate="print"/>
          <a:stretch>
            <a:fillRect/>
          </a:stretch>
        </p:blipFill>
        <p:spPr>
          <a:xfrm>
            <a:off x="9518101" y="562355"/>
            <a:ext cx="1845731" cy="1845732"/>
          </a:xfrm>
          <a:prstGeom prst="rect">
            <a:avLst/>
          </a:prstGeom>
        </p:spPr>
      </p:pic>
    </p:spTree>
    <p:extLst>
      <p:ext uri="{BB962C8B-B14F-4D97-AF65-F5344CB8AC3E}">
        <p14:creationId xmlns:p14="http://schemas.microsoft.com/office/powerpoint/2010/main" xmlns="" val="39489159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Tóm tắt các động lực ý tưởng</a:t>
            </a:r>
            <a:endParaRPr lang="vi-VN" sz="3600" b="1" dirty="0">
              <a:latin typeface="Arial"/>
              <a:cs typeface="Arial"/>
            </a:endParaRPr>
          </a:p>
        </p:txBody>
      </p:sp>
      <p:sp>
        <p:nvSpPr>
          <p:cNvPr id="4" name="object 7">
            <a:extLst>
              <a:ext uri="{FF2B5EF4-FFF2-40B4-BE49-F238E27FC236}">
                <a16:creationId xmlns:a16="http://schemas.microsoft.com/office/drawing/2014/main" xmlns="" id="{7AED86E5-EE6D-19A0-9C7C-8842879A4674}"/>
              </a:ext>
            </a:extLst>
          </p:cNvPr>
          <p:cNvSpPr txBox="1"/>
          <p:nvPr/>
        </p:nvSpPr>
        <p:spPr>
          <a:xfrm>
            <a:off x="1447293" y="2550619"/>
            <a:ext cx="6965187" cy="2983509"/>
          </a:xfrm>
          <a:prstGeom prst="rect">
            <a:avLst/>
          </a:prstGeom>
        </p:spPr>
        <p:txBody>
          <a:bodyPr vert="horz" wrap="square" lIns="0" tIns="13335" rIns="0" bIns="0" rtlCol="0">
            <a:spAutoFit/>
          </a:bodyPr>
          <a:lstStyle/>
          <a:p>
            <a:pPr marL="12700">
              <a:spcBef>
                <a:spcPts val="105"/>
              </a:spcBef>
            </a:pPr>
            <a:r>
              <a:rPr lang="vi-VN" sz="3200" spc="-5" dirty="0">
                <a:solidFill>
                  <a:srgbClr val="01829F"/>
                </a:solidFill>
                <a:latin typeface="Arial MT"/>
                <a:cs typeface="Arial MT"/>
              </a:rPr>
              <a:t>Khoanh vùng và nhắm mục tiêu</a:t>
            </a:r>
            <a:endParaRPr sz="3200" dirty="0">
              <a:latin typeface="Arial MT"/>
              <a:cs typeface="Arial MT"/>
            </a:endParaRPr>
          </a:p>
          <a:p>
            <a:pPr>
              <a:spcBef>
                <a:spcPts val="45"/>
              </a:spcBef>
            </a:pPr>
            <a:endParaRPr sz="3300" dirty="0">
              <a:latin typeface="Arial MT"/>
              <a:cs typeface="Arial MT"/>
            </a:endParaRPr>
          </a:p>
          <a:p>
            <a:pPr marL="464184" indent="-452120">
              <a:spcBef>
                <a:spcPts val="5"/>
              </a:spcBef>
              <a:buAutoNum type="arabicPeriod"/>
              <a:tabLst>
                <a:tab pos="464820" algn="l"/>
              </a:tabLst>
            </a:pPr>
            <a:r>
              <a:rPr lang="vi-VN" sz="3200" spc="-5" dirty="0">
                <a:latin typeface="Arial MT"/>
                <a:cs typeface="Arial MT"/>
              </a:rPr>
              <a:t>Sản phẩm</a:t>
            </a:r>
            <a:endParaRPr sz="3200" dirty="0">
              <a:latin typeface="Arial MT"/>
              <a:cs typeface="Arial MT"/>
            </a:endParaRPr>
          </a:p>
          <a:p>
            <a:pPr marL="463550" indent="-451484">
              <a:buAutoNum type="arabicPeriod"/>
              <a:tabLst>
                <a:tab pos="464184" algn="l"/>
              </a:tabLst>
            </a:pPr>
            <a:r>
              <a:rPr lang="vi-VN" sz="3200" spc="-5" dirty="0">
                <a:latin typeface="Arial MT"/>
                <a:cs typeface="Arial MT"/>
              </a:rPr>
              <a:t>Thu mua</a:t>
            </a:r>
            <a:endParaRPr sz="3200" dirty="0">
              <a:latin typeface="Arial MT"/>
              <a:cs typeface="Arial MT"/>
            </a:endParaRPr>
          </a:p>
          <a:p>
            <a:pPr marL="463550" indent="-451484">
              <a:buAutoNum type="arabicPeriod"/>
              <a:tabLst>
                <a:tab pos="464184" algn="l"/>
              </a:tabLst>
            </a:pPr>
            <a:r>
              <a:rPr lang="vi-VN" sz="3200" dirty="0">
                <a:latin typeface="Arial MT"/>
                <a:cs typeface="Arial MT"/>
              </a:rPr>
              <a:t>Vận chuyển</a:t>
            </a:r>
            <a:endParaRPr sz="3200" dirty="0">
              <a:latin typeface="Arial MT"/>
              <a:cs typeface="Arial MT"/>
            </a:endParaRPr>
          </a:p>
          <a:p>
            <a:pPr marL="464184" indent="-452120">
              <a:buAutoNum type="arabicPeriod"/>
              <a:tabLst>
                <a:tab pos="464820" algn="l"/>
              </a:tabLst>
            </a:pPr>
            <a:r>
              <a:rPr sz="3200" spc="-5" dirty="0">
                <a:latin typeface="Arial MT"/>
                <a:cs typeface="Arial MT"/>
              </a:rPr>
              <a:t>Marketing</a:t>
            </a:r>
            <a:endParaRPr sz="3200" dirty="0">
              <a:latin typeface="Arial MT"/>
              <a:cs typeface="Arial MT"/>
            </a:endParaRPr>
          </a:p>
        </p:txBody>
      </p:sp>
      <p:pic>
        <p:nvPicPr>
          <p:cNvPr id="5" name="object 8">
            <a:extLst>
              <a:ext uri="{FF2B5EF4-FFF2-40B4-BE49-F238E27FC236}">
                <a16:creationId xmlns:a16="http://schemas.microsoft.com/office/drawing/2014/main" xmlns="" id="{C7133554-6FBD-DBBE-DD25-CABBC463FA34}"/>
              </a:ext>
            </a:extLst>
          </p:cNvPr>
          <p:cNvPicPr/>
          <p:nvPr/>
        </p:nvPicPr>
        <p:blipFill>
          <a:blip r:embed="rId2" cstate="print"/>
          <a:stretch>
            <a:fillRect/>
          </a:stretch>
        </p:blipFill>
        <p:spPr>
          <a:xfrm>
            <a:off x="8665768" y="2331364"/>
            <a:ext cx="2326792" cy="2326792"/>
          </a:xfrm>
          <a:prstGeom prst="rect">
            <a:avLst/>
          </a:prstGeom>
        </p:spPr>
      </p:pic>
    </p:spTree>
    <p:extLst>
      <p:ext uri="{BB962C8B-B14F-4D97-AF65-F5344CB8AC3E}">
        <p14:creationId xmlns:p14="http://schemas.microsoft.com/office/powerpoint/2010/main" xmlns="" val="15874228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Tóm tắt các động lực ý tưởng</a:t>
            </a:r>
            <a:endParaRPr lang="vi-VN" sz="3600" b="1" dirty="0">
              <a:latin typeface="Arial"/>
              <a:cs typeface="Arial"/>
            </a:endParaRPr>
          </a:p>
        </p:txBody>
      </p:sp>
      <p:sp>
        <p:nvSpPr>
          <p:cNvPr id="2" name="object 7">
            <a:extLst>
              <a:ext uri="{FF2B5EF4-FFF2-40B4-BE49-F238E27FC236}">
                <a16:creationId xmlns:a16="http://schemas.microsoft.com/office/drawing/2014/main" xmlns="" id="{C7BD6FD7-93E5-74F9-0F73-7F3F520D1A5E}"/>
              </a:ext>
            </a:extLst>
          </p:cNvPr>
          <p:cNvSpPr txBox="1"/>
          <p:nvPr/>
        </p:nvSpPr>
        <p:spPr>
          <a:xfrm>
            <a:off x="1427225" y="2304364"/>
            <a:ext cx="3748404" cy="3475952"/>
          </a:xfrm>
          <a:prstGeom prst="rect">
            <a:avLst/>
          </a:prstGeom>
        </p:spPr>
        <p:txBody>
          <a:bodyPr vert="horz" wrap="square" lIns="0" tIns="13335" rIns="0" bIns="0" rtlCol="0">
            <a:spAutoFit/>
          </a:bodyPr>
          <a:lstStyle/>
          <a:p>
            <a:pPr marL="12700">
              <a:spcBef>
                <a:spcPts val="105"/>
              </a:spcBef>
            </a:pPr>
            <a:r>
              <a:rPr lang="vi-VN" sz="3200" dirty="0">
                <a:solidFill>
                  <a:srgbClr val="01829F"/>
                </a:solidFill>
                <a:latin typeface="Arial MT"/>
                <a:cs typeface="Arial MT"/>
              </a:rPr>
              <a:t>5 loại cải tiến:</a:t>
            </a:r>
            <a:endParaRPr sz="3200" dirty="0">
              <a:latin typeface="Arial MT"/>
              <a:cs typeface="Arial MT"/>
            </a:endParaRPr>
          </a:p>
          <a:p>
            <a:pPr>
              <a:spcBef>
                <a:spcPts val="45"/>
              </a:spcBef>
            </a:pPr>
            <a:endParaRPr sz="3300" dirty="0">
              <a:latin typeface="Arial MT"/>
              <a:cs typeface="Arial MT"/>
            </a:endParaRPr>
          </a:p>
          <a:p>
            <a:pPr marL="464184" indent="-452120">
              <a:spcBef>
                <a:spcPts val="5"/>
              </a:spcBef>
              <a:buAutoNum type="arabicPeriod"/>
              <a:tabLst>
                <a:tab pos="464820" algn="l"/>
              </a:tabLst>
            </a:pPr>
            <a:r>
              <a:rPr lang="vi-VN" sz="3200" dirty="0">
                <a:latin typeface="Arial MT"/>
                <a:cs typeface="Arial MT"/>
              </a:rPr>
              <a:t>Giá</a:t>
            </a:r>
            <a:endParaRPr sz="3200" dirty="0">
              <a:latin typeface="Arial MT"/>
              <a:cs typeface="Arial MT"/>
            </a:endParaRPr>
          </a:p>
          <a:p>
            <a:pPr marL="463550" indent="-451484">
              <a:buAutoNum type="arabicPeriod"/>
              <a:tabLst>
                <a:tab pos="464184" algn="l"/>
              </a:tabLst>
            </a:pPr>
            <a:r>
              <a:rPr lang="vi-VN" sz="3200" spc="-5" dirty="0">
                <a:latin typeface="Arial MT"/>
                <a:cs typeface="Arial MT"/>
              </a:rPr>
              <a:t>Tiện lợi</a:t>
            </a:r>
            <a:endParaRPr sz="3200" dirty="0">
              <a:latin typeface="Arial MT"/>
              <a:cs typeface="Arial MT"/>
            </a:endParaRPr>
          </a:p>
          <a:p>
            <a:pPr marL="463550" indent="-451484">
              <a:buAutoNum type="arabicPeriod"/>
              <a:tabLst>
                <a:tab pos="464184" algn="l"/>
              </a:tabLst>
            </a:pPr>
            <a:r>
              <a:rPr lang="vi-VN" sz="3200" spc="-5" dirty="0">
                <a:latin typeface="Arial MT"/>
                <a:cs typeface="Arial MT"/>
              </a:rPr>
              <a:t>Tốc độ</a:t>
            </a:r>
            <a:endParaRPr sz="3200" dirty="0">
              <a:latin typeface="Arial MT"/>
              <a:cs typeface="Arial MT"/>
            </a:endParaRPr>
          </a:p>
          <a:p>
            <a:pPr marL="464184" indent="-452120">
              <a:buAutoNum type="arabicPeriod"/>
              <a:tabLst>
                <a:tab pos="464820" algn="l"/>
              </a:tabLst>
            </a:pPr>
            <a:r>
              <a:rPr lang="vi-VN" sz="3200" spc="-5" dirty="0">
                <a:latin typeface="Arial MT"/>
                <a:cs typeface="Arial MT"/>
              </a:rPr>
              <a:t>Chất lượng</a:t>
            </a:r>
            <a:endParaRPr sz="3200" dirty="0">
              <a:latin typeface="Arial MT"/>
              <a:cs typeface="Arial MT"/>
            </a:endParaRPr>
          </a:p>
          <a:p>
            <a:pPr marL="463550" indent="-451484">
              <a:spcBef>
                <a:spcPts val="5"/>
              </a:spcBef>
              <a:buAutoNum type="arabicPeriod"/>
              <a:tabLst>
                <a:tab pos="464184" algn="l"/>
              </a:tabLst>
            </a:pPr>
            <a:r>
              <a:rPr lang="vi-VN" sz="3200" dirty="0">
                <a:latin typeface="Arial MT"/>
                <a:cs typeface="Arial MT"/>
              </a:rPr>
              <a:t>Tự thể hiện</a:t>
            </a:r>
            <a:endParaRPr sz="3200" dirty="0">
              <a:latin typeface="Arial MT"/>
              <a:cs typeface="Arial MT"/>
            </a:endParaRPr>
          </a:p>
        </p:txBody>
      </p:sp>
      <p:pic>
        <p:nvPicPr>
          <p:cNvPr id="3" name="object 8">
            <a:extLst>
              <a:ext uri="{FF2B5EF4-FFF2-40B4-BE49-F238E27FC236}">
                <a16:creationId xmlns:a16="http://schemas.microsoft.com/office/drawing/2014/main" xmlns="" id="{B709393B-49CA-E158-6BCA-948A7DA85F15}"/>
              </a:ext>
            </a:extLst>
          </p:cNvPr>
          <p:cNvPicPr/>
          <p:nvPr/>
        </p:nvPicPr>
        <p:blipFill>
          <a:blip r:embed="rId2" cstate="print"/>
          <a:stretch>
            <a:fillRect/>
          </a:stretch>
        </p:blipFill>
        <p:spPr>
          <a:xfrm>
            <a:off x="8982458" y="2593848"/>
            <a:ext cx="2157983" cy="2157984"/>
          </a:xfrm>
          <a:prstGeom prst="rect">
            <a:avLst/>
          </a:prstGeom>
        </p:spPr>
      </p:pic>
    </p:spTree>
    <p:extLst>
      <p:ext uri="{BB962C8B-B14F-4D97-AF65-F5344CB8AC3E}">
        <p14:creationId xmlns:p14="http://schemas.microsoft.com/office/powerpoint/2010/main" xmlns="" val="1715541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Tóm tắt các động lực ý tưởng</a:t>
            </a:r>
            <a:endParaRPr lang="vi-VN" sz="3600" b="1" dirty="0">
              <a:latin typeface="Arial"/>
              <a:cs typeface="Arial"/>
            </a:endParaRPr>
          </a:p>
        </p:txBody>
      </p:sp>
      <p:sp>
        <p:nvSpPr>
          <p:cNvPr id="4" name="object 3">
            <a:extLst>
              <a:ext uri="{FF2B5EF4-FFF2-40B4-BE49-F238E27FC236}">
                <a16:creationId xmlns:a16="http://schemas.microsoft.com/office/drawing/2014/main" xmlns="" id="{8C20034B-B613-42AF-CB86-1B0812CB3F22}"/>
              </a:ext>
            </a:extLst>
          </p:cNvPr>
          <p:cNvSpPr txBox="1"/>
          <p:nvPr/>
        </p:nvSpPr>
        <p:spPr>
          <a:xfrm>
            <a:off x="1427224" y="2796999"/>
            <a:ext cx="8041896" cy="2503891"/>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spc="-30" dirty="0">
                <a:latin typeface="Arial MT"/>
                <a:cs typeface="Arial MT"/>
              </a:rPr>
              <a:t>Chúng ta sẽ nói về thành phần “BẠN” trong ý tưởng kinh doanh</a:t>
            </a:r>
          </a:p>
          <a:p>
            <a:pPr marL="12700" marR="5080">
              <a:spcBef>
                <a:spcPts val="105"/>
              </a:spcBef>
              <a:buChar char="•"/>
              <a:tabLst>
                <a:tab pos="469900" algn="l"/>
                <a:tab pos="470534" algn="l"/>
              </a:tabLst>
            </a:pPr>
            <a:endParaRPr lang="vi-VN" sz="3200" spc="-30" dirty="0">
              <a:latin typeface="Arial MT"/>
              <a:cs typeface="Arial MT"/>
            </a:endParaRPr>
          </a:p>
          <a:p>
            <a:pPr marL="12700" marR="5080">
              <a:spcBef>
                <a:spcPts val="105"/>
              </a:spcBef>
              <a:buChar char="•"/>
              <a:tabLst>
                <a:tab pos="469900" algn="l"/>
                <a:tab pos="470534" algn="l"/>
              </a:tabLst>
            </a:pPr>
            <a:r>
              <a:rPr lang="vi-VN" sz="3200" spc="-30" dirty="0">
                <a:latin typeface="Arial MT"/>
                <a:cs typeface="Arial MT"/>
              </a:rPr>
              <a:t>Bạn là duy nhất và mọi ý tưởng sẽ phải phù hợp với cuộc sống và nhu cầu của bạn</a:t>
            </a:r>
            <a:endParaRPr sz="3200" dirty="0">
              <a:latin typeface="Arial MT"/>
              <a:cs typeface="Arial MT"/>
            </a:endParaRPr>
          </a:p>
        </p:txBody>
      </p:sp>
      <p:pic>
        <p:nvPicPr>
          <p:cNvPr id="5" name="object 8">
            <a:extLst>
              <a:ext uri="{FF2B5EF4-FFF2-40B4-BE49-F238E27FC236}">
                <a16:creationId xmlns:a16="http://schemas.microsoft.com/office/drawing/2014/main" xmlns="" id="{9E99BEA5-C8A8-AC45-1D98-3EC68BAE291C}"/>
              </a:ext>
            </a:extLst>
          </p:cNvPr>
          <p:cNvPicPr/>
          <p:nvPr/>
        </p:nvPicPr>
        <p:blipFill>
          <a:blip r:embed="rId2" cstate="print"/>
          <a:stretch>
            <a:fillRect/>
          </a:stretch>
        </p:blipFill>
        <p:spPr>
          <a:xfrm>
            <a:off x="10046207" y="2333246"/>
            <a:ext cx="1524000" cy="2057399"/>
          </a:xfrm>
          <a:prstGeom prst="rect">
            <a:avLst/>
          </a:prstGeom>
        </p:spPr>
      </p:pic>
    </p:spTree>
    <p:extLst>
      <p:ext uri="{BB962C8B-B14F-4D97-AF65-F5344CB8AC3E}">
        <p14:creationId xmlns:p14="http://schemas.microsoft.com/office/powerpoint/2010/main" xmlns="" val="42115816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Sở thích và đam mê</a:t>
            </a:r>
            <a:endParaRPr lang="vi-VN" sz="3600" b="1" dirty="0">
              <a:latin typeface="Arial"/>
              <a:cs typeface="Arial"/>
            </a:endParaRPr>
          </a:p>
        </p:txBody>
      </p:sp>
      <p:sp>
        <p:nvSpPr>
          <p:cNvPr id="2" name="object 3">
            <a:extLst>
              <a:ext uri="{FF2B5EF4-FFF2-40B4-BE49-F238E27FC236}">
                <a16:creationId xmlns:a16="http://schemas.microsoft.com/office/drawing/2014/main" xmlns="" id="{B81D40D9-BE34-F179-B2EB-9EF1ECC067E5}"/>
              </a:ext>
            </a:extLst>
          </p:cNvPr>
          <p:cNvSpPr txBox="1"/>
          <p:nvPr/>
        </p:nvSpPr>
        <p:spPr>
          <a:xfrm>
            <a:off x="457200" y="2304364"/>
            <a:ext cx="14254480" cy="2526974"/>
          </a:xfrm>
          <a:prstGeom prst="rect">
            <a:avLst/>
          </a:prstGeom>
        </p:spPr>
        <p:txBody>
          <a:bodyPr vert="horz" wrap="square" lIns="0" tIns="13335" rIns="0" bIns="0" rtlCol="0">
            <a:spAutoFit/>
          </a:bodyPr>
          <a:lstStyle/>
          <a:p>
            <a:pPr marL="12700" marR="2019935">
              <a:spcBef>
                <a:spcPts val="105"/>
              </a:spcBef>
              <a:buChar char="•"/>
              <a:tabLst>
                <a:tab pos="469900" algn="l"/>
                <a:tab pos="470534" algn="l"/>
              </a:tabLst>
            </a:pPr>
            <a:r>
              <a:rPr lang="vi-VN" sz="3200" spc="-5" dirty="0">
                <a:latin typeface="Arial MT"/>
                <a:cs typeface="Arial MT"/>
              </a:rPr>
              <a:t>Sở thích và đam mê là nguồn ý tưởng kinh doanh lớn nhất</a:t>
            </a:r>
          </a:p>
          <a:p>
            <a:pPr marL="12700" marR="2019935">
              <a:spcBef>
                <a:spcPts val="105"/>
              </a:spcBef>
              <a:buChar char="•"/>
              <a:tabLst>
                <a:tab pos="469900" algn="l"/>
                <a:tab pos="470534" algn="l"/>
              </a:tabLst>
            </a:pPr>
            <a:endParaRPr lang="vi-VN" sz="3200" spc="-5" dirty="0">
              <a:latin typeface="Arial MT"/>
              <a:cs typeface="Arial MT"/>
            </a:endParaRPr>
          </a:p>
          <a:p>
            <a:pPr marL="12700" marR="2019935">
              <a:spcBef>
                <a:spcPts val="105"/>
              </a:spcBef>
              <a:buChar char="•"/>
              <a:tabLst>
                <a:tab pos="469900" algn="l"/>
                <a:tab pos="470534" algn="l"/>
              </a:tabLst>
            </a:pPr>
            <a:r>
              <a:rPr lang="vi-VN" sz="3200" spc="-5" dirty="0">
                <a:latin typeface="Arial MT"/>
                <a:cs typeface="Arial MT"/>
              </a:rPr>
              <a:t>Bạn có một khuynh hướng tự nhiên đối với một số thứ</a:t>
            </a:r>
          </a:p>
          <a:p>
            <a:pPr marL="12700" marR="2019935">
              <a:spcBef>
                <a:spcPts val="105"/>
              </a:spcBef>
              <a:buChar char="•"/>
              <a:tabLst>
                <a:tab pos="469900" algn="l"/>
                <a:tab pos="470534" algn="l"/>
              </a:tabLst>
            </a:pPr>
            <a:endParaRPr lang="vi-VN" sz="3200" spc="-5" dirty="0">
              <a:latin typeface="Arial MT"/>
              <a:cs typeface="Arial MT"/>
            </a:endParaRPr>
          </a:p>
          <a:p>
            <a:pPr marL="12700" marR="2019935">
              <a:spcBef>
                <a:spcPts val="105"/>
              </a:spcBef>
              <a:buChar char="•"/>
              <a:tabLst>
                <a:tab pos="469900" algn="l"/>
                <a:tab pos="470534" algn="l"/>
              </a:tabLst>
            </a:pPr>
            <a:r>
              <a:rPr lang="vi-VN" sz="3200" spc="-5" dirty="0">
                <a:latin typeface="Arial MT"/>
                <a:cs typeface="Arial MT"/>
              </a:rPr>
              <a:t>Thật khó để bắt đầu kinh doanh khi mà bạn không thích</a:t>
            </a:r>
            <a:endParaRPr sz="3200" dirty="0">
              <a:latin typeface="Arial MT"/>
              <a:cs typeface="Arial MT"/>
            </a:endParaRPr>
          </a:p>
        </p:txBody>
      </p:sp>
      <p:pic>
        <p:nvPicPr>
          <p:cNvPr id="3" name="object 8">
            <a:extLst>
              <a:ext uri="{FF2B5EF4-FFF2-40B4-BE49-F238E27FC236}">
                <a16:creationId xmlns:a16="http://schemas.microsoft.com/office/drawing/2014/main" xmlns="" id="{25862479-8F2E-76D4-3841-F5D95F93CCC4}"/>
              </a:ext>
            </a:extLst>
          </p:cNvPr>
          <p:cNvPicPr/>
          <p:nvPr/>
        </p:nvPicPr>
        <p:blipFill>
          <a:blip r:embed="rId2" cstate="print"/>
          <a:stretch>
            <a:fillRect/>
          </a:stretch>
        </p:blipFill>
        <p:spPr>
          <a:xfrm>
            <a:off x="9133332" y="4799077"/>
            <a:ext cx="2601468" cy="1962912"/>
          </a:xfrm>
          <a:prstGeom prst="rect">
            <a:avLst/>
          </a:prstGeom>
        </p:spPr>
      </p:pic>
    </p:spTree>
    <p:extLst>
      <p:ext uri="{BB962C8B-B14F-4D97-AF65-F5344CB8AC3E}">
        <p14:creationId xmlns:p14="http://schemas.microsoft.com/office/powerpoint/2010/main" xmlns="" val="34606860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Sở thích và đam mê</a:t>
            </a:r>
            <a:endParaRPr lang="vi-VN" sz="3600" b="1" dirty="0">
              <a:latin typeface="Arial"/>
              <a:cs typeface="Arial"/>
            </a:endParaRPr>
          </a:p>
        </p:txBody>
      </p:sp>
      <p:sp>
        <p:nvSpPr>
          <p:cNvPr id="4" name="object 3">
            <a:extLst>
              <a:ext uri="{FF2B5EF4-FFF2-40B4-BE49-F238E27FC236}">
                <a16:creationId xmlns:a16="http://schemas.microsoft.com/office/drawing/2014/main" xmlns="" id="{F806D332-7084-ABF0-BB80-470AC084C7E4}"/>
              </a:ext>
            </a:extLst>
          </p:cNvPr>
          <p:cNvSpPr txBox="1"/>
          <p:nvPr/>
        </p:nvSpPr>
        <p:spPr>
          <a:xfrm>
            <a:off x="1427227" y="2304366"/>
            <a:ext cx="10002773" cy="3537507"/>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Sở thích giúp bạn xây dựng các kỹ năng</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Sở thích là bất cứ điều gì bạn làm vì niềm vui</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Bạn làm gì khi bạn không phải làm việc?</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Bạn muốn làm gì vào cuối tuần?</a:t>
            </a:r>
            <a:endParaRPr sz="3200" dirty="0">
              <a:latin typeface="Arial MT"/>
              <a:cs typeface="Arial MT"/>
            </a:endParaRPr>
          </a:p>
        </p:txBody>
      </p:sp>
      <p:pic>
        <p:nvPicPr>
          <p:cNvPr id="5" name="object 8">
            <a:extLst>
              <a:ext uri="{FF2B5EF4-FFF2-40B4-BE49-F238E27FC236}">
                <a16:creationId xmlns:a16="http://schemas.microsoft.com/office/drawing/2014/main" xmlns="" id="{D0F70CDE-C3FD-3176-6396-63C91AF5C8B8}"/>
              </a:ext>
            </a:extLst>
          </p:cNvPr>
          <p:cNvPicPr/>
          <p:nvPr/>
        </p:nvPicPr>
        <p:blipFill>
          <a:blip r:embed="rId2" cstate="print"/>
          <a:stretch>
            <a:fillRect/>
          </a:stretch>
        </p:blipFill>
        <p:spPr>
          <a:xfrm>
            <a:off x="9714738" y="831892"/>
            <a:ext cx="2135124" cy="1950720"/>
          </a:xfrm>
          <a:prstGeom prst="rect">
            <a:avLst/>
          </a:prstGeom>
        </p:spPr>
      </p:pic>
    </p:spTree>
    <p:extLst>
      <p:ext uri="{BB962C8B-B14F-4D97-AF65-F5344CB8AC3E}">
        <p14:creationId xmlns:p14="http://schemas.microsoft.com/office/powerpoint/2010/main" xmlns="" val="34712698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Sở thích và đam mê</a:t>
            </a:r>
            <a:endParaRPr lang="vi-VN" sz="3600" b="1" dirty="0">
              <a:latin typeface="Arial"/>
              <a:cs typeface="Arial"/>
            </a:endParaRPr>
          </a:p>
        </p:txBody>
      </p:sp>
      <p:sp>
        <p:nvSpPr>
          <p:cNvPr id="2" name="object 3">
            <a:extLst>
              <a:ext uri="{FF2B5EF4-FFF2-40B4-BE49-F238E27FC236}">
                <a16:creationId xmlns:a16="http://schemas.microsoft.com/office/drawing/2014/main" xmlns="" id="{E3E8FED5-46EC-329A-AB1E-49DC296F8FD7}"/>
              </a:ext>
            </a:extLst>
          </p:cNvPr>
          <p:cNvSpPr txBox="1"/>
          <p:nvPr/>
        </p:nvSpPr>
        <p:spPr>
          <a:xfrm>
            <a:off x="1427227" y="2550617"/>
            <a:ext cx="8289925" cy="351185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95" dirty="0">
                <a:latin typeface="Arial MT"/>
                <a:cs typeface="Arial MT"/>
              </a:rPr>
              <a:t>Bạn có thể xây dựng một doanh nghiệp liên quan đến sở thích của bạn</a:t>
            </a:r>
          </a:p>
          <a:p>
            <a:pPr marL="469900" indent="-457834">
              <a:spcBef>
                <a:spcPts val="105"/>
              </a:spcBef>
              <a:buChar char="•"/>
              <a:tabLst>
                <a:tab pos="469900" algn="l"/>
                <a:tab pos="470534" algn="l"/>
              </a:tabLst>
            </a:pPr>
            <a:endParaRPr lang="vi-VN" sz="3200" spc="-95" dirty="0">
              <a:latin typeface="Arial MT"/>
              <a:cs typeface="Arial MT"/>
            </a:endParaRPr>
          </a:p>
          <a:p>
            <a:pPr marL="469900" indent="-457834">
              <a:spcBef>
                <a:spcPts val="105"/>
              </a:spcBef>
              <a:buChar char="•"/>
              <a:tabLst>
                <a:tab pos="469900" algn="l"/>
                <a:tab pos="470534" algn="l"/>
              </a:tabLst>
            </a:pPr>
            <a:r>
              <a:rPr lang="vi-VN" sz="3200" spc="-95" dirty="0">
                <a:latin typeface="Arial MT"/>
                <a:cs typeface="Arial MT"/>
              </a:rPr>
              <a:t>Hãy nghĩ về những gì bạn làm là độc đáo</a:t>
            </a:r>
          </a:p>
          <a:p>
            <a:pPr marL="469900" indent="-457834">
              <a:spcBef>
                <a:spcPts val="105"/>
              </a:spcBef>
              <a:buChar char="•"/>
              <a:tabLst>
                <a:tab pos="469900" algn="l"/>
                <a:tab pos="470534" algn="l"/>
              </a:tabLst>
            </a:pPr>
            <a:endParaRPr lang="vi-VN" sz="3200" spc="-95" dirty="0">
              <a:latin typeface="Arial MT"/>
              <a:cs typeface="Arial MT"/>
            </a:endParaRPr>
          </a:p>
          <a:p>
            <a:pPr marL="469900" indent="-457834">
              <a:spcBef>
                <a:spcPts val="105"/>
              </a:spcBef>
              <a:buChar char="•"/>
              <a:tabLst>
                <a:tab pos="469900" algn="l"/>
                <a:tab pos="470534" algn="l"/>
              </a:tabLst>
            </a:pPr>
            <a:r>
              <a:rPr lang="vi-VN" sz="3200" spc="-95" dirty="0">
                <a:latin typeface="Arial MT"/>
                <a:cs typeface="Arial MT"/>
              </a:rPr>
              <a:t>Nhưng hãy tự hỏi: Bạn có thể làm điều đó cả ngày không? Bạn vẫn thấy hạnh phúc?</a:t>
            </a:r>
            <a:endParaRPr sz="3200" dirty="0">
              <a:latin typeface="Arial MT"/>
              <a:cs typeface="Arial MT"/>
            </a:endParaRPr>
          </a:p>
        </p:txBody>
      </p:sp>
      <p:pic>
        <p:nvPicPr>
          <p:cNvPr id="3" name="object 8">
            <a:extLst>
              <a:ext uri="{FF2B5EF4-FFF2-40B4-BE49-F238E27FC236}">
                <a16:creationId xmlns:a16="http://schemas.microsoft.com/office/drawing/2014/main" xmlns="" id="{E7B20F76-99C2-269E-3DF6-03932784AEDB}"/>
              </a:ext>
            </a:extLst>
          </p:cNvPr>
          <p:cNvPicPr/>
          <p:nvPr/>
        </p:nvPicPr>
        <p:blipFill>
          <a:blip r:embed="rId2" cstate="print"/>
          <a:stretch>
            <a:fillRect/>
          </a:stretch>
        </p:blipFill>
        <p:spPr>
          <a:xfrm>
            <a:off x="9893600" y="2282809"/>
            <a:ext cx="1537472" cy="2080402"/>
          </a:xfrm>
          <a:prstGeom prst="rect">
            <a:avLst/>
          </a:prstGeom>
        </p:spPr>
      </p:pic>
    </p:spTree>
    <p:extLst>
      <p:ext uri="{BB962C8B-B14F-4D97-AF65-F5344CB8AC3E}">
        <p14:creationId xmlns:p14="http://schemas.microsoft.com/office/powerpoint/2010/main" xmlns="" val="2267812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Sở thích và đam mê</a:t>
            </a:r>
            <a:endParaRPr lang="vi-VN" sz="3600" b="1" dirty="0">
              <a:latin typeface="Arial"/>
              <a:cs typeface="Arial"/>
            </a:endParaRPr>
          </a:p>
        </p:txBody>
      </p:sp>
      <p:sp>
        <p:nvSpPr>
          <p:cNvPr id="2" name="object 3">
            <a:extLst>
              <a:ext uri="{FF2B5EF4-FFF2-40B4-BE49-F238E27FC236}">
                <a16:creationId xmlns:a16="http://schemas.microsoft.com/office/drawing/2014/main" xmlns="" id="{E3E8FED5-46EC-329A-AB1E-49DC296F8FD7}"/>
              </a:ext>
            </a:extLst>
          </p:cNvPr>
          <p:cNvSpPr txBox="1"/>
          <p:nvPr/>
        </p:nvSpPr>
        <p:spPr>
          <a:xfrm>
            <a:off x="1427227" y="2550617"/>
            <a:ext cx="8935973" cy="351185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95" dirty="0">
                <a:latin typeface="Arial MT"/>
                <a:cs typeface="Arial MT"/>
              </a:rPr>
              <a:t>Đam mê là những điều bạn dành nhiều thời gian để suy nghĩ, quan tâm nhiều đến nó</a:t>
            </a:r>
          </a:p>
          <a:p>
            <a:pPr marL="469900" indent="-457834">
              <a:spcBef>
                <a:spcPts val="105"/>
              </a:spcBef>
              <a:buChar char="•"/>
              <a:tabLst>
                <a:tab pos="469900" algn="l"/>
                <a:tab pos="470534" algn="l"/>
              </a:tabLst>
            </a:pPr>
            <a:endParaRPr lang="vi-VN" sz="3200" spc="-95" dirty="0">
              <a:latin typeface="Arial MT"/>
              <a:cs typeface="Arial MT"/>
            </a:endParaRPr>
          </a:p>
          <a:p>
            <a:pPr marL="469900" indent="-457834">
              <a:spcBef>
                <a:spcPts val="105"/>
              </a:spcBef>
              <a:buChar char="•"/>
              <a:tabLst>
                <a:tab pos="469900" algn="l"/>
                <a:tab pos="470534" algn="l"/>
              </a:tabLst>
            </a:pPr>
            <a:r>
              <a:rPr lang="vi-VN" sz="3200" spc="-95" dirty="0">
                <a:latin typeface="Arial MT"/>
                <a:cs typeface="Arial MT"/>
              </a:rPr>
              <a:t>Bạn muốn dành phần lớn cuộc đời mình để làm việc với những thứ đó.</a:t>
            </a:r>
          </a:p>
          <a:p>
            <a:pPr marL="469900" indent="-457834">
              <a:spcBef>
                <a:spcPts val="105"/>
              </a:spcBef>
              <a:buChar char="•"/>
              <a:tabLst>
                <a:tab pos="469900" algn="l"/>
                <a:tab pos="470534" algn="l"/>
              </a:tabLst>
            </a:pPr>
            <a:endParaRPr lang="vi-VN" sz="3200" spc="-95" dirty="0">
              <a:latin typeface="Arial MT"/>
              <a:cs typeface="Arial MT"/>
            </a:endParaRPr>
          </a:p>
          <a:p>
            <a:pPr marL="469900" indent="-457834">
              <a:spcBef>
                <a:spcPts val="105"/>
              </a:spcBef>
              <a:buChar char="•"/>
              <a:tabLst>
                <a:tab pos="469900" algn="l"/>
                <a:tab pos="470534" algn="l"/>
              </a:tabLst>
            </a:pPr>
            <a:r>
              <a:rPr lang="vi-VN" sz="3200" spc="-95" dirty="0">
                <a:latin typeface="Arial MT"/>
                <a:cs typeface="Arial MT"/>
              </a:rPr>
              <a:t>Đam mê nên rõ ràng</a:t>
            </a:r>
            <a:endParaRPr sz="3200" dirty="0">
              <a:latin typeface="Arial MT"/>
              <a:cs typeface="Arial MT"/>
            </a:endParaRPr>
          </a:p>
        </p:txBody>
      </p:sp>
    </p:spTree>
    <p:extLst>
      <p:ext uri="{BB962C8B-B14F-4D97-AF65-F5344CB8AC3E}">
        <p14:creationId xmlns:p14="http://schemas.microsoft.com/office/powerpoint/2010/main" xmlns="" val="759396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Sở thích và đam mê</a:t>
            </a:r>
            <a:endParaRPr lang="vi-VN" sz="3600" b="1" dirty="0">
              <a:latin typeface="Arial"/>
              <a:cs typeface="Arial"/>
            </a:endParaRPr>
          </a:p>
        </p:txBody>
      </p:sp>
      <p:pic>
        <p:nvPicPr>
          <p:cNvPr id="4" name="object 8">
            <a:extLst>
              <a:ext uri="{FF2B5EF4-FFF2-40B4-BE49-F238E27FC236}">
                <a16:creationId xmlns:a16="http://schemas.microsoft.com/office/drawing/2014/main" xmlns="" id="{53942378-B9C6-320F-B467-5171CEF82698}"/>
              </a:ext>
            </a:extLst>
          </p:cNvPr>
          <p:cNvPicPr/>
          <p:nvPr/>
        </p:nvPicPr>
        <p:blipFill>
          <a:blip r:embed="rId2" cstate="print"/>
          <a:stretch>
            <a:fillRect/>
          </a:stretch>
        </p:blipFill>
        <p:spPr>
          <a:xfrm>
            <a:off x="9726930" y="96011"/>
            <a:ext cx="1667255" cy="2444495"/>
          </a:xfrm>
          <a:prstGeom prst="rect">
            <a:avLst/>
          </a:prstGeom>
        </p:spPr>
      </p:pic>
      <p:sp>
        <p:nvSpPr>
          <p:cNvPr id="8" name="TextBox 7">
            <a:extLst>
              <a:ext uri="{FF2B5EF4-FFF2-40B4-BE49-F238E27FC236}">
                <a16:creationId xmlns:a16="http://schemas.microsoft.com/office/drawing/2014/main" xmlns="" id="{184D2184-6DA1-04D8-815B-1105907AC698}"/>
              </a:ext>
            </a:extLst>
          </p:cNvPr>
          <p:cNvSpPr txBox="1"/>
          <p:nvPr/>
        </p:nvSpPr>
        <p:spPr>
          <a:xfrm>
            <a:off x="1075562" y="2575051"/>
            <a:ext cx="13026518" cy="3172663"/>
          </a:xfrm>
          <a:prstGeom prst="rect">
            <a:avLst/>
          </a:prstGeom>
          <a:noFill/>
        </p:spPr>
        <p:txBody>
          <a:bodyPr wrap="square">
            <a:spAutoFit/>
          </a:bodyPr>
          <a:lstStyle/>
          <a:p>
            <a:pPr marL="12700" marR="3022600">
              <a:spcBef>
                <a:spcPts val="105"/>
              </a:spcBef>
              <a:buChar char="•"/>
              <a:tabLst>
                <a:tab pos="469900" algn="l"/>
                <a:tab pos="470534" algn="l"/>
              </a:tabLst>
            </a:pPr>
            <a:r>
              <a:rPr lang="vi-VN" sz="2800" spc="-10" dirty="0">
                <a:latin typeface="Arial MT"/>
                <a:cs typeface="Arial MT"/>
              </a:rPr>
              <a:t>Viết ra 5 điều bạn quan tâm, ngoại trừ bạn bè và gia đình</a:t>
            </a:r>
          </a:p>
          <a:p>
            <a:pPr marL="12700" marR="3022600">
              <a:spcBef>
                <a:spcPts val="105"/>
              </a:spcBef>
              <a:buChar char="•"/>
              <a:tabLst>
                <a:tab pos="469900" algn="l"/>
                <a:tab pos="470534" algn="l"/>
              </a:tabLst>
            </a:pPr>
            <a:endParaRPr lang="vi-VN" sz="2800" spc="-10" dirty="0">
              <a:latin typeface="Arial MT"/>
              <a:cs typeface="Arial MT"/>
            </a:endParaRPr>
          </a:p>
          <a:p>
            <a:pPr marL="12700" marR="3022600">
              <a:spcBef>
                <a:spcPts val="105"/>
              </a:spcBef>
              <a:buChar char="•"/>
              <a:tabLst>
                <a:tab pos="469900" algn="l"/>
                <a:tab pos="470534" algn="l"/>
              </a:tabLst>
            </a:pPr>
            <a:r>
              <a:rPr lang="vi-VN" sz="2800" spc="-10" dirty="0">
                <a:latin typeface="Arial MT"/>
                <a:cs typeface="Arial MT"/>
              </a:rPr>
              <a:t>Nhà sáng lập Dropbox: "Những người theo đuổi đam mê khiến tôi nhớ đến những chú chó đuổi theo quả bóng tennis“</a:t>
            </a:r>
          </a:p>
          <a:p>
            <a:pPr marL="469900" marR="3022600" indent="-457200">
              <a:spcBef>
                <a:spcPts val="105"/>
              </a:spcBef>
              <a:buFontTx/>
              <a:buChar char="-"/>
              <a:tabLst>
                <a:tab pos="469900" algn="l"/>
                <a:tab pos="470534" algn="l"/>
              </a:tabLst>
            </a:pPr>
            <a:r>
              <a:rPr lang="vi-VN" sz="2800" spc="-10" dirty="0">
                <a:latin typeface="Arial MT"/>
                <a:cs typeface="Arial MT"/>
              </a:rPr>
              <a:t>Quả bóng tennis của bạn là gì?</a:t>
            </a:r>
          </a:p>
          <a:p>
            <a:pPr marL="469900" marR="3022600" indent="-457200">
              <a:spcBef>
                <a:spcPts val="105"/>
              </a:spcBef>
              <a:buFontTx/>
              <a:buChar char="-"/>
              <a:tabLst>
                <a:tab pos="469900" algn="l"/>
                <a:tab pos="470534" algn="l"/>
              </a:tabLst>
            </a:pPr>
            <a:r>
              <a:rPr lang="vi-VN" sz="2800" spc="-10" dirty="0">
                <a:latin typeface="Arial MT"/>
                <a:cs typeface="Arial MT"/>
              </a:rPr>
              <a:t>Bạn làm gì khi bạn hạnh phúc nhất?</a:t>
            </a:r>
          </a:p>
          <a:p>
            <a:pPr marL="469900" marR="3022600" indent="-457200">
              <a:spcBef>
                <a:spcPts val="105"/>
              </a:spcBef>
              <a:buFontTx/>
              <a:buChar char="-"/>
              <a:tabLst>
                <a:tab pos="469900" algn="l"/>
                <a:tab pos="470534" algn="l"/>
              </a:tabLst>
            </a:pPr>
            <a:r>
              <a:rPr lang="vi-VN" sz="2800" spc="-10" dirty="0">
                <a:latin typeface="Arial MT"/>
                <a:cs typeface="Arial MT"/>
              </a:rPr>
              <a:t>Bạn làm gì khiến bạn hạnh phúc nhất?</a:t>
            </a:r>
            <a:endParaRPr lang="vi-VN" sz="2800" dirty="0">
              <a:latin typeface="Arial MT"/>
              <a:cs typeface="Arial MT"/>
            </a:endParaRPr>
          </a:p>
        </p:txBody>
      </p:sp>
    </p:spTree>
    <p:extLst>
      <p:ext uri="{BB962C8B-B14F-4D97-AF65-F5344CB8AC3E}">
        <p14:creationId xmlns:p14="http://schemas.microsoft.com/office/powerpoint/2010/main" xmlns="" val="3998971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Nét tính cách quan trọng nhất</a:t>
            </a:r>
            <a:endParaRPr lang="vi-VN" sz="3600" kern="0" dirty="0">
              <a:latin typeface="Arial"/>
              <a:cs typeface="Arial"/>
            </a:endParaRPr>
          </a:p>
        </p:txBody>
      </p:sp>
      <p:sp>
        <p:nvSpPr>
          <p:cNvPr id="3" name="object 3">
            <a:extLst>
              <a:ext uri="{FF2B5EF4-FFF2-40B4-BE49-F238E27FC236}">
                <a16:creationId xmlns:a16="http://schemas.microsoft.com/office/drawing/2014/main" xmlns="" id="{A5483411-DBBC-6FE5-7A66-1250A9D82EC3}"/>
              </a:ext>
            </a:extLst>
          </p:cNvPr>
          <p:cNvSpPr txBox="1"/>
          <p:nvPr/>
        </p:nvSpPr>
        <p:spPr>
          <a:xfrm>
            <a:off x="1427227" y="2058113"/>
            <a:ext cx="8212073" cy="3006592"/>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Chấp nhận rủi ro</a:t>
            </a:r>
          </a:p>
          <a:p>
            <a:pPr marL="469900" indent="-457834">
              <a:spcBef>
                <a:spcPts val="105"/>
              </a:spcBef>
              <a:buChar char="•"/>
              <a:tabLst>
                <a:tab pos="469900" algn="l"/>
                <a:tab pos="470534" algn="l"/>
              </a:tabLst>
            </a:pPr>
            <a:r>
              <a:rPr lang="vi-VN" sz="3200" dirty="0">
                <a:latin typeface="Arial MT"/>
                <a:cs typeface="Arial MT"/>
              </a:rPr>
              <a:t>Những người đồng ý làm kinh doanh nhiều khả năng thất bại</a:t>
            </a:r>
          </a:p>
          <a:p>
            <a:pPr marL="469900" indent="-457834">
              <a:spcBef>
                <a:spcPts val="105"/>
              </a:spcBef>
              <a:buChar char="•"/>
              <a:tabLst>
                <a:tab pos="469900" algn="l"/>
                <a:tab pos="470534" algn="l"/>
              </a:tabLst>
            </a:pPr>
            <a:r>
              <a:rPr lang="vi-VN" sz="3200" dirty="0">
                <a:latin typeface="Arial MT"/>
                <a:cs typeface="Arial MT"/>
              </a:rPr>
              <a:t>95% startup sẽ thất bại</a:t>
            </a:r>
          </a:p>
          <a:p>
            <a:pPr marL="469900" indent="-457834">
              <a:spcBef>
                <a:spcPts val="105"/>
              </a:spcBef>
              <a:buChar char="•"/>
              <a:tabLst>
                <a:tab pos="469900" algn="l"/>
                <a:tab pos="470534" algn="l"/>
              </a:tabLst>
            </a:pPr>
            <a:r>
              <a:rPr lang="vi-VN" sz="3200" dirty="0">
                <a:latin typeface="Arial MT"/>
                <a:cs typeface="Arial MT"/>
              </a:rPr>
              <a:t>Bạn phải là một người có mức chấp nhận rủi ro cao để đi cùng điều đó</a:t>
            </a:r>
            <a:endParaRPr sz="3200" dirty="0">
              <a:latin typeface="Arial MT"/>
              <a:cs typeface="Arial MT"/>
            </a:endParaRPr>
          </a:p>
        </p:txBody>
      </p:sp>
      <p:pic>
        <p:nvPicPr>
          <p:cNvPr id="6" name="object 8">
            <a:extLst>
              <a:ext uri="{FF2B5EF4-FFF2-40B4-BE49-F238E27FC236}">
                <a16:creationId xmlns:a16="http://schemas.microsoft.com/office/drawing/2014/main" xmlns="" id="{CE9B2F30-F67D-526C-CE30-6B7A5360D16C}"/>
              </a:ext>
            </a:extLst>
          </p:cNvPr>
          <p:cNvPicPr/>
          <p:nvPr/>
        </p:nvPicPr>
        <p:blipFill>
          <a:blip r:embed="rId2" cstate="print"/>
          <a:stretch>
            <a:fillRect/>
          </a:stretch>
        </p:blipFill>
        <p:spPr>
          <a:xfrm>
            <a:off x="9877424" y="4569254"/>
            <a:ext cx="2228088" cy="2046732"/>
          </a:xfrm>
          <a:prstGeom prst="rect">
            <a:avLst/>
          </a:prstGeom>
        </p:spPr>
      </p:pic>
    </p:spTree>
    <p:extLst>
      <p:ext uri="{BB962C8B-B14F-4D97-AF65-F5344CB8AC3E}">
        <p14:creationId xmlns:p14="http://schemas.microsoft.com/office/powerpoint/2010/main" xmlns="" val="35229249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Kỹ năng và kinh nghiệm</a:t>
            </a:r>
            <a:endParaRPr lang="vi-VN" sz="3600" b="1" dirty="0">
              <a:latin typeface="Arial"/>
              <a:cs typeface="Arial"/>
            </a:endParaRPr>
          </a:p>
        </p:txBody>
      </p:sp>
      <p:sp>
        <p:nvSpPr>
          <p:cNvPr id="2" name="object 3">
            <a:extLst>
              <a:ext uri="{FF2B5EF4-FFF2-40B4-BE49-F238E27FC236}">
                <a16:creationId xmlns:a16="http://schemas.microsoft.com/office/drawing/2014/main" xmlns="" id="{7FFF6F42-8D1A-9045-CD4E-EF6099607583}"/>
              </a:ext>
            </a:extLst>
          </p:cNvPr>
          <p:cNvSpPr txBox="1"/>
          <p:nvPr/>
        </p:nvSpPr>
        <p:spPr>
          <a:xfrm>
            <a:off x="1427225" y="2424762"/>
            <a:ext cx="9845040" cy="3019416"/>
          </a:xfrm>
          <a:prstGeom prst="rect">
            <a:avLst/>
          </a:prstGeom>
        </p:spPr>
        <p:txBody>
          <a:bodyPr vert="horz" wrap="square" lIns="0" tIns="13335" rIns="0" bIns="0" rtlCol="0">
            <a:spAutoFit/>
          </a:bodyPr>
          <a:lstStyle/>
          <a:p>
            <a:pPr marL="12700">
              <a:spcBef>
                <a:spcPts val="105"/>
              </a:spcBef>
            </a:pPr>
            <a:r>
              <a:rPr lang="vi-VN" sz="3200" dirty="0">
                <a:solidFill>
                  <a:srgbClr val="01829F"/>
                </a:solidFill>
                <a:latin typeface="Arial MT"/>
                <a:cs typeface="Arial MT"/>
              </a:rPr>
              <a:t>Kỹ năng</a:t>
            </a:r>
          </a:p>
          <a:p>
            <a:pPr marL="12700">
              <a:spcBef>
                <a:spcPts val="105"/>
              </a:spcBef>
            </a:pPr>
            <a:endParaRPr lang="vi-VN" sz="3200" dirty="0">
              <a:solidFill>
                <a:srgbClr val="01829F"/>
              </a:solidFill>
              <a:latin typeface="Arial MT"/>
              <a:cs typeface="Arial MT"/>
            </a:endParaRPr>
          </a:p>
          <a:p>
            <a:pPr marL="469900" indent="-457200">
              <a:spcBef>
                <a:spcPts val="105"/>
              </a:spcBef>
              <a:buFont typeface="Arial" panose="020B0604020202020204" pitchFamily="34" charset="0"/>
              <a:buChar char="•"/>
            </a:pPr>
            <a:r>
              <a:rPr lang="vi-VN" sz="3200" dirty="0">
                <a:latin typeface="Arial MT"/>
                <a:cs typeface="Arial MT"/>
              </a:rPr>
              <a:t>Những điều cụ thể hoặc chung chung mà bạn giỏi</a:t>
            </a:r>
          </a:p>
          <a:p>
            <a:pPr marL="469900" indent="-457200">
              <a:spcBef>
                <a:spcPts val="105"/>
              </a:spcBef>
              <a:buFont typeface="Arial" panose="020B0604020202020204" pitchFamily="34" charset="0"/>
              <a:buChar char="•"/>
            </a:pPr>
            <a:r>
              <a:rPr lang="vi-VN" sz="3200" dirty="0">
                <a:latin typeface="Arial MT"/>
                <a:cs typeface="Arial MT"/>
              </a:rPr>
              <a:t>Mọi người thường giỏi một thứ gì đó</a:t>
            </a:r>
          </a:p>
          <a:p>
            <a:pPr marL="469900" indent="-457200">
              <a:spcBef>
                <a:spcPts val="105"/>
              </a:spcBef>
              <a:buFont typeface="Arial" panose="020B0604020202020204" pitchFamily="34" charset="0"/>
              <a:buChar char="•"/>
            </a:pPr>
            <a:r>
              <a:rPr lang="vi-VN" sz="3200" dirty="0">
                <a:latin typeface="Arial MT"/>
                <a:cs typeface="Arial MT"/>
              </a:rPr>
              <a:t>Để khám phá các kỹ năng của bạn, hãy tự hỏi: </a:t>
            </a:r>
          </a:p>
          <a:p>
            <a:pPr marL="12700">
              <a:spcBef>
                <a:spcPts val="105"/>
              </a:spcBef>
            </a:pPr>
            <a:r>
              <a:rPr lang="vi-VN" sz="3200" dirty="0">
                <a:latin typeface="Arial MT"/>
                <a:cs typeface="Arial MT"/>
              </a:rPr>
              <a:t>Bạn có thể dạy ai đó điều gì?</a:t>
            </a:r>
            <a:endParaRPr sz="3200" dirty="0">
              <a:latin typeface="Arial MT"/>
              <a:cs typeface="Arial MT"/>
            </a:endParaRPr>
          </a:p>
        </p:txBody>
      </p:sp>
      <p:pic>
        <p:nvPicPr>
          <p:cNvPr id="3" name="object 8">
            <a:extLst>
              <a:ext uri="{FF2B5EF4-FFF2-40B4-BE49-F238E27FC236}">
                <a16:creationId xmlns:a16="http://schemas.microsoft.com/office/drawing/2014/main" xmlns="" id="{8EF79CC8-94DD-FFC4-BE2D-2FEAE9E4A15A}"/>
              </a:ext>
            </a:extLst>
          </p:cNvPr>
          <p:cNvPicPr/>
          <p:nvPr/>
        </p:nvPicPr>
        <p:blipFill>
          <a:blip r:embed="rId2" cstate="print"/>
          <a:stretch>
            <a:fillRect/>
          </a:stretch>
        </p:blipFill>
        <p:spPr>
          <a:xfrm>
            <a:off x="9427464" y="1450847"/>
            <a:ext cx="1905000" cy="1905000"/>
          </a:xfrm>
          <a:prstGeom prst="rect">
            <a:avLst/>
          </a:prstGeom>
        </p:spPr>
      </p:pic>
    </p:spTree>
    <p:extLst>
      <p:ext uri="{BB962C8B-B14F-4D97-AF65-F5344CB8AC3E}">
        <p14:creationId xmlns:p14="http://schemas.microsoft.com/office/powerpoint/2010/main" xmlns="" val="34839583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Kỹ năng và kinh nghiệm</a:t>
            </a:r>
            <a:endParaRPr lang="vi-VN" sz="3600" b="1" dirty="0">
              <a:latin typeface="Arial"/>
              <a:cs typeface="Arial"/>
            </a:endParaRPr>
          </a:p>
        </p:txBody>
      </p:sp>
      <p:sp>
        <p:nvSpPr>
          <p:cNvPr id="4" name="object 3">
            <a:extLst>
              <a:ext uri="{FF2B5EF4-FFF2-40B4-BE49-F238E27FC236}">
                <a16:creationId xmlns:a16="http://schemas.microsoft.com/office/drawing/2014/main" xmlns="" id="{384CBB1D-0599-D88A-F2B6-19DCC37A7DC2}"/>
              </a:ext>
            </a:extLst>
          </p:cNvPr>
          <p:cNvSpPr txBox="1"/>
          <p:nvPr/>
        </p:nvSpPr>
        <p:spPr>
          <a:xfrm>
            <a:off x="1427227" y="2419936"/>
            <a:ext cx="10295380" cy="2526974"/>
          </a:xfrm>
          <a:prstGeom prst="rect">
            <a:avLst/>
          </a:prstGeom>
        </p:spPr>
        <p:txBody>
          <a:bodyPr vert="horz" wrap="square" lIns="0" tIns="13335" rIns="0" bIns="0" rtlCol="0">
            <a:spAutoFit/>
          </a:bodyPr>
          <a:lstStyle/>
          <a:p>
            <a:pPr marL="12700">
              <a:spcBef>
                <a:spcPts val="105"/>
              </a:spcBef>
            </a:pPr>
            <a:r>
              <a:rPr lang="vi-VN" sz="3200" dirty="0">
                <a:solidFill>
                  <a:srgbClr val="01829F"/>
                </a:solidFill>
                <a:latin typeface="Arial MT"/>
                <a:cs typeface="Arial MT"/>
              </a:rPr>
              <a:t>Kỹ năng</a:t>
            </a:r>
          </a:p>
          <a:p>
            <a:pPr marL="12700">
              <a:spcBef>
                <a:spcPts val="105"/>
              </a:spcBef>
            </a:pPr>
            <a:endParaRPr lang="vi-VN" sz="3200" dirty="0">
              <a:solidFill>
                <a:srgbClr val="01829F"/>
              </a:solidFill>
              <a:latin typeface="Arial MT"/>
              <a:cs typeface="Arial MT"/>
            </a:endParaRPr>
          </a:p>
          <a:p>
            <a:pPr marL="12700">
              <a:spcBef>
                <a:spcPts val="105"/>
              </a:spcBef>
            </a:pPr>
            <a:r>
              <a:rPr lang="vi-VN" sz="3200" dirty="0">
                <a:latin typeface="Arial MT"/>
                <a:cs typeface="Arial MT"/>
              </a:rPr>
              <a:t>Bạn nghĩ mình là chuyên gia về lĩnh vực gì?</a:t>
            </a:r>
          </a:p>
          <a:p>
            <a:pPr marL="12700">
              <a:spcBef>
                <a:spcPts val="105"/>
              </a:spcBef>
            </a:pPr>
            <a:r>
              <a:rPr lang="vi-VN" sz="3200" dirty="0">
                <a:latin typeface="Arial MT"/>
                <a:cs typeface="Arial MT"/>
              </a:rPr>
              <a:t>"Tôi nằm trong top 10% những người có thể làm ..."</a:t>
            </a:r>
          </a:p>
          <a:p>
            <a:pPr marL="12700">
              <a:spcBef>
                <a:spcPts val="105"/>
              </a:spcBef>
            </a:pPr>
            <a:r>
              <a:rPr lang="vi-VN" sz="3200" dirty="0">
                <a:latin typeface="Arial MT"/>
                <a:cs typeface="Arial MT"/>
              </a:rPr>
              <a:t>Ví dụ: đánh máy</a:t>
            </a:r>
            <a:endParaRPr sz="3200" dirty="0">
              <a:latin typeface="Arial MT"/>
              <a:cs typeface="Arial MT"/>
            </a:endParaRPr>
          </a:p>
        </p:txBody>
      </p:sp>
      <p:pic>
        <p:nvPicPr>
          <p:cNvPr id="5" name="object 8">
            <a:extLst>
              <a:ext uri="{FF2B5EF4-FFF2-40B4-BE49-F238E27FC236}">
                <a16:creationId xmlns:a16="http://schemas.microsoft.com/office/drawing/2014/main" xmlns="" id="{C6C23678-A441-F85A-EAC1-2658EBC705E2}"/>
              </a:ext>
            </a:extLst>
          </p:cNvPr>
          <p:cNvPicPr/>
          <p:nvPr/>
        </p:nvPicPr>
        <p:blipFill>
          <a:blip r:embed="rId2" cstate="print"/>
          <a:stretch>
            <a:fillRect/>
          </a:stretch>
        </p:blipFill>
        <p:spPr>
          <a:xfrm>
            <a:off x="9896490" y="1522837"/>
            <a:ext cx="1600919" cy="1799482"/>
          </a:xfrm>
          <a:prstGeom prst="rect">
            <a:avLst/>
          </a:prstGeom>
        </p:spPr>
      </p:pic>
    </p:spTree>
    <p:extLst>
      <p:ext uri="{BB962C8B-B14F-4D97-AF65-F5344CB8AC3E}">
        <p14:creationId xmlns:p14="http://schemas.microsoft.com/office/powerpoint/2010/main" xmlns="" val="30483152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Kỹ năng và kinh nghiệm</a:t>
            </a:r>
            <a:endParaRPr lang="vi-VN" sz="3600" b="1" dirty="0">
              <a:latin typeface="Arial"/>
              <a:cs typeface="Arial"/>
            </a:endParaRPr>
          </a:p>
        </p:txBody>
      </p:sp>
      <p:sp>
        <p:nvSpPr>
          <p:cNvPr id="4" name="object 3">
            <a:extLst>
              <a:ext uri="{FF2B5EF4-FFF2-40B4-BE49-F238E27FC236}">
                <a16:creationId xmlns:a16="http://schemas.microsoft.com/office/drawing/2014/main" xmlns="" id="{DF453DB7-63C5-BD13-FB25-8384D19AF958}"/>
              </a:ext>
            </a:extLst>
          </p:cNvPr>
          <p:cNvSpPr txBox="1"/>
          <p:nvPr/>
        </p:nvSpPr>
        <p:spPr>
          <a:xfrm>
            <a:off x="1427224" y="2424762"/>
            <a:ext cx="9355075" cy="3019416"/>
          </a:xfrm>
          <a:prstGeom prst="rect">
            <a:avLst/>
          </a:prstGeom>
        </p:spPr>
        <p:txBody>
          <a:bodyPr vert="horz" wrap="square" lIns="0" tIns="13335" rIns="0" bIns="0" rtlCol="0">
            <a:spAutoFit/>
          </a:bodyPr>
          <a:lstStyle/>
          <a:p>
            <a:pPr marL="12700">
              <a:spcBef>
                <a:spcPts val="105"/>
              </a:spcBef>
            </a:pPr>
            <a:r>
              <a:rPr lang="vi-VN" sz="3200" dirty="0">
                <a:solidFill>
                  <a:srgbClr val="01829F"/>
                </a:solidFill>
                <a:latin typeface="Arial MT"/>
                <a:cs typeface="Arial MT"/>
              </a:rPr>
              <a:t>Kinh nghiệm</a:t>
            </a:r>
          </a:p>
          <a:p>
            <a:pPr marL="12700">
              <a:spcBef>
                <a:spcPts val="105"/>
              </a:spcBef>
            </a:pPr>
            <a:endParaRPr lang="vi-VN" sz="3200" dirty="0">
              <a:solidFill>
                <a:srgbClr val="01829F"/>
              </a:solidFill>
              <a:latin typeface="Arial MT"/>
              <a:cs typeface="Arial MT"/>
            </a:endParaRPr>
          </a:p>
          <a:p>
            <a:pPr marL="469900" indent="-457200">
              <a:spcBef>
                <a:spcPts val="105"/>
              </a:spcBef>
              <a:buFont typeface="Arial" panose="020B0604020202020204" pitchFamily="34" charset="0"/>
              <a:buChar char="•"/>
            </a:pPr>
            <a:r>
              <a:rPr lang="vi-VN" sz="3200" dirty="0">
                <a:latin typeface="Arial MT"/>
                <a:cs typeface="Arial MT"/>
              </a:rPr>
              <a:t>Hãy suy nghĩ về những lĩnh vực bạn đã làm việc</a:t>
            </a:r>
          </a:p>
          <a:p>
            <a:pPr marL="469900" indent="-457200">
              <a:spcBef>
                <a:spcPts val="105"/>
              </a:spcBef>
              <a:buFont typeface="Arial" panose="020B0604020202020204" pitchFamily="34" charset="0"/>
              <a:buChar char="•"/>
            </a:pPr>
            <a:r>
              <a:rPr lang="vi-VN" sz="3200" dirty="0">
                <a:latin typeface="Arial MT"/>
                <a:cs typeface="Arial MT"/>
              </a:rPr>
              <a:t>Khi bạn có kinh nghiệm, bạn sẽ dễ dàng học hỏi trong công việc kinh doanh mới của mình</a:t>
            </a:r>
          </a:p>
          <a:p>
            <a:pPr marL="469900" indent="-457200">
              <a:spcBef>
                <a:spcPts val="105"/>
              </a:spcBef>
              <a:buFont typeface="Arial" panose="020B0604020202020204" pitchFamily="34" charset="0"/>
              <a:buChar char="•"/>
            </a:pPr>
            <a:r>
              <a:rPr lang="vi-VN" sz="3200" dirty="0">
                <a:latin typeface="Arial MT"/>
                <a:cs typeface="Arial MT"/>
              </a:rPr>
              <a:t>Bạn có kiến thức chuyên sâu về cái gì?</a:t>
            </a:r>
            <a:endParaRPr sz="3200" dirty="0">
              <a:latin typeface="Arial MT"/>
              <a:cs typeface="Arial MT"/>
            </a:endParaRPr>
          </a:p>
        </p:txBody>
      </p:sp>
      <p:pic>
        <p:nvPicPr>
          <p:cNvPr id="5" name="object 8">
            <a:extLst>
              <a:ext uri="{FF2B5EF4-FFF2-40B4-BE49-F238E27FC236}">
                <a16:creationId xmlns:a16="http://schemas.microsoft.com/office/drawing/2014/main" xmlns="" id="{2F7D7418-8B14-DD0D-C512-889468F18D41}"/>
              </a:ext>
            </a:extLst>
          </p:cNvPr>
          <p:cNvPicPr/>
          <p:nvPr/>
        </p:nvPicPr>
        <p:blipFill>
          <a:blip r:embed="rId2" cstate="print"/>
          <a:stretch>
            <a:fillRect/>
          </a:stretch>
        </p:blipFill>
        <p:spPr>
          <a:xfrm>
            <a:off x="9370936" y="850241"/>
            <a:ext cx="1943557" cy="1943557"/>
          </a:xfrm>
          <a:prstGeom prst="rect">
            <a:avLst/>
          </a:prstGeom>
        </p:spPr>
      </p:pic>
    </p:spTree>
    <p:extLst>
      <p:ext uri="{BB962C8B-B14F-4D97-AF65-F5344CB8AC3E}">
        <p14:creationId xmlns:p14="http://schemas.microsoft.com/office/powerpoint/2010/main" xmlns="" val="11224633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Kỹ năng và kinh nghiệm</a:t>
            </a:r>
            <a:endParaRPr lang="vi-VN" sz="3600" b="1" dirty="0">
              <a:latin typeface="Arial"/>
              <a:cs typeface="Arial"/>
            </a:endParaRPr>
          </a:p>
        </p:txBody>
      </p:sp>
      <p:sp>
        <p:nvSpPr>
          <p:cNvPr id="2" name="object 3">
            <a:extLst>
              <a:ext uri="{FF2B5EF4-FFF2-40B4-BE49-F238E27FC236}">
                <a16:creationId xmlns:a16="http://schemas.microsoft.com/office/drawing/2014/main" xmlns="" id="{76FEF115-8D72-BE31-AAA6-9DE7823B987B}"/>
              </a:ext>
            </a:extLst>
          </p:cNvPr>
          <p:cNvSpPr txBox="1"/>
          <p:nvPr/>
        </p:nvSpPr>
        <p:spPr>
          <a:xfrm>
            <a:off x="1427224" y="2505584"/>
            <a:ext cx="10439655" cy="2514150"/>
          </a:xfrm>
          <a:prstGeom prst="rect">
            <a:avLst/>
          </a:prstGeom>
        </p:spPr>
        <p:txBody>
          <a:bodyPr vert="horz" wrap="square" lIns="0" tIns="13335" rIns="0" bIns="0" rtlCol="0">
            <a:spAutoFit/>
          </a:bodyPr>
          <a:lstStyle/>
          <a:p>
            <a:pPr marL="12700">
              <a:spcBef>
                <a:spcPts val="105"/>
              </a:spcBef>
            </a:pPr>
            <a:r>
              <a:rPr lang="vi-VN" sz="3200" dirty="0">
                <a:solidFill>
                  <a:srgbClr val="01829F"/>
                </a:solidFill>
                <a:latin typeface="Arial MT"/>
                <a:cs typeface="Arial MT"/>
              </a:rPr>
              <a:t>Kinh nghiệm</a:t>
            </a:r>
          </a:p>
          <a:p>
            <a:pPr marL="12700">
              <a:spcBef>
                <a:spcPts val="105"/>
              </a:spcBef>
            </a:pPr>
            <a:endParaRPr lang="vi-VN" sz="3200" dirty="0">
              <a:solidFill>
                <a:srgbClr val="01829F"/>
              </a:solidFill>
              <a:latin typeface="Arial MT"/>
              <a:cs typeface="Arial MT"/>
            </a:endParaRPr>
          </a:p>
          <a:p>
            <a:pPr marL="469900" indent="-457200">
              <a:spcBef>
                <a:spcPts val="105"/>
              </a:spcBef>
              <a:buFont typeface="Arial" panose="020B0604020202020204" pitchFamily="34" charset="0"/>
              <a:buChar char="•"/>
            </a:pPr>
            <a:r>
              <a:rPr lang="vi-VN" sz="3200" dirty="0">
                <a:latin typeface="Arial MT"/>
                <a:cs typeface="Arial MT"/>
              </a:rPr>
              <a:t>Bạn nghĩ bạn biết điều gì về lĩnh vực của bạn, </a:t>
            </a:r>
          </a:p>
          <a:p>
            <a:pPr marL="12700">
              <a:spcBef>
                <a:spcPts val="105"/>
              </a:spcBef>
            </a:pPr>
            <a:r>
              <a:rPr lang="vi-VN" sz="3200" dirty="0">
                <a:latin typeface="Arial MT"/>
                <a:cs typeface="Arial MT"/>
              </a:rPr>
              <a:t>mà những người khác không biết?</a:t>
            </a:r>
          </a:p>
          <a:p>
            <a:pPr marL="469900" indent="-457200">
              <a:spcBef>
                <a:spcPts val="105"/>
              </a:spcBef>
              <a:buFont typeface="Arial" panose="020B0604020202020204" pitchFamily="34" charset="0"/>
              <a:buChar char="•"/>
            </a:pPr>
            <a:r>
              <a:rPr lang="vi-VN" sz="3200" dirty="0">
                <a:latin typeface="Arial MT"/>
                <a:cs typeface="Arial MT"/>
              </a:rPr>
              <a:t>Nghĩ về các vòng kết nối mà bạn cảm thấy quen thuộc</a:t>
            </a:r>
            <a:endParaRPr sz="3200" dirty="0">
              <a:latin typeface="Arial MT"/>
              <a:cs typeface="Arial MT"/>
            </a:endParaRPr>
          </a:p>
        </p:txBody>
      </p:sp>
      <p:pic>
        <p:nvPicPr>
          <p:cNvPr id="3" name="object 8">
            <a:extLst>
              <a:ext uri="{FF2B5EF4-FFF2-40B4-BE49-F238E27FC236}">
                <a16:creationId xmlns:a16="http://schemas.microsoft.com/office/drawing/2014/main" xmlns="" id="{2E18C6FD-3131-C979-BA24-AE12CB280454}"/>
              </a:ext>
            </a:extLst>
          </p:cNvPr>
          <p:cNvPicPr/>
          <p:nvPr/>
        </p:nvPicPr>
        <p:blipFill>
          <a:blip r:embed="rId2" cstate="print"/>
          <a:stretch>
            <a:fillRect/>
          </a:stretch>
        </p:blipFill>
        <p:spPr>
          <a:xfrm>
            <a:off x="8773668" y="1629157"/>
            <a:ext cx="2398776" cy="1536191"/>
          </a:xfrm>
          <a:prstGeom prst="rect">
            <a:avLst/>
          </a:prstGeom>
        </p:spPr>
      </p:pic>
    </p:spTree>
    <p:extLst>
      <p:ext uri="{BB962C8B-B14F-4D97-AF65-F5344CB8AC3E}">
        <p14:creationId xmlns:p14="http://schemas.microsoft.com/office/powerpoint/2010/main" xmlns="" val="3324063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Đam mê, sở thích, kỹ năng &amp; kinh nghiệm</a:t>
            </a:r>
            <a:endParaRPr lang="vi-VN" sz="3600" b="1" dirty="0">
              <a:latin typeface="Arial"/>
              <a:cs typeface="Arial"/>
            </a:endParaRPr>
          </a:p>
        </p:txBody>
      </p:sp>
      <p:sp>
        <p:nvSpPr>
          <p:cNvPr id="4" name="object 3">
            <a:extLst>
              <a:ext uri="{FF2B5EF4-FFF2-40B4-BE49-F238E27FC236}">
                <a16:creationId xmlns:a16="http://schemas.microsoft.com/office/drawing/2014/main" xmlns="" id="{60E38B00-8A19-E2DB-4729-F5D6F0DBF651}"/>
              </a:ext>
            </a:extLst>
          </p:cNvPr>
          <p:cNvSpPr txBox="1"/>
          <p:nvPr/>
        </p:nvSpPr>
        <p:spPr>
          <a:xfrm>
            <a:off x="1427224" y="2058111"/>
            <a:ext cx="11577576" cy="3524683"/>
          </a:xfrm>
          <a:prstGeom prst="rect">
            <a:avLst/>
          </a:prstGeom>
        </p:spPr>
        <p:txBody>
          <a:bodyPr vert="horz" wrap="square" lIns="0" tIns="13335" rIns="0" bIns="0" rtlCol="0">
            <a:spAutoFit/>
          </a:bodyPr>
          <a:lstStyle/>
          <a:p>
            <a:pPr marL="12700" marR="1490345">
              <a:spcBef>
                <a:spcPts val="105"/>
              </a:spcBef>
              <a:buChar char="•"/>
              <a:tabLst>
                <a:tab pos="469900" algn="l"/>
                <a:tab pos="470534" algn="l"/>
              </a:tabLst>
            </a:pPr>
            <a:r>
              <a:rPr lang="vi-VN" sz="3200" dirty="0">
                <a:latin typeface="Arial MT"/>
                <a:cs typeface="Arial MT"/>
              </a:rPr>
              <a:t>Một ý tưởng tốt chưa phải là một ý tưởng tuyệt vời cho đến khi nó phù hợp với cá nhân bạn</a:t>
            </a:r>
          </a:p>
          <a:p>
            <a:pPr marL="12700" marR="1490345">
              <a:spcBef>
                <a:spcPts val="105"/>
              </a:spcBef>
              <a:buChar char="•"/>
              <a:tabLst>
                <a:tab pos="469900" algn="l"/>
                <a:tab pos="470534" algn="l"/>
              </a:tabLst>
            </a:pPr>
            <a:endParaRPr lang="vi-VN" sz="3200" dirty="0">
              <a:latin typeface="Arial MT"/>
              <a:cs typeface="Arial MT"/>
            </a:endParaRPr>
          </a:p>
          <a:p>
            <a:pPr marL="12700" marR="1490345">
              <a:spcBef>
                <a:spcPts val="105"/>
              </a:spcBef>
              <a:buChar char="•"/>
              <a:tabLst>
                <a:tab pos="469900" algn="l"/>
                <a:tab pos="470534" algn="l"/>
              </a:tabLst>
            </a:pPr>
            <a:r>
              <a:rPr lang="vi-VN" sz="3200" dirty="0">
                <a:latin typeface="Arial MT"/>
                <a:cs typeface="Arial MT"/>
              </a:rPr>
              <a:t>Phiếu học tập: </a:t>
            </a:r>
          </a:p>
          <a:p>
            <a:pPr marL="469900" marR="1490345" indent="-457200">
              <a:spcBef>
                <a:spcPts val="105"/>
              </a:spcBef>
              <a:buFontTx/>
              <a:buChar char="-"/>
              <a:tabLst>
                <a:tab pos="469900" algn="l"/>
                <a:tab pos="470534" algn="l"/>
              </a:tabLst>
            </a:pPr>
            <a:r>
              <a:rPr lang="vi-VN" sz="3200" dirty="0">
                <a:latin typeface="Arial MT"/>
                <a:cs typeface="Arial MT"/>
              </a:rPr>
              <a:t>Liệt kê 10 đam mê, kỹ năng, sở thích và kinh nghiệm</a:t>
            </a:r>
          </a:p>
          <a:p>
            <a:pPr marL="469900" marR="1490345" indent="-457200">
              <a:spcBef>
                <a:spcPts val="105"/>
              </a:spcBef>
              <a:buFontTx/>
              <a:buChar char="-"/>
              <a:tabLst>
                <a:tab pos="469900" algn="l"/>
                <a:tab pos="470534" algn="l"/>
              </a:tabLst>
            </a:pPr>
            <a:r>
              <a:rPr lang="vi-VN" sz="3200" dirty="0">
                <a:latin typeface="Arial MT"/>
                <a:cs typeface="Arial MT"/>
              </a:rPr>
              <a:t>Chọn top 3 của bạn</a:t>
            </a:r>
          </a:p>
          <a:p>
            <a:pPr marL="469900" marR="1490345" indent="-457200">
              <a:spcBef>
                <a:spcPts val="105"/>
              </a:spcBef>
              <a:buFontTx/>
              <a:buChar char="-"/>
              <a:tabLst>
                <a:tab pos="469900" algn="l"/>
                <a:tab pos="470534" algn="l"/>
              </a:tabLst>
            </a:pPr>
            <a:r>
              <a:rPr lang="vi-VN" sz="3200" dirty="0">
                <a:latin typeface="Arial MT"/>
                <a:cs typeface="Arial MT"/>
              </a:rPr>
              <a:t>Giữ bảng tính này khi học các bài giảng tiếp theo</a:t>
            </a:r>
            <a:endParaRPr sz="3200" dirty="0">
              <a:latin typeface="Arial MT"/>
              <a:cs typeface="Arial MT"/>
            </a:endParaRPr>
          </a:p>
        </p:txBody>
      </p:sp>
    </p:spTree>
    <p:extLst>
      <p:ext uri="{BB962C8B-B14F-4D97-AF65-F5344CB8AC3E}">
        <p14:creationId xmlns:p14="http://schemas.microsoft.com/office/powerpoint/2010/main" xmlns="" val="2839856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Viết ra mục tiêu</a:t>
            </a:r>
            <a:endParaRPr lang="vi-VN" sz="3600" b="1" dirty="0">
              <a:latin typeface="Arial"/>
              <a:cs typeface="Arial"/>
            </a:endParaRPr>
          </a:p>
        </p:txBody>
      </p:sp>
      <p:sp>
        <p:nvSpPr>
          <p:cNvPr id="2" name="object 3">
            <a:extLst>
              <a:ext uri="{FF2B5EF4-FFF2-40B4-BE49-F238E27FC236}">
                <a16:creationId xmlns:a16="http://schemas.microsoft.com/office/drawing/2014/main" xmlns="" id="{944E9705-C8D3-D281-C7C8-DED2E04E0623}"/>
              </a:ext>
            </a:extLst>
          </p:cNvPr>
          <p:cNvSpPr txBox="1"/>
          <p:nvPr/>
        </p:nvSpPr>
        <p:spPr>
          <a:xfrm>
            <a:off x="397443" y="2777618"/>
            <a:ext cx="11516616" cy="2526974"/>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Bây giờ, hãy điền vào bảng tính</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Những gì bạn muốn nhận được từ công việc kinh doanh này</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Mọi người thường không làm như vậy và bạn sẽ có lợi thế</a:t>
            </a:r>
            <a:endParaRPr sz="3200" dirty="0">
              <a:latin typeface="Arial MT"/>
              <a:cs typeface="Arial MT"/>
            </a:endParaRPr>
          </a:p>
        </p:txBody>
      </p:sp>
    </p:spTree>
    <p:extLst>
      <p:ext uri="{BB962C8B-B14F-4D97-AF65-F5344CB8AC3E}">
        <p14:creationId xmlns:p14="http://schemas.microsoft.com/office/powerpoint/2010/main" xmlns="" val="26243426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Viết ra mục tiêu</a:t>
            </a:r>
            <a:endParaRPr lang="vi-VN" sz="3600" b="1" dirty="0">
              <a:latin typeface="Arial"/>
              <a:cs typeface="Arial"/>
            </a:endParaRPr>
          </a:p>
        </p:txBody>
      </p:sp>
      <p:sp>
        <p:nvSpPr>
          <p:cNvPr id="3" name="object 3">
            <a:extLst>
              <a:ext uri="{FF2B5EF4-FFF2-40B4-BE49-F238E27FC236}">
                <a16:creationId xmlns:a16="http://schemas.microsoft.com/office/drawing/2014/main" xmlns="" id="{2955FD73-DB51-E9AC-47C6-9D08C2131371}"/>
              </a:ext>
            </a:extLst>
          </p:cNvPr>
          <p:cNvSpPr txBox="1"/>
          <p:nvPr/>
        </p:nvSpPr>
        <p:spPr>
          <a:xfrm>
            <a:off x="446657" y="2784030"/>
            <a:ext cx="11658855" cy="2514150"/>
          </a:xfrm>
          <a:prstGeom prst="rect">
            <a:avLst/>
          </a:prstGeom>
        </p:spPr>
        <p:txBody>
          <a:bodyPr vert="horz" wrap="square" lIns="0" tIns="13335" rIns="0" bIns="0" rtlCol="0">
            <a:spAutoFit/>
          </a:bodyPr>
          <a:lstStyle/>
          <a:p>
            <a:pPr marL="463550" indent="-451484" algn="just">
              <a:spcBef>
                <a:spcPts val="105"/>
              </a:spcBef>
              <a:buClr>
                <a:srgbClr val="01829F"/>
              </a:buClr>
              <a:buAutoNum type="arabicPeriod"/>
              <a:tabLst>
                <a:tab pos="464184" algn="l"/>
              </a:tabLst>
            </a:pPr>
            <a:r>
              <a:rPr lang="vi-VN" sz="3200" dirty="0">
                <a:latin typeface="Arial MT"/>
                <a:cs typeface="Arial MT"/>
              </a:rPr>
              <a:t>Bạn muốn doanh nghiệp tiếp theo của bạn lớn đến mức nào?</a:t>
            </a:r>
          </a:p>
          <a:p>
            <a:pPr marL="12066" algn="just">
              <a:spcBef>
                <a:spcPts val="105"/>
              </a:spcBef>
              <a:buClr>
                <a:srgbClr val="01829F"/>
              </a:buClr>
              <a:tabLst>
                <a:tab pos="464184" algn="l"/>
              </a:tabLst>
            </a:pPr>
            <a:r>
              <a:rPr lang="vi-VN" sz="3200" dirty="0">
                <a:latin typeface="Arial MT"/>
                <a:cs typeface="Arial MT"/>
              </a:rPr>
              <a:t>	Bạn hạnh phúc như thế nào với suy nghĩ đó?</a:t>
            </a:r>
          </a:p>
          <a:p>
            <a:pPr marL="463550" indent="-451484" algn="just">
              <a:spcBef>
                <a:spcPts val="105"/>
              </a:spcBef>
              <a:buClr>
                <a:srgbClr val="01829F"/>
              </a:buClr>
              <a:buAutoNum type="arabicPeriod"/>
              <a:tabLst>
                <a:tab pos="464184" algn="l"/>
              </a:tabLst>
            </a:pPr>
            <a:endParaRPr lang="vi-VN" sz="3200" dirty="0">
              <a:latin typeface="Arial MT"/>
              <a:cs typeface="Arial MT"/>
            </a:endParaRPr>
          </a:p>
          <a:p>
            <a:pPr marL="12066" algn="just">
              <a:spcBef>
                <a:spcPts val="105"/>
              </a:spcBef>
              <a:buClr>
                <a:srgbClr val="01829F"/>
              </a:buClr>
              <a:tabLst>
                <a:tab pos="464184" algn="l"/>
              </a:tabLst>
            </a:pPr>
            <a:r>
              <a:rPr lang="vi-VN" sz="3200" dirty="0">
                <a:solidFill>
                  <a:srgbClr val="0070C0"/>
                </a:solidFill>
                <a:latin typeface="Arial MT"/>
                <a:cs typeface="Arial MT"/>
              </a:rPr>
              <a:t>2. </a:t>
            </a:r>
            <a:r>
              <a:rPr lang="vi-VN" sz="3200" dirty="0">
                <a:latin typeface="Arial MT"/>
                <a:cs typeface="Arial MT"/>
              </a:rPr>
              <a:t>Bạn sẵn sàng làm việc trong bao lâu với doanh nghiệp tiếp theo của mình?</a:t>
            </a:r>
            <a:endParaRPr sz="3200" dirty="0">
              <a:latin typeface="Arial MT"/>
              <a:cs typeface="Arial MT"/>
            </a:endParaRPr>
          </a:p>
        </p:txBody>
      </p:sp>
      <p:pic>
        <p:nvPicPr>
          <p:cNvPr id="4" name="object 8">
            <a:extLst>
              <a:ext uri="{FF2B5EF4-FFF2-40B4-BE49-F238E27FC236}">
                <a16:creationId xmlns:a16="http://schemas.microsoft.com/office/drawing/2014/main" xmlns="" id="{C62A1602-4B69-DEEF-9678-E93A2292D7AE}"/>
              </a:ext>
            </a:extLst>
          </p:cNvPr>
          <p:cNvPicPr/>
          <p:nvPr/>
        </p:nvPicPr>
        <p:blipFill>
          <a:blip r:embed="rId2" cstate="print"/>
          <a:stretch>
            <a:fillRect/>
          </a:stretch>
        </p:blipFill>
        <p:spPr>
          <a:xfrm>
            <a:off x="10378442" y="1016508"/>
            <a:ext cx="1505711" cy="1513332"/>
          </a:xfrm>
          <a:prstGeom prst="rect">
            <a:avLst/>
          </a:prstGeom>
        </p:spPr>
      </p:pic>
    </p:spTree>
    <p:extLst>
      <p:ext uri="{BB962C8B-B14F-4D97-AF65-F5344CB8AC3E}">
        <p14:creationId xmlns:p14="http://schemas.microsoft.com/office/powerpoint/2010/main" xmlns="" val="33211524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Viết ra mục tiêu</a:t>
            </a:r>
            <a:endParaRPr lang="vi-VN" sz="3600" b="1" dirty="0">
              <a:latin typeface="Arial"/>
              <a:cs typeface="Arial"/>
            </a:endParaRPr>
          </a:p>
        </p:txBody>
      </p:sp>
      <p:sp>
        <p:nvSpPr>
          <p:cNvPr id="2" name="object 3">
            <a:extLst>
              <a:ext uri="{FF2B5EF4-FFF2-40B4-BE49-F238E27FC236}">
                <a16:creationId xmlns:a16="http://schemas.microsoft.com/office/drawing/2014/main" xmlns="" id="{2ECF7BAF-D1B7-6707-2DA7-A1DF08CB41B1}"/>
              </a:ext>
            </a:extLst>
          </p:cNvPr>
          <p:cNvSpPr txBox="1"/>
          <p:nvPr/>
        </p:nvSpPr>
        <p:spPr>
          <a:xfrm>
            <a:off x="284480" y="2177550"/>
            <a:ext cx="11821032" cy="2662908"/>
          </a:xfrm>
          <a:prstGeom prst="rect">
            <a:avLst/>
          </a:prstGeom>
        </p:spPr>
        <p:txBody>
          <a:bodyPr vert="horz" wrap="square" lIns="0" tIns="13335" rIns="0" bIns="0" rtlCol="0">
            <a:spAutoFit/>
          </a:bodyPr>
          <a:lstStyle/>
          <a:p>
            <a:pPr marL="12700" marR="5080">
              <a:spcBef>
                <a:spcPts val="105"/>
              </a:spcBef>
              <a:buClr>
                <a:srgbClr val="01829F"/>
              </a:buClr>
              <a:buAutoNum type="arabicPeriod" startAt="3"/>
              <a:tabLst>
                <a:tab pos="464184" algn="l"/>
              </a:tabLst>
            </a:pPr>
            <a:r>
              <a:rPr lang="vi-VN" sz="2800" dirty="0">
                <a:latin typeface="Arial MT"/>
                <a:cs typeface="Arial MT"/>
              </a:rPr>
              <a:t> Doanh nghiệp cần kiếm ra bao nhiều tiền sẽ khiến bạn hài lòng?</a:t>
            </a:r>
          </a:p>
          <a:p>
            <a:pPr marL="12700" marR="5080">
              <a:spcBef>
                <a:spcPts val="105"/>
              </a:spcBef>
              <a:buClr>
                <a:srgbClr val="01829F"/>
              </a:buClr>
              <a:tabLst>
                <a:tab pos="464184" algn="l"/>
              </a:tabLst>
            </a:pPr>
            <a:r>
              <a:rPr lang="vi-VN" sz="2800" dirty="0">
                <a:latin typeface="Arial MT"/>
                <a:cs typeface="Arial MT"/>
              </a:rPr>
              <a:t>	Bạn có hạnh phúc với một doanh nghiệp nhỏ không?</a:t>
            </a:r>
          </a:p>
          <a:p>
            <a:pPr marL="12700" marR="5080">
              <a:spcBef>
                <a:spcPts val="105"/>
              </a:spcBef>
              <a:buClr>
                <a:srgbClr val="01829F"/>
              </a:buClr>
              <a:tabLst>
                <a:tab pos="464184" algn="l"/>
              </a:tabLst>
            </a:pPr>
            <a:endParaRPr lang="vi-VN" sz="2800" dirty="0">
              <a:latin typeface="Arial MT"/>
              <a:cs typeface="Arial MT"/>
            </a:endParaRPr>
          </a:p>
          <a:p>
            <a:pPr marL="12700" marR="5080">
              <a:spcBef>
                <a:spcPts val="105"/>
              </a:spcBef>
              <a:buClr>
                <a:srgbClr val="01829F"/>
              </a:buClr>
              <a:tabLst>
                <a:tab pos="464184" algn="l"/>
              </a:tabLst>
            </a:pPr>
            <a:r>
              <a:rPr lang="vi-VN" sz="2800" dirty="0">
                <a:solidFill>
                  <a:srgbClr val="0070C0"/>
                </a:solidFill>
                <a:latin typeface="Arial MT"/>
                <a:cs typeface="Arial MT"/>
              </a:rPr>
              <a:t>4. </a:t>
            </a:r>
            <a:r>
              <a:rPr lang="vi-VN" sz="2800" dirty="0">
                <a:latin typeface="Arial MT"/>
                <a:cs typeface="Arial MT"/>
              </a:rPr>
              <a:t>Bạn sẵn sàng làm việc bao nhiêu giờ mỗi tuần cho doanh nghiệp này?</a:t>
            </a:r>
          </a:p>
          <a:p>
            <a:pPr marL="469900" marR="5080" indent="-457200">
              <a:spcBef>
                <a:spcPts val="105"/>
              </a:spcBef>
              <a:buClr>
                <a:srgbClr val="01829F"/>
              </a:buClr>
              <a:buFont typeface="Arial" panose="020B0604020202020204" pitchFamily="34" charset="0"/>
              <a:buChar char="•"/>
              <a:tabLst>
                <a:tab pos="464184" algn="l"/>
              </a:tabLst>
            </a:pPr>
            <a:r>
              <a:rPr lang="vi-VN" sz="2800" dirty="0">
                <a:latin typeface="Arial MT"/>
                <a:cs typeface="Arial MT"/>
              </a:rPr>
              <a:t>Theo lối sống - không mất nhiều thời gian, đủ trả các hóa đơn của bạn </a:t>
            </a:r>
          </a:p>
          <a:p>
            <a:pPr marL="469900" marR="5080" indent="-457200">
              <a:spcBef>
                <a:spcPts val="105"/>
              </a:spcBef>
              <a:buClr>
                <a:srgbClr val="01829F"/>
              </a:buClr>
              <a:buFont typeface="Arial" panose="020B0604020202020204" pitchFamily="34" charset="0"/>
              <a:buChar char="•"/>
              <a:tabLst>
                <a:tab pos="464184" algn="l"/>
              </a:tabLst>
            </a:pPr>
            <a:r>
              <a:rPr lang="vi-VN" sz="2800" dirty="0">
                <a:latin typeface="Arial MT"/>
                <a:cs typeface="Arial MT"/>
              </a:rPr>
              <a:t>Khởi nghiệp – tốn nhiều thời gian, không có thu nhập ngay từ đầu</a:t>
            </a:r>
            <a:endParaRPr sz="2800" dirty="0">
              <a:latin typeface="Arial MT"/>
              <a:cs typeface="Arial MT"/>
            </a:endParaRPr>
          </a:p>
        </p:txBody>
      </p:sp>
      <p:pic>
        <p:nvPicPr>
          <p:cNvPr id="5" name="object 8">
            <a:extLst>
              <a:ext uri="{FF2B5EF4-FFF2-40B4-BE49-F238E27FC236}">
                <a16:creationId xmlns:a16="http://schemas.microsoft.com/office/drawing/2014/main" xmlns="" id="{81F96A04-5B51-8C8E-E2B2-14255DBB5F1A}"/>
              </a:ext>
            </a:extLst>
          </p:cNvPr>
          <p:cNvPicPr/>
          <p:nvPr/>
        </p:nvPicPr>
        <p:blipFill>
          <a:blip r:embed="rId2" cstate="print"/>
          <a:stretch>
            <a:fillRect/>
          </a:stretch>
        </p:blipFill>
        <p:spPr>
          <a:xfrm>
            <a:off x="9873871" y="263651"/>
            <a:ext cx="1505711" cy="1513332"/>
          </a:xfrm>
          <a:prstGeom prst="rect">
            <a:avLst/>
          </a:prstGeom>
        </p:spPr>
      </p:pic>
    </p:spTree>
    <p:extLst>
      <p:ext uri="{BB962C8B-B14F-4D97-AF65-F5344CB8AC3E}">
        <p14:creationId xmlns:p14="http://schemas.microsoft.com/office/powerpoint/2010/main" xmlns="" val="16351254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Viết ra mục tiêu</a:t>
            </a:r>
            <a:endParaRPr lang="vi-VN" sz="3600" b="1" dirty="0">
              <a:latin typeface="Arial"/>
              <a:cs typeface="Arial"/>
            </a:endParaRPr>
          </a:p>
        </p:txBody>
      </p:sp>
      <p:sp>
        <p:nvSpPr>
          <p:cNvPr id="2" name="object 3">
            <a:extLst>
              <a:ext uri="{FF2B5EF4-FFF2-40B4-BE49-F238E27FC236}">
                <a16:creationId xmlns:a16="http://schemas.microsoft.com/office/drawing/2014/main" xmlns="" id="{2ECF7BAF-D1B7-6707-2DA7-A1DF08CB41B1}"/>
              </a:ext>
            </a:extLst>
          </p:cNvPr>
          <p:cNvSpPr txBox="1"/>
          <p:nvPr/>
        </p:nvSpPr>
        <p:spPr>
          <a:xfrm>
            <a:off x="533400" y="2177550"/>
            <a:ext cx="11099800" cy="2219197"/>
          </a:xfrm>
          <a:prstGeom prst="rect">
            <a:avLst/>
          </a:prstGeom>
        </p:spPr>
        <p:txBody>
          <a:bodyPr vert="horz" wrap="square" lIns="0" tIns="13335" rIns="0" bIns="0" rtlCol="0">
            <a:spAutoFit/>
          </a:bodyPr>
          <a:lstStyle/>
          <a:p>
            <a:pPr marL="12700" marR="5080">
              <a:spcBef>
                <a:spcPts val="105"/>
              </a:spcBef>
              <a:buClr>
                <a:srgbClr val="01829F"/>
              </a:buClr>
              <a:tabLst>
                <a:tab pos="464184" algn="l"/>
              </a:tabLst>
            </a:pPr>
            <a:r>
              <a:rPr lang="vi-VN" sz="2800" dirty="0">
                <a:solidFill>
                  <a:srgbClr val="0070C0"/>
                </a:solidFill>
                <a:latin typeface="Arial MT"/>
                <a:cs typeface="Arial MT"/>
              </a:rPr>
              <a:t>5. </a:t>
            </a:r>
            <a:r>
              <a:rPr lang="vi-VN" sz="2800" dirty="0">
                <a:latin typeface="Arial MT"/>
                <a:cs typeface="Arial MT"/>
              </a:rPr>
              <a:t>Bạn có thể chời đợi bao lâu trước khi doanh nghiệp có lãi?</a:t>
            </a:r>
          </a:p>
          <a:p>
            <a:pPr marL="12700" marR="5080">
              <a:spcBef>
                <a:spcPts val="105"/>
              </a:spcBef>
              <a:buClr>
                <a:srgbClr val="01829F"/>
              </a:buClr>
              <a:tabLst>
                <a:tab pos="464184" algn="l"/>
              </a:tabLst>
            </a:pPr>
            <a:r>
              <a:rPr lang="vi-VN" sz="2800" dirty="0">
                <a:latin typeface="Arial MT"/>
                <a:cs typeface="Arial MT"/>
              </a:rPr>
              <a:t>Bạn sẵn sàng chi bao nhiêu tiền trước khi nhận lại?</a:t>
            </a:r>
          </a:p>
          <a:p>
            <a:pPr marL="12700" marR="5080">
              <a:spcBef>
                <a:spcPts val="105"/>
              </a:spcBef>
              <a:buClr>
                <a:srgbClr val="01829F"/>
              </a:buClr>
              <a:tabLst>
                <a:tab pos="464184" algn="l"/>
              </a:tabLst>
            </a:pPr>
            <a:endParaRPr lang="vi-VN" sz="2800" dirty="0">
              <a:latin typeface="Arial MT"/>
              <a:cs typeface="Arial MT"/>
            </a:endParaRPr>
          </a:p>
          <a:p>
            <a:pPr marL="12700" marR="5080">
              <a:spcBef>
                <a:spcPts val="105"/>
              </a:spcBef>
              <a:buClr>
                <a:srgbClr val="01829F"/>
              </a:buClr>
              <a:tabLst>
                <a:tab pos="464184" algn="l"/>
              </a:tabLst>
            </a:pPr>
            <a:r>
              <a:rPr lang="vi-VN" sz="2800" dirty="0">
                <a:solidFill>
                  <a:srgbClr val="0070C0"/>
                </a:solidFill>
                <a:latin typeface="Arial MT"/>
                <a:cs typeface="Arial MT"/>
              </a:rPr>
              <a:t>6. </a:t>
            </a:r>
            <a:r>
              <a:rPr lang="vi-VN" sz="2800" dirty="0">
                <a:latin typeface="Arial MT"/>
                <a:cs typeface="Arial MT"/>
              </a:rPr>
              <a:t>Bạn sẵn sàng làm việc trong bao lâu cho doanh nghiệp tiếp theo?</a:t>
            </a:r>
          </a:p>
          <a:p>
            <a:pPr marL="12700" marR="5080">
              <a:spcBef>
                <a:spcPts val="105"/>
              </a:spcBef>
              <a:buClr>
                <a:srgbClr val="01829F"/>
              </a:buClr>
              <a:tabLst>
                <a:tab pos="464184" algn="l"/>
              </a:tabLst>
            </a:pPr>
            <a:r>
              <a:rPr lang="vi-VN" sz="2800" dirty="0">
                <a:latin typeface="Arial MT"/>
                <a:cs typeface="Arial MT"/>
              </a:rPr>
              <a:t>Tuổi thọ của doanh nghiệp - ngắn hạn hay dài hạn</a:t>
            </a:r>
            <a:endParaRPr sz="2800" dirty="0">
              <a:latin typeface="Arial MT"/>
              <a:cs typeface="Arial MT"/>
            </a:endParaRPr>
          </a:p>
        </p:txBody>
      </p:sp>
      <p:pic>
        <p:nvPicPr>
          <p:cNvPr id="5" name="object 8">
            <a:extLst>
              <a:ext uri="{FF2B5EF4-FFF2-40B4-BE49-F238E27FC236}">
                <a16:creationId xmlns:a16="http://schemas.microsoft.com/office/drawing/2014/main" xmlns="" id="{81F96A04-5B51-8C8E-E2B2-14255DBB5F1A}"/>
              </a:ext>
            </a:extLst>
          </p:cNvPr>
          <p:cNvPicPr/>
          <p:nvPr/>
        </p:nvPicPr>
        <p:blipFill>
          <a:blip r:embed="rId2" cstate="print"/>
          <a:stretch>
            <a:fillRect/>
          </a:stretch>
        </p:blipFill>
        <p:spPr>
          <a:xfrm>
            <a:off x="9873871" y="263651"/>
            <a:ext cx="1505711" cy="1513332"/>
          </a:xfrm>
          <a:prstGeom prst="rect">
            <a:avLst/>
          </a:prstGeom>
        </p:spPr>
      </p:pic>
    </p:spTree>
    <p:extLst>
      <p:ext uri="{BB962C8B-B14F-4D97-AF65-F5344CB8AC3E}">
        <p14:creationId xmlns:p14="http://schemas.microsoft.com/office/powerpoint/2010/main" xmlns="" val="2233206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5080000" y="6550223"/>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3 Loại doanh nghiệp</a:t>
            </a:r>
            <a:endParaRPr lang="vi-VN" sz="3600" b="1" dirty="0">
              <a:latin typeface="Arial"/>
              <a:cs typeface="Arial"/>
            </a:endParaRPr>
          </a:p>
        </p:txBody>
      </p:sp>
      <p:sp>
        <p:nvSpPr>
          <p:cNvPr id="3" name="object 3">
            <a:extLst>
              <a:ext uri="{FF2B5EF4-FFF2-40B4-BE49-F238E27FC236}">
                <a16:creationId xmlns:a16="http://schemas.microsoft.com/office/drawing/2014/main" xmlns="" id="{E8E6D9E4-5276-6DAF-AD24-739782A20C9C}"/>
              </a:ext>
            </a:extLst>
          </p:cNvPr>
          <p:cNvSpPr txBox="1"/>
          <p:nvPr/>
        </p:nvSpPr>
        <p:spPr>
          <a:xfrm>
            <a:off x="203200" y="2345004"/>
            <a:ext cx="12710160" cy="3032240"/>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Tiêu chí đối với doanh nghiệp</a:t>
            </a:r>
          </a:p>
          <a:p>
            <a:pPr marL="12700">
              <a:spcBef>
                <a:spcPts val="105"/>
              </a:spcBef>
            </a:pPr>
            <a:r>
              <a:rPr lang="vi-VN" sz="3200" dirty="0">
                <a:solidFill>
                  <a:srgbClr val="0070C0"/>
                </a:solidFill>
                <a:latin typeface="Arial MT"/>
                <a:cs typeface="Arial MT"/>
              </a:rPr>
              <a:t>1. Chất lượng của ý tưởng </a:t>
            </a:r>
            <a:r>
              <a:rPr lang="vi-VN" sz="3200" dirty="0">
                <a:latin typeface="Arial MT"/>
                <a:cs typeface="Arial MT"/>
              </a:rPr>
              <a:t>cần có để thành công trong kinh doanh</a:t>
            </a:r>
          </a:p>
          <a:p>
            <a:pPr marL="12700">
              <a:spcBef>
                <a:spcPts val="105"/>
              </a:spcBef>
            </a:pPr>
            <a:endParaRPr lang="vi-VN" sz="3200" dirty="0">
              <a:latin typeface="Arial MT"/>
              <a:cs typeface="Arial MT"/>
            </a:endParaRPr>
          </a:p>
          <a:p>
            <a:pPr marL="469900" indent="-457200">
              <a:spcBef>
                <a:spcPts val="105"/>
              </a:spcBef>
              <a:buFont typeface="Arial" panose="020B0604020202020204" pitchFamily="34" charset="0"/>
              <a:buChar char="•"/>
            </a:pPr>
            <a:r>
              <a:rPr lang="vi-VN" sz="3200" dirty="0">
                <a:latin typeface="Arial MT"/>
                <a:cs typeface="Arial MT"/>
              </a:rPr>
              <a:t>Doanh nghiệp khởi nghiệp - ý tưởng lớn, đầy tham vọng</a:t>
            </a:r>
          </a:p>
          <a:p>
            <a:pPr marL="469900" indent="-457200">
              <a:spcBef>
                <a:spcPts val="105"/>
              </a:spcBef>
              <a:buFont typeface="Arial" panose="020B0604020202020204" pitchFamily="34" charset="0"/>
              <a:buChar char="•"/>
            </a:pPr>
            <a:r>
              <a:rPr lang="vi-VN" sz="3200" dirty="0">
                <a:latin typeface="Arial MT"/>
                <a:cs typeface="Arial MT"/>
              </a:rPr>
              <a:t>Doanh nghiệp theo lối sống - ý tưởng cỡ trung bình</a:t>
            </a:r>
          </a:p>
          <a:p>
            <a:pPr marL="469900" indent="-457200">
              <a:spcBef>
                <a:spcPts val="105"/>
              </a:spcBef>
              <a:buFont typeface="Arial" panose="020B0604020202020204" pitchFamily="34" charset="0"/>
              <a:buChar char="•"/>
            </a:pPr>
            <a:r>
              <a:rPr lang="vi-VN" sz="3200" dirty="0">
                <a:latin typeface="Arial MT"/>
                <a:cs typeface="Arial MT"/>
              </a:rPr>
              <a:t>Kinh doanh phụ - khuôn mẫu, cải tiến tối thiểu</a:t>
            </a:r>
            <a:endParaRPr sz="3200" dirty="0">
              <a:latin typeface="Arial MT"/>
              <a:cs typeface="Arial MT"/>
            </a:endParaRPr>
          </a:p>
        </p:txBody>
      </p:sp>
      <p:pic>
        <p:nvPicPr>
          <p:cNvPr id="4" name="object 8">
            <a:extLst>
              <a:ext uri="{FF2B5EF4-FFF2-40B4-BE49-F238E27FC236}">
                <a16:creationId xmlns:a16="http://schemas.microsoft.com/office/drawing/2014/main" xmlns="" id="{5E3B9A1F-4EA5-3055-5A86-0FFF00AB4552}"/>
              </a:ext>
            </a:extLst>
          </p:cNvPr>
          <p:cNvPicPr/>
          <p:nvPr/>
        </p:nvPicPr>
        <p:blipFill>
          <a:blip r:embed="rId2" cstate="print"/>
          <a:stretch>
            <a:fillRect/>
          </a:stretch>
        </p:blipFill>
        <p:spPr>
          <a:xfrm>
            <a:off x="8752331" y="1367027"/>
            <a:ext cx="2709672" cy="1054608"/>
          </a:xfrm>
          <a:prstGeom prst="rect">
            <a:avLst/>
          </a:prstGeom>
        </p:spPr>
      </p:pic>
    </p:spTree>
    <p:extLst>
      <p:ext uri="{BB962C8B-B14F-4D97-AF65-F5344CB8AC3E}">
        <p14:creationId xmlns:p14="http://schemas.microsoft.com/office/powerpoint/2010/main" xmlns="" val="1810106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Nét tính cách quan trọng nhất</a:t>
            </a:r>
            <a:endParaRPr lang="vi-VN" sz="3600" kern="0" dirty="0">
              <a:latin typeface="Arial"/>
              <a:cs typeface="Arial"/>
            </a:endParaRPr>
          </a:p>
        </p:txBody>
      </p:sp>
      <p:sp>
        <p:nvSpPr>
          <p:cNvPr id="2" name="object 3">
            <a:extLst>
              <a:ext uri="{FF2B5EF4-FFF2-40B4-BE49-F238E27FC236}">
                <a16:creationId xmlns:a16="http://schemas.microsoft.com/office/drawing/2014/main" xmlns="" id="{B4E0D38D-88F8-F66C-3D0B-2890258C23EE}"/>
              </a:ext>
            </a:extLst>
          </p:cNvPr>
          <p:cNvSpPr txBox="1"/>
          <p:nvPr/>
        </p:nvSpPr>
        <p:spPr>
          <a:xfrm>
            <a:off x="1427225" y="2796999"/>
            <a:ext cx="10295382" cy="2501326"/>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Người ngại rủi ro thích tính toán rủi ro và tránh nó, họ làm các biện pháp bảo hiểm và có xu hướng lo lắng</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Người chấp nhận rủi ro không lo lắng, họ lạc quan và họ bắt lấy rủi ro nếu có cơ hội thành công</a:t>
            </a:r>
            <a:endParaRPr sz="3200" dirty="0">
              <a:latin typeface="Arial MT"/>
              <a:cs typeface="Arial MT"/>
            </a:endParaRPr>
          </a:p>
        </p:txBody>
      </p:sp>
      <p:pic>
        <p:nvPicPr>
          <p:cNvPr id="4" name="object 8">
            <a:extLst>
              <a:ext uri="{FF2B5EF4-FFF2-40B4-BE49-F238E27FC236}">
                <a16:creationId xmlns:a16="http://schemas.microsoft.com/office/drawing/2014/main" xmlns="" id="{03CB905D-CA10-4A27-CA57-ABB66EFD68D5}"/>
              </a:ext>
            </a:extLst>
          </p:cNvPr>
          <p:cNvPicPr/>
          <p:nvPr/>
        </p:nvPicPr>
        <p:blipFill>
          <a:blip r:embed="rId2" cstate="print"/>
          <a:stretch>
            <a:fillRect/>
          </a:stretch>
        </p:blipFill>
        <p:spPr>
          <a:xfrm>
            <a:off x="9747758" y="1253235"/>
            <a:ext cx="1842516" cy="1380744"/>
          </a:xfrm>
          <a:prstGeom prst="rect">
            <a:avLst/>
          </a:prstGeom>
        </p:spPr>
      </p:pic>
    </p:spTree>
    <p:extLst>
      <p:ext uri="{BB962C8B-B14F-4D97-AF65-F5344CB8AC3E}">
        <p14:creationId xmlns:p14="http://schemas.microsoft.com/office/powerpoint/2010/main" xmlns="" val="42415463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3 Loại doanh nghiệp</a:t>
            </a:r>
            <a:endParaRPr lang="vi-VN" sz="3600" b="1" dirty="0">
              <a:latin typeface="Arial"/>
              <a:cs typeface="Arial"/>
            </a:endParaRPr>
          </a:p>
        </p:txBody>
      </p:sp>
      <p:sp>
        <p:nvSpPr>
          <p:cNvPr id="2" name="object 3">
            <a:extLst>
              <a:ext uri="{FF2B5EF4-FFF2-40B4-BE49-F238E27FC236}">
                <a16:creationId xmlns:a16="http://schemas.microsoft.com/office/drawing/2014/main" xmlns="" id="{68E147C7-0FAB-13FC-AEFB-6B04319AB9C5}"/>
              </a:ext>
            </a:extLst>
          </p:cNvPr>
          <p:cNvSpPr txBox="1"/>
          <p:nvPr/>
        </p:nvSpPr>
        <p:spPr>
          <a:xfrm>
            <a:off x="1427225" y="2304366"/>
            <a:ext cx="10295382" cy="3032240"/>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Tiêu chí đối với doanh nghiệp</a:t>
            </a:r>
          </a:p>
          <a:p>
            <a:pPr marL="12700">
              <a:spcBef>
                <a:spcPts val="105"/>
              </a:spcBef>
            </a:pPr>
            <a:r>
              <a:rPr lang="vi-VN" sz="3200" dirty="0">
                <a:solidFill>
                  <a:srgbClr val="0070C0"/>
                </a:solidFill>
                <a:latin typeface="Arial MT"/>
                <a:cs typeface="Arial MT"/>
              </a:rPr>
              <a:t>2. Nhạy cảm với cạnh tranh</a:t>
            </a:r>
          </a:p>
          <a:p>
            <a:pPr marL="12700">
              <a:spcBef>
                <a:spcPts val="105"/>
              </a:spcBef>
            </a:pPr>
            <a:endParaRPr lang="vi-VN" sz="3200" dirty="0">
              <a:latin typeface="Arial MT"/>
              <a:cs typeface="Arial MT"/>
            </a:endParaRPr>
          </a:p>
          <a:p>
            <a:pPr marL="469900" indent="-457200">
              <a:spcBef>
                <a:spcPts val="105"/>
              </a:spcBef>
              <a:buFont typeface="Arial" panose="020B0604020202020204" pitchFamily="34" charset="0"/>
              <a:buChar char="•"/>
            </a:pPr>
            <a:r>
              <a:rPr lang="vi-VN" sz="3200" dirty="0">
                <a:latin typeface="Arial MT"/>
                <a:cs typeface="Arial MT"/>
              </a:rPr>
              <a:t>Khởi nghiệp - rất nhạy cảm</a:t>
            </a:r>
          </a:p>
          <a:p>
            <a:pPr marL="469900" indent="-457200">
              <a:spcBef>
                <a:spcPts val="105"/>
              </a:spcBef>
              <a:buFont typeface="Arial" panose="020B0604020202020204" pitchFamily="34" charset="0"/>
              <a:buChar char="•"/>
            </a:pPr>
            <a:r>
              <a:rPr lang="vi-VN" sz="3200" dirty="0">
                <a:latin typeface="Arial MT"/>
                <a:cs typeface="Arial MT"/>
              </a:rPr>
              <a:t>Kinh doanh phụ - không nhạy cảm</a:t>
            </a:r>
          </a:p>
          <a:p>
            <a:pPr marL="469900" indent="-457200">
              <a:spcBef>
                <a:spcPts val="105"/>
              </a:spcBef>
              <a:buFont typeface="Arial" panose="020B0604020202020204" pitchFamily="34" charset="0"/>
              <a:buChar char="•"/>
            </a:pPr>
            <a:r>
              <a:rPr lang="vi-VN" sz="3200" dirty="0">
                <a:latin typeface="Arial MT"/>
                <a:cs typeface="Arial MT"/>
              </a:rPr>
              <a:t>Kinh doanh phong cách sống - độ nhạy trung bình</a:t>
            </a:r>
            <a:endParaRPr sz="3200" dirty="0">
              <a:latin typeface="Arial MT"/>
              <a:cs typeface="Arial MT"/>
            </a:endParaRPr>
          </a:p>
        </p:txBody>
      </p:sp>
      <p:pic>
        <p:nvPicPr>
          <p:cNvPr id="5" name="object 8">
            <a:extLst>
              <a:ext uri="{FF2B5EF4-FFF2-40B4-BE49-F238E27FC236}">
                <a16:creationId xmlns:a16="http://schemas.microsoft.com/office/drawing/2014/main" xmlns="" id="{FFD588AD-8926-7570-6A81-9EEF63D43433}"/>
              </a:ext>
            </a:extLst>
          </p:cNvPr>
          <p:cNvPicPr/>
          <p:nvPr/>
        </p:nvPicPr>
        <p:blipFill>
          <a:blip r:embed="rId2" cstate="print"/>
          <a:stretch>
            <a:fillRect/>
          </a:stretch>
        </p:blipFill>
        <p:spPr>
          <a:xfrm>
            <a:off x="8531352" y="2029969"/>
            <a:ext cx="2639568" cy="1988819"/>
          </a:xfrm>
          <a:prstGeom prst="rect">
            <a:avLst/>
          </a:prstGeom>
        </p:spPr>
      </p:pic>
    </p:spTree>
    <p:extLst>
      <p:ext uri="{BB962C8B-B14F-4D97-AF65-F5344CB8AC3E}">
        <p14:creationId xmlns:p14="http://schemas.microsoft.com/office/powerpoint/2010/main" xmlns="" val="27613060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3 Loại doanh nghiệp</a:t>
            </a:r>
            <a:endParaRPr lang="vi-VN" sz="3600" b="1" dirty="0">
              <a:latin typeface="Arial"/>
              <a:cs typeface="Arial"/>
            </a:endParaRPr>
          </a:p>
        </p:txBody>
      </p:sp>
      <p:sp>
        <p:nvSpPr>
          <p:cNvPr id="3" name="object 3">
            <a:extLst>
              <a:ext uri="{FF2B5EF4-FFF2-40B4-BE49-F238E27FC236}">
                <a16:creationId xmlns:a16="http://schemas.microsoft.com/office/drawing/2014/main" xmlns="" id="{9E59D31E-2642-FD50-A283-DFE7D990D41B}"/>
              </a:ext>
            </a:extLst>
          </p:cNvPr>
          <p:cNvSpPr txBox="1"/>
          <p:nvPr/>
        </p:nvSpPr>
        <p:spPr>
          <a:xfrm>
            <a:off x="1427225" y="2304366"/>
            <a:ext cx="10361930" cy="3524683"/>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Tiêu chí đối với doanh nghiệp</a:t>
            </a:r>
          </a:p>
          <a:p>
            <a:pPr marL="12700">
              <a:spcBef>
                <a:spcPts val="105"/>
              </a:spcBef>
            </a:pPr>
            <a:r>
              <a:rPr lang="vi-VN" sz="3200" dirty="0">
                <a:solidFill>
                  <a:srgbClr val="0070C0"/>
                </a:solidFill>
                <a:latin typeface="Arial MT"/>
                <a:cs typeface="Arial MT"/>
              </a:rPr>
              <a:t>3. Cam kết về thời gian</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Doanh nghiệp khởi nghiệp - cao</a:t>
            </a:r>
          </a:p>
          <a:p>
            <a:pPr marL="12700">
              <a:spcBef>
                <a:spcPts val="105"/>
              </a:spcBef>
            </a:pPr>
            <a:r>
              <a:rPr lang="vi-VN" sz="3200" dirty="0">
                <a:latin typeface="Arial MT"/>
                <a:cs typeface="Arial MT"/>
              </a:rPr>
              <a:t>Kinh doanh lối sống - trung bình, giữa toàn thời gian và bán thời gian</a:t>
            </a:r>
          </a:p>
          <a:p>
            <a:pPr marL="12700">
              <a:spcBef>
                <a:spcPts val="105"/>
              </a:spcBef>
            </a:pPr>
            <a:r>
              <a:rPr lang="vi-VN" sz="3200" dirty="0">
                <a:latin typeface="Arial MT"/>
                <a:cs typeface="Arial MT"/>
              </a:rPr>
              <a:t>Kinh doanh phụ - thấp</a:t>
            </a:r>
            <a:endParaRPr sz="3200" dirty="0">
              <a:latin typeface="Arial MT"/>
              <a:cs typeface="Arial MT"/>
            </a:endParaRPr>
          </a:p>
        </p:txBody>
      </p:sp>
      <p:pic>
        <p:nvPicPr>
          <p:cNvPr id="4" name="object 8">
            <a:extLst>
              <a:ext uri="{FF2B5EF4-FFF2-40B4-BE49-F238E27FC236}">
                <a16:creationId xmlns:a16="http://schemas.microsoft.com/office/drawing/2014/main" xmlns="" id="{87FB5787-5C57-DA8A-4E3E-B42C8C7DE652}"/>
              </a:ext>
            </a:extLst>
          </p:cNvPr>
          <p:cNvPicPr/>
          <p:nvPr/>
        </p:nvPicPr>
        <p:blipFill>
          <a:blip r:embed="rId2" cstate="print"/>
          <a:stretch>
            <a:fillRect/>
          </a:stretch>
        </p:blipFill>
        <p:spPr>
          <a:xfrm>
            <a:off x="9063228" y="1720597"/>
            <a:ext cx="2101596" cy="1953767"/>
          </a:xfrm>
          <a:prstGeom prst="rect">
            <a:avLst/>
          </a:prstGeom>
        </p:spPr>
      </p:pic>
    </p:spTree>
    <p:extLst>
      <p:ext uri="{BB962C8B-B14F-4D97-AF65-F5344CB8AC3E}">
        <p14:creationId xmlns:p14="http://schemas.microsoft.com/office/powerpoint/2010/main" xmlns="" val="12953602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3 Loại doanh nghiệp</a:t>
            </a:r>
            <a:endParaRPr lang="vi-VN" sz="3600" b="1" dirty="0">
              <a:latin typeface="Arial"/>
              <a:cs typeface="Arial"/>
            </a:endParaRPr>
          </a:p>
        </p:txBody>
      </p:sp>
      <p:sp>
        <p:nvSpPr>
          <p:cNvPr id="2" name="object 3">
            <a:extLst>
              <a:ext uri="{FF2B5EF4-FFF2-40B4-BE49-F238E27FC236}">
                <a16:creationId xmlns:a16="http://schemas.microsoft.com/office/drawing/2014/main" xmlns="" id="{EB50129A-19E6-AD78-8975-1BB9D2579ACB}"/>
              </a:ext>
            </a:extLst>
          </p:cNvPr>
          <p:cNvSpPr txBox="1"/>
          <p:nvPr/>
        </p:nvSpPr>
        <p:spPr>
          <a:xfrm>
            <a:off x="1437513" y="2424762"/>
            <a:ext cx="9823322" cy="3032240"/>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Tiêu chí đối với doanh nghiệp</a:t>
            </a:r>
          </a:p>
          <a:p>
            <a:pPr marL="12700">
              <a:spcBef>
                <a:spcPts val="105"/>
              </a:spcBef>
            </a:pPr>
            <a:r>
              <a:rPr lang="vi-VN" sz="3200" dirty="0">
                <a:solidFill>
                  <a:srgbClr val="0070C0"/>
                </a:solidFill>
                <a:latin typeface="Arial MT"/>
                <a:cs typeface="Arial MT"/>
              </a:rPr>
              <a:t>4. Rủi ro thất bại so với lợi nhuận</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Khởi nghiệp - rủi ro cao</a:t>
            </a:r>
          </a:p>
          <a:p>
            <a:pPr marL="12700">
              <a:spcBef>
                <a:spcPts val="105"/>
              </a:spcBef>
            </a:pPr>
            <a:r>
              <a:rPr lang="vi-VN" sz="3200" dirty="0">
                <a:latin typeface="Arial MT"/>
                <a:cs typeface="Arial MT"/>
              </a:rPr>
              <a:t>Kinh doanh phụ - rủi ro thấp</a:t>
            </a:r>
          </a:p>
          <a:p>
            <a:pPr marL="12700">
              <a:spcBef>
                <a:spcPts val="105"/>
              </a:spcBef>
            </a:pPr>
            <a:r>
              <a:rPr lang="vi-VN" sz="3200" dirty="0">
                <a:latin typeface="Arial MT"/>
                <a:cs typeface="Arial MT"/>
              </a:rPr>
              <a:t>Kinh doanh phong cách sống - rủi ro trung bình</a:t>
            </a:r>
            <a:endParaRPr sz="3200" dirty="0">
              <a:latin typeface="Arial MT"/>
              <a:cs typeface="Arial MT"/>
            </a:endParaRPr>
          </a:p>
        </p:txBody>
      </p:sp>
      <p:pic>
        <p:nvPicPr>
          <p:cNvPr id="5" name="object 8">
            <a:extLst>
              <a:ext uri="{FF2B5EF4-FFF2-40B4-BE49-F238E27FC236}">
                <a16:creationId xmlns:a16="http://schemas.microsoft.com/office/drawing/2014/main" xmlns="" id="{7C37F2B4-7CB1-8597-C8CF-5EF926924C2D}"/>
              </a:ext>
            </a:extLst>
          </p:cNvPr>
          <p:cNvPicPr/>
          <p:nvPr/>
        </p:nvPicPr>
        <p:blipFill>
          <a:blip r:embed="rId2" cstate="print"/>
          <a:stretch>
            <a:fillRect/>
          </a:stretch>
        </p:blipFill>
        <p:spPr>
          <a:xfrm>
            <a:off x="9336023" y="2110739"/>
            <a:ext cx="1924812" cy="1539240"/>
          </a:xfrm>
          <a:prstGeom prst="rect">
            <a:avLst/>
          </a:prstGeom>
        </p:spPr>
      </p:pic>
    </p:spTree>
    <p:extLst>
      <p:ext uri="{BB962C8B-B14F-4D97-AF65-F5344CB8AC3E}">
        <p14:creationId xmlns:p14="http://schemas.microsoft.com/office/powerpoint/2010/main" xmlns="" val="29472098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3 Loại doanh nghiệp</a:t>
            </a:r>
            <a:endParaRPr lang="vi-VN" sz="3600" b="1" dirty="0">
              <a:latin typeface="Arial"/>
              <a:cs typeface="Arial"/>
            </a:endParaRPr>
          </a:p>
        </p:txBody>
      </p:sp>
      <p:sp>
        <p:nvSpPr>
          <p:cNvPr id="3" name="object 3">
            <a:extLst>
              <a:ext uri="{FF2B5EF4-FFF2-40B4-BE49-F238E27FC236}">
                <a16:creationId xmlns:a16="http://schemas.microsoft.com/office/drawing/2014/main" xmlns="" id="{C1C86BDB-4E71-EF40-1407-CC17901909A4}"/>
              </a:ext>
            </a:extLst>
          </p:cNvPr>
          <p:cNvSpPr txBox="1"/>
          <p:nvPr/>
        </p:nvSpPr>
        <p:spPr>
          <a:xfrm>
            <a:off x="1437515" y="2424762"/>
            <a:ext cx="9057765" cy="3006592"/>
          </a:xfrm>
          <a:prstGeom prst="rect">
            <a:avLst/>
          </a:prstGeom>
        </p:spPr>
        <p:txBody>
          <a:bodyPr vert="horz" wrap="square" lIns="0" tIns="13335" rIns="0" bIns="0" rtlCol="0">
            <a:spAutoFit/>
          </a:bodyPr>
          <a:lstStyle/>
          <a:p>
            <a:pPr marL="12700">
              <a:spcBef>
                <a:spcPts val="105"/>
              </a:spcBef>
            </a:pPr>
            <a:r>
              <a:rPr lang="vi-VN" sz="3200" dirty="0">
                <a:solidFill>
                  <a:srgbClr val="01829F"/>
                </a:solidFill>
                <a:latin typeface="Arial MT"/>
                <a:cs typeface="Arial MT"/>
              </a:rPr>
              <a:t>Doanh nghiệp theo lối sống:</a:t>
            </a:r>
          </a:p>
          <a:p>
            <a:pPr marL="12700">
              <a:spcBef>
                <a:spcPts val="105"/>
              </a:spcBef>
            </a:pPr>
            <a:endParaRPr lang="vi-VN" sz="3200" dirty="0">
              <a:solidFill>
                <a:srgbClr val="01829F"/>
              </a:solidFill>
              <a:latin typeface="Arial MT"/>
              <a:cs typeface="Arial MT"/>
            </a:endParaRPr>
          </a:p>
          <a:p>
            <a:pPr marL="469900" indent="-457200">
              <a:spcBef>
                <a:spcPts val="105"/>
              </a:spcBef>
              <a:buFont typeface="Arial" panose="020B0604020202020204" pitchFamily="34" charset="0"/>
              <a:buChar char="•"/>
            </a:pPr>
            <a:r>
              <a:rPr lang="vi-VN" sz="3200" dirty="0">
                <a:latin typeface="Arial MT"/>
                <a:cs typeface="Arial MT"/>
              </a:rPr>
              <a:t>Một doanh nghiệp được thiết kế để kiếm đủ tiền cho bạn duy trì một lối sống định hình sẵn</a:t>
            </a:r>
          </a:p>
          <a:p>
            <a:pPr marL="469900" indent="-457200">
              <a:spcBef>
                <a:spcPts val="105"/>
              </a:spcBef>
              <a:buFont typeface="Arial" panose="020B0604020202020204" pitchFamily="34" charset="0"/>
              <a:buChar char="•"/>
            </a:pPr>
            <a:r>
              <a:rPr lang="vi-VN" sz="3200" dirty="0">
                <a:latin typeface="Arial MT"/>
                <a:cs typeface="Arial MT"/>
              </a:rPr>
              <a:t>Lối sống lý tưởng của bạn quyết định quy mô của doanh nghiệp</a:t>
            </a:r>
            <a:endParaRPr sz="3200" dirty="0">
              <a:latin typeface="Arial MT"/>
              <a:cs typeface="Arial MT"/>
            </a:endParaRPr>
          </a:p>
        </p:txBody>
      </p:sp>
      <p:pic>
        <p:nvPicPr>
          <p:cNvPr id="4" name="object 8">
            <a:extLst>
              <a:ext uri="{FF2B5EF4-FFF2-40B4-BE49-F238E27FC236}">
                <a16:creationId xmlns:a16="http://schemas.microsoft.com/office/drawing/2014/main" xmlns="" id="{F32D9ED3-B69F-C5B2-E10D-ECDF85E49FE7}"/>
              </a:ext>
            </a:extLst>
          </p:cNvPr>
          <p:cNvPicPr/>
          <p:nvPr/>
        </p:nvPicPr>
        <p:blipFill>
          <a:blip r:embed="rId2" cstate="print"/>
          <a:stretch>
            <a:fillRect/>
          </a:stretch>
        </p:blipFill>
        <p:spPr>
          <a:xfrm>
            <a:off x="9425942" y="1085088"/>
            <a:ext cx="2296667" cy="2001012"/>
          </a:xfrm>
          <a:prstGeom prst="rect">
            <a:avLst/>
          </a:prstGeom>
        </p:spPr>
      </p:pic>
    </p:spTree>
    <p:extLst>
      <p:ext uri="{BB962C8B-B14F-4D97-AF65-F5344CB8AC3E}">
        <p14:creationId xmlns:p14="http://schemas.microsoft.com/office/powerpoint/2010/main" xmlns="" val="32420992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3 Loại doanh nghiệp</a:t>
            </a:r>
            <a:endParaRPr lang="vi-VN" sz="3600" b="1" dirty="0">
              <a:latin typeface="Arial"/>
              <a:cs typeface="Arial"/>
            </a:endParaRPr>
          </a:p>
        </p:txBody>
      </p:sp>
      <p:sp>
        <p:nvSpPr>
          <p:cNvPr id="8" name="object 3">
            <a:extLst>
              <a:ext uri="{FF2B5EF4-FFF2-40B4-BE49-F238E27FC236}">
                <a16:creationId xmlns:a16="http://schemas.microsoft.com/office/drawing/2014/main" xmlns="" id="{3B4A4EEF-F27E-ADC3-754D-DC53519F37E7}"/>
              </a:ext>
            </a:extLst>
          </p:cNvPr>
          <p:cNvSpPr txBox="1"/>
          <p:nvPr/>
        </p:nvSpPr>
        <p:spPr>
          <a:xfrm>
            <a:off x="264160" y="2550619"/>
            <a:ext cx="11927839" cy="3019416"/>
          </a:xfrm>
          <a:prstGeom prst="rect">
            <a:avLst/>
          </a:prstGeom>
        </p:spPr>
        <p:txBody>
          <a:bodyPr vert="horz" wrap="square" lIns="0" tIns="13335" rIns="0" bIns="0" rtlCol="0">
            <a:spAutoFit/>
          </a:bodyPr>
          <a:lstStyle/>
          <a:p>
            <a:pPr marL="12700">
              <a:spcBef>
                <a:spcPts val="105"/>
              </a:spcBef>
            </a:pPr>
            <a:r>
              <a:rPr lang="vi-VN" sz="3200" spc="-5" dirty="0">
                <a:solidFill>
                  <a:srgbClr val="01829F"/>
                </a:solidFill>
                <a:latin typeface="Arial MT"/>
                <a:cs typeface="Arial MT"/>
              </a:rPr>
              <a:t>Kinh doanh phụ:</a:t>
            </a:r>
          </a:p>
          <a:p>
            <a:pPr marL="12700">
              <a:spcBef>
                <a:spcPts val="105"/>
              </a:spcBef>
            </a:pPr>
            <a:endParaRPr lang="vi-VN" sz="3200" spc="-5" dirty="0">
              <a:solidFill>
                <a:srgbClr val="01829F"/>
              </a:solidFill>
              <a:latin typeface="Arial MT"/>
              <a:cs typeface="Arial MT"/>
            </a:endParaRPr>
          </a:p>
          <a:p>
            <a:pPr marL="469900" indent="-457200">
              <a:spcBef>
                <a:spcPts val="105"/>
              </a:spcBef>
              <a:buFont typeface="Arial" panose="020B0604020202020204" pitchFamily="34" charset="0"/>
              <a:buChar char="•"/>
            </a:pPr>
            <a:r>
              <a:rPr lang="vi-VN" sz="3200" spc="-5" dirty="0">
                <a:latin typeface="Arial MT"/>
                <a:cs typeface="Arial MT"/>
              </a:rPr>
              <a:t>Bạn có thể kiếm lợi nhuận từ các cơ hội cơ bản từ thị trường </a:t>
            </a:r>
          </a:p>
          <a:p>
            <a:pPr marL="469900" indent="-457200">
              <a:spcBef>
                <a:spcPts val="105"/>
              </a:spcBef>
              <a:buFont typeface="Arial" panose="020B0604020202020204" pitchFamily="34" charset="0"/>
              <a:buChar char="•"/>
            </a:pPr>
            <a:r>
              <a:rPr lang="vi-VN" sz="3200" spc="-5" dirty="0">
                <a:latin typeface="Arial MT"/>
                <a:cs typeface="Arial MT"/>
              </a:rPr>
              <a:t>Tạo ra thứ gì đó có giá trị và dễ dàng bán chúng</a:t>
            </a:r>
          </a:p>
          <a:p>
            <a:pPr marL="469900" indent="-457200">
              <a:spcBef>
                <a:spcPts val="105"/>
              </a:spcBef>
              <a:buFont typeface="Arial" panose="020B0604020202020204" pitchFamily="34" charset="0"/>
              <a:buChar char="•"/>
            </a:pPr>
            <a:r>
              <a:rPr lang="vi-VN" sz="3200" spc="-5" dirty="0">
                <a:latin typeface="Arial MT"/>
                <a:cs typeface="Arial MT"/>
              </a:rPr>
              <a:t>Có sự tương quan giữa ý tưởng kinh doanh phụ với các kỹ năng và sở thích của bạn</a:t>
            </a:r>
            <a:endParaRPr sz="3200" dirty="0">
              <a:latin typeface="Arial MT"/>
              <a:cs typeface="Arial MT"/>
            </a:endParaRPr>
          </a:p>
        </p:txBody>
      </p:sp>
      <p:pic>
        <p:nvPicPr>
          <p:cNvPr id="9" name="object 8">
            <a:extLst>
              <a:ext uri="{FF2B5EF4-FFF2-40B4-BE49-F238E27FC236}">
                <a16:creationId xmlns:a16="http://schemas.microsoft.com/office/drawing/2014/main" xmlns="" id="{1486331F-9E5C-8181-8A39-283D9159503B}"/>
              </a:ext>
            </a:extLst>
          </p:cNvPr>
          <p:cNvPicPr/>
          <p:nvPr/>
        </p:nvPicPr>
        <p:blipFill>
          <a:blip r:embed="rId2" cstate="print"/>
          <a:stretch>
            <a:fillRect/>
          </a:stretch>
        </p:blipFill>
        <p:spPr>
          <a:xfrm>
            <a:off x="8770619" y="1527049"/>
            <a:ext cx="2479548" cy="1476755"/>
          </a:xfrm>
          <a:prstGeom prst="rect">
            <a:avLst/>
          </a:prstGeom>
        </p:spPr>
      </p:pic>
    </p:spTree>
    <p:extLst>
      <p:ext uri="{BB962C8B-B14F-4D97-AF65-F5344CB8AC3E}">
        <p14:creationId xmlns:p14="http://schemas.microsoft.com/office/powerpoint/2010/main" xmlns="" val="33070929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7A3A6F-D0D4-5281-491A-2E195DE757AA}"/>
              </a:ext>
            </a:extLst>
          </p:cNvPr>
          <p:cNvSpPr>
            <a:spLocks noGrp="1"/>
          </p:cNvSpPr>
          <p:nvPr>
            <p:ph type="title"/>
          </p:nvPr>
        </p:nvSpPr>
        <p:spPr/>
        <p:txBody>
          <a:bodyPr/>
          <a:lstStyle/>
          <a:p>
            <a:endParaRPr lang="vi-VN"/>
          </a:p>
        </p:txBody>
      </p:sp>
      <p:sp>
        <p:nvSpPr>
          <p:cNvPr id="3" name="Content Placeholder 2">
            <a:extLst>
              <a:ext uri="{FF2B5EF4-FFF2-40B4-BE49-F238E27FC236}">
                <a16:creationId xmlns:a16="http://schemas.microsoft.com/office/drawing/2014/main" xmlns="" id="{3014C760-960A-C6C4-85F9-34A17C1CF32B}"/>
              </a:ext>
            </a:extLst>
          </p:cNvPr>
          <p:cNvSpPr>
            <a:spLocks noGrp="1"/>
          </p:cNvSpPr>
          <p:nvPr>
            <p:ph idx="1"/>
          </p:nvPr>
        </p:nvSpPr>
        <p:spPr/>
        <p:txBody>
          <a:bodyPr/>
          <a:lstStyle/>
          <a:p>
            <a:endParaRPr lang="vi-VN"/>
          </a:p>
        </p:txBody>
      </p:sp>
      <p:sp>
        <p:nvSpPr>
          <p:cNvPr id="4" name="Shape 133440">
            <a:extLst>
              <a:ext uri="{FF2B5EF4-FFF2-40B4-BE49-F238E27FC236}">
                <a16:creationId xmlns:a16="http://schemas.microsoft.com/office/drawing/2014/main" xmlns="" id="{5042B8AE-2665-3CB4-938D-EA8BFD590190}"/>
              </a:ext>
            </a:extLst>
          </p:cNvPr>
          <p:cNvSpPr/>
          <p:nvPr/>
        </p:nvSpPr>
        <p:spPr>
          <a:xfrm>
            <a:off x="317" y="317"/>
            <a:ext cx="12191365" cy="6857365"/>
          </a:xfrm>
          <a:custGeom>
            <a:avLst/>
            <a:gdLst/>
            <a:ahLst/>
            <a:cxnLst/>
            <a:rect l="0" t="0" r="0" b="0"/>
            <a:pathLst>
              <a:path w="12192000" h="6857999">
                <a:moveTo>
                  <a:pt x="0" y="0"/>
                </a:moveTo>
                <a:lnTo>
                  <a:pt x="12192000" y="0"/>
                </a:lnTo>
                <a:lnTo>
                  <a:pt x="12192000" y="6857999"/>
                </a:lnTo>
                <a:lnTo>
                  <a:pt x="0" y="6857999"/>
                </a:lnTo>
                <a:lnTo>
                  <a:pt x="0" y="0"/>
                </a:lnTo>
              </a:path>
            </a:pathLst>
          </a:custGeom>
          <a:ln w="0" cap="flat">
            <a:miter lim="127000"/>
          </a:ln>
        </p:spPr>
        <p:style>
          <a:lnRef idx="0">
            <a:srgbClr val="000000">
              <a:alpha val="0"/>
            </a:srgbClr>
          </a:lnRef>
          <a:fillRef idx="1">
            <a:srgbClr val="F1B53D"/>
          </a:fillRef>
          <a:effectRef idx="0">
            <a:scrgbClr r="0" g="0" b="0"/>
          </a:effectRef>
          <a:fontRef idx="none"/>
        </p:style>
        <p:txBody>
          <a:bodyPr/>
          <a:lstStyle/>
          <a:p>
            <a:endParaRPr lang="vi-VN"/>
          </a:p>
        </p:txBody>
      </p:sp>
      <p:sp>
        <p:nvSpPr>
          <p:cNvPr id="7" name="TextBox 6">
            <a:extLst>
              <a:ext uri="{FF2B5EF4-FFF2-40B4-BE49-F238E27FC236}">
                <a16:creationId xmlns:a16="http://schemas.microsoft.com/office/drawing/2014/main" xmlns="" id="{8E0A92F1-482F-1B5E-144E-593CDD3C15D9}"/>
              </a:ext>
            </a:extLst>
          </p:cNvPr>
          <p:cNvSpPr txBox="1"/>
          <p:nvPr/>
        </p:nvSpPr>
        <p:spPr>
          <a:xfrm>
            <a:off x="5027930" y="6492875"/>
            <a:ext cx="2136140" cy="307777"/>
          </a:xfrm>
          <a:prstGeom prst="rect">
            <a:avLst/>
          </a:prstGeom>
          <a:noFill/>
        </p:spPr>
        <p:txBody>
          <a:bodyPr wrap="square">
            <a:spAutoFit/>
          </a:bodyPr>
          <a:lstStyle/>
          <a:p>
            <a:r>
              <a:rPr lang="vi-VN" sz="1400" dirty="0">
                <a:solidFill>
                  <a:schemeClr val="bg1"/>
                </a:solidFill>
                <a:effectLst/>
                <a:latin typeface="Calibri" panose="020F0502020204030204" pitchFamily="34" charset="0"/>
                <a:ea typeface="Calibri" panose="020F0502020204030204" pitchFamily="34" charset="0"/>
              </a:rPr>
              <a:t>Intro to Entrepreneurship</a:t>
            </a:r>
            <a:endParaRPr lang="vi-VN" sz="1400" dirty="0">
              <a:solidFill>
                <a:schemeClr val="bg1"/>
              </a:solidFill>
            </a:endParaRPr>
          </a:p>
        </p:txBody>
      </p:sp>
      <p:grpSp>
        <p:nvGrpSpPr>
          <p:cNvPr id="14" name="object 7">
            <a:extLst>
              <a:ext uri="{FF2B5EF4-FFF2-40B4-BE49-F238E27FC236}">
                <a16:creationId xmlns:a16="http://schemas.microsoft.com/office/drawing/2014/main" xmlns="" id="{04CE122F-C468-77CD-F3BD-8D4FE9598F0A}"/>
              </a:ext>
            </a:extLst>
          </p:cNvPr>
          <p:cNvGrpSpPr/>
          <p:nvPr/>
        </p:nvGrpSpPr>
        <p:grpSpPr>
          <a:xfrm>
            <a:off x="5777229" y="1434625"/>
            <a:ext cx="624840" cy="535305"/>
            <a:chOff x="5839967" y="1409700"/>
            <a:chExt cx="624840" cy="535305"/>
          </a:xfrm>
        </p:grpSpPr>
        <p:pic>
          <p:nvPicPr>
            <p:cNvPr id="15" name="object 8">
              <a:extLst>
                <a:ext uri="{FF2B5EF4-FFF2-40B4-BE49-F238E27FC236}">
                  <a16:creationId xmlns:a16="http://schemas.microsoft.com/office/drawing/2014/main" xmlns="" id="{25E78172-EC4F-A133-6510-F76FE82A269A}"/>
                </a:ext>
              </a:extLst>
            </p:cNvPr>
            <p:cNvPicPr/>
            <p:nvPr/>
          </p:nvPicPr>
          <p:blipFill>
            <a:blip r:embed="rId2" cstate="print"/>
            <a:stretch>
              <a:fillRect/>
            </a:stretch>
          </p:blipFill>
          <p:spPr>
            <a:xfrm>
              <a:off x="5839967" y="1409700"/>
              <a:ext cx="624839" cy="534924"/>
            </a:xfrm>
            <a:prstGeom prst="rect">
              <a:avLst/>
            </a:prstGeom>
          </p:spPr>
        </p:pic>
        <p:sp>
          <p:nvSpPr>
            <p:cNvPr id="16" name="object 9">
              <a:extLst>
                <a:ext uri="{FF2B5EF4-FFF2-40B4-BE49-F238E27FC236}">
                  <a16:creationId xmlns:a16="http://schemas.microsoft.com/office/drawing/2014/main" xmlns="" id="{B7DC7942-6F37-5DB4-7A4A-AB24DA6E56F5}"/>
                </a:ext>
              </a:extLst>
            </p:cNvPr>
            <p:cNvSpPr/>
            <p:nvPr/>
          </p:nvSpPr>
          <p:spPr>
            <a:xfrm>
              <a:off x="5865875" y="1435607"/>
              <a:ext cx="518159" cy="428625"/>
            </a:xfrm>
            <a:custGeom>
              <a:avLst/>
              <a:gdLst/>
              <a:ahLst/>
              <a:cxnLst/>
              <a:rect l="l" t="t" r="r" b="b"/>
              <a:pathLst>
                <a:path w="518160" h="428625">
                  <a:moveTo>
                    <a:pt x="518160" y="0"/>
                  </a:moveTo>
                  <a:lnTo>
                    <a:pt x="0" y="0"/>
                  </a:lnTo>
                  <a:lnTo>
                    <a:pt x="0" y="428243"/>
                  </a:lnTo>
                  <a:lnTo>
                    <a:pt x="258445" y="316102"/>
                  </a:lnTo>
                  <a:lnTo>
                    <a:pt x="518160" y="428243"/>
                  </a:lnTo>
                  <a:lnTo>
                    <a:pt x="51816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grpSp>
      <p:sp>
        <p:nvSpPr>
          <p:cNvPr id="5" name="object 6">
            <a:extLst>
              <a:ext uri="{FF2B5EF4-FFF2-40B4-BE49-F238E27FC236}">
                <a16:creationId xmlns:a16="http://schemas.microsoft.com/office/drawing/2014/main" xmlns="" id="{E614F6E6-6D3E-A717-A4F9-03392F6A72A6}"/>
              </a:ext>
            </a:extLst>
          </p:cNvPr>
          <p:cNvSpPr txBox="1">
            <a:spLocks/>
          </p:cNvSpPr>
          <p:nvPr/>
        </p:nvSpPr>
        <p:spPr>
          <a:xfrm>
            <a:off x="-184151" y="2285461"/>
            <a:ext cx="12560299" cy="2067104"/>
          </a:xfrm>
          <a:prstGeom prst="rect">
            <a:avLst/>
          </a:prstGeom>
        </p:spPr>
        <p:txBody>
          <a:bodyPr vert="horz" wrap="square" lIns="0" tIns="83693" rIns="0" bIns="0" rtlCol="0">
            <a:spAutoFit/>
          </a:bodyPr>
          <a:lstStyle>
            <a:lvl1pPr>
              <a:defRPr sz="8000" b="0" i="0">
                <a:solidFill>
                  <a:schemeClr val="bg1"/>
                </a:solidFill>
                <a:latin typeface="Arial MT"/>
                <a:ea typeface="+mj-ea"/>
                <a:cs typeface="Arial MT"/>
              </a:defRPr>
            </a:lvl1pPr>
          </a:lstStyle>
          <a:p>
            <a:pPr marL="55880" marR="0" lvl="0" indent="0" algn="ctr" defTabSz="914400" eaLnBrk="1" fontAlgn="auto" latinLnBrk="0" hangingPunct="1">
              <a:lnSpc>
                <a:spcPct val="100000"/>
              </a:lnSpc>
              <a:spcBef>
                <a:spcPts val="105"/>
              </a:spcBef>
              <a:spcAft>
                <a:spcPts val="0"/>
              </a:spcAft>
              <a:buClrTx/>
              <a:buSzTx/>
              <a:buFontTx/>
              <a:buNone/>
              <a:tabLst/>
              <a:defRPr/>
            </a:pPr>
            <a:r>
              <a:rPr kumimoji="0" lang="en-US" sz="8000" b="0" i="0" u="none" strike="noStrike" kern="0" cap="none" spc="0" normalizeH="0" baseline="0" noProof="0" dirty="0" err="1">
                <a:ln>
                  <a:noFill/>
                </a:ln>
                <a:solidFill>
                  <a:sysClr val="window" lastClr="FFFFFF"/>
                </a:solidFill>
                <a:effectLst/>
                <a:uLnTx/>
                <a:uFillTx/>
                <a:latin typeface="Arial MT"/>
                <a:ea typeface="+mj-ea"/>
              </a:rPr>
              <a:t>Bài</a:t>
            </a:r>
            <a:r>
              <a:rPr kumimoji="0" lang="en-US" sz="8000" b="0" i="0" u="none" strike="noStrike" kern="0" cap="none" spc="-40" normalizeH="0" baseline="0" noProof="0" dirty="0">
                <a:ln>
                  <a:noFill/>
                </a:ln>
                <a:solidFill>
                  <a:sysClr val="window" lastClr="FFFFFF"/>
                </a:solidFill>
                <a:effectLst/>
                <a:uLnTx/>
                <a:uFillTx/>
                <a:latin typeface="Arial MT"/>
                <a:ea typeface="+mj-ea"/>
              </a:rPr>
              <a:t> </a:t>
            </a:r>
            <a:r>
              <a:rPr lang="en-US" kern="0" spc="-40" dirty="0">
                <a:solidFill>
                  <a:sysClr val="window" lastClr="FFFFFF"/>
                </a:solidFill>
              </a:rPr>
              <a:t>63</a:t>
            </a:r>
            <a:endParaRPr kumimoji="0" lang="en-US" sz="8000" b="0" i="0" u="none" strike="noStrike" kern="0" cap="none" spc="0" normalizeH="0" baseline="0" noProof="0" dirty="0">
              <a:ln>
                <a:noFill/>
              </a:ln>
              <a:solidFill>
                <a:sysClr val="window" lastClr="FFFFFF"/>
              </a:solidFill>
              <a:effectLst/>
              <a:uLnTx/>
              <a:uFillTx/>
              <a:latin typeface="Arial MT"/>
              <a:ea typeface="+mj-ea"/>
            </a:endParaRPr>
          </a:p>
          <a:p>
            <a:pPr marL="52069" marR="0" lvl="0" indent="0" algn="ctr" defTabSz="914400" eaLnBrk="1" fontAlgn="auto" latinLnBrk="0" hangingPunct="1">
              <a:lnSpc>
                <a:spcPct val="100000"/>
              </a:lnSpc>
              <a:spcBef>
                <a:spcPts val="90"/>
              </a:spcBef>
              <a:spcAft>
                <a:spcPts val="0"/>
              </a:spcAft>
              <a:buClrTx/>
              <a:buSzTx/>
              <a:buFontTx/>
              <a:buNone/>
              <a:tabLst/>
              <a:defRPr/>
            </a:pPr>
            <a:r>
              <a:rPr lang="vi-VN" sz="4800" kern="0" spc="-5" dirty="0">
                <a:solidFill>
                  <a:sysClr val="window" lastClr="FFFFFF"/>
                </a:solidFill>
              </a:rPr>
              <a:t>Ý tưởng của tôi phải tốt đến mức nào?</a:t>
            </a:r>
            <a:endParaRPr kumimoji="0" lang="en-US" sz="4800" b="0" i="0" u="none" strike="noStrike" kern="0" cap="none" spc="0" normalizeH="0" baseline="0" noProof="0" dirty="0">
              <a:ln>
                <a:noFill/>
              </a:ln>
              <a:solidFill>
                <a:sysClr val="window" lastClr="FFFFFF"/>
              </a:solidFill>
              <a:effectLst/>
              <a:uLnTx/>
              <a:uFillTx/>
              <a:latin typeface="Arial MT"/>
              <a:ea typeface="+mj-ea"/>
            </a:endParaRPr>
          </a:p>
        </p:txBody>
      </p:sp>
    </p:spTree>
    <p:extLst>
      <p:ext uri="{BB962C8B-B14F-4D97-AF65-F5344CB8AC3E}">
        <p14:creationId xmlns:p14="http://schemas.microsoft.com/office/powerpoint/2010/main" xmlns="" val="12363403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Ý tưởng kinh doanh phải tốt như thế nào?</a:t>
            </a:r>
            <a:endParaRPr lang="vi-VN" sz="3600" b="1" dirty="0">
              <a:latin typeface="Arial"/>
              <a:cs typeface="Arial"/>
            </a:endParaRPr>
          </a:p>
        </p:txBody>
      </p:sp>
      <p:sp>
        <p:nvSpPr>
          <p:cNvPr id="2" name="object 3">
            <a:extLst>
              <a:ext uri="{FF2B5EF4-FFF2-40B4-BE49-F238E27FC236}">
                <a16:creationId xmlns:a16="http://schemas.microsoft.com/office/drawing/2014/main" xmlns="" id="{3E4FEBBF-D429-3EE6-47B7-A9393EB66FCF}"/>
              </a:ext>
            </a:extLst>
          </p:cNvPr>
          <p:cNvSpPr txBox="1"/>
          <p:nvPr/>
        </p:nvSpPr>
        <p:spPr>
          <a:xfrm>
            <a:off x="87375" y="2392237"/>
            <a:ext cx="12034773" cy="2008883"/>
          </a:xfrm>
          <a:prstGeom prst="rect">
            <a:avLst/>
          </a:prstGeom>
        </p:spPr>
        <p:txBody>
          <a:bodyPr vert="horz" wrap="square" lIns="0" tIns="13335" rIns="0" bIns="0" rtlCol="0">
            <a:spAutoFit/>
          </a:bodyPr>
          <a:lstStyle/>
          <a:p>
            <a:pPr marL="469900" indent="-457200">
              <a:spcBef>
                <a:spcPts val="105"/>
              </a:spcBef>
              <a:buFont typeface="Arial" panose="020B0604020202020204" pitchFamily="34" charset="0"/>
              <a:buChar char="•"/>
            </a:pPr>
            <a:r>
              <a:rPr lang="vi-VN" sz="3200" dirty="0">
                <a:latin typeface="Arial MT"/>
                <a:cs typeface="Arial MT"/>
              </a:rPr>
              <a:t>Nếu bạn nghĩ bạn không đủ giỏi để nghĩ ra ý tưởng như vậy, thì bạn nên biết mọi người đều gặp khó khăn ở ngay từ đầu</a:t>
            </a:r>
          </a:p>
          <a:p>
            <a:pPr marL="469900" indent="-457200">
              <a:spcBef>
                <a:spcPts val="105"/>
              </a:spcBef>
              <a:buFont typeface="Arial" panose="020B0604020202020204" pitchFamily="34" charset="0"/>
              <a:buChar char="•"/>
            </a:pPr>
            <a:r>
              <a:rPr lang="vi-VN" sz="3200" dirty="0">
                <a:latin typeface="Arial MT"/>
                <a:cs typeface="Arial MT"/>
              </a:rPr>
              <a:t>Nhìn vào bảng mục tiêu của bạn</a:t>
            </a:r>
          </a:p>
          <a:p>
            <a:pPr marL="469900" indent="-457200">
              <a:spcBef>
                <a:spcPts val="105"/>
              </a:spcBef>
              <a:buFont typeface="Arial" panose="020B0604020202020204" pitchFamily="34" charset="0"/>
              <a:buChar char="•"/>
            </a:pPr>
            <a:r>
              <a:rPr lang="vi-VN" sz="3200" dirty="0">
                <a:latin typeface="Arial MT"/>
                <a:cs typeface="Arial MT"/>
              </a:rPr>
              <a:t>Bạn cần một ý tưởng thay đổi thế giới để hạnh phúc?</a:t>
            </a:r>
          </a:p>
        </p:txBody>
      </p:sp>
    </p:spTree>
    <p:extLst>
      <p:ext uri="{BB962C8B-B14F-4D97-AF65-F5344CB8AC3E}">
        <p14:creationId xmlns:p14="http://schemas.microsoft.com/office/powerpoint/2010/main" xmlns="" val="4087988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Ý tưởng kinh doanh phải tốt như thế nào?</a:t>
            </a:r>
            <a:endParaRPr lang="vi-VN" sz="3600" b="1" dirty="0">
              <a:latin typeface="Arial"/>
              <a:cs typeface="Arial"/>
            </a:endParaRPr>
          </a:p>
        </p:txBody>
      </p:sp>
      <p:sp>
        <p:nvSpPr>
          <p:cNvPr id="3" name="object 3">
            <a:extLst>
              <a:ext uri="{FF2B5EF4-FFF2-40B4-BE49-F238E27FC236}">
                <a16:creationId xmlns:a16="http://schemas.microsoft.com/office/drawing/2014/main" xmlns="" id="{F52B1AEC-7594-7C65-D967-EF356AD0CF0F}"/>
              </a:ext>
            </a:extLst>
          </p:cNvPr>
          <p:cNvSpPr txBox="1"/>
          <p:nvPr/>
        </p:nvSpPr>
        <p:spPr>
          <a:xfrm>
            <a:off x="1513840" y="1798641"/>
            <a:ext cx="9801860" cy="4509568"/>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Tất cả các ý tưởng đều đáng xem xét</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Cố gắng tập trung vào những ý tưởng phù hợp với kinh nghiệm của bạn</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Phong cách sống: Tập trung vào các kỹ năng và đáp ứng các nhu cầu chưa được thõa mãn</a:t>
            </a:r>
          </a:p>
          <a:p>
            <a:pPr marL="469900" indent="-457834">
              <a:spcBef>
                <a:spcPts val="105"/>
              </a:spcBef>
              <a:buChar char="•"/>
              <a:tabLst>
                <a:tab pos="469900" algn="l"/>
                <a:tab pos="470534" algn="l"/>
              </a:tabLst>
            </a:pPr>
            <a:r>
              <a:rPr lang="vi-VN" sz="3200" dirty="0">
                <a:latin typeface="Arial MT"/>
                <a:cs typeface="Arial MT"/>
              </a:rPr>
              <a:t>Kinh doanh phụ: Tìm thứ gì đó bạn có thể làm mà mọi người sẽ mua</a:t>
            </a:r>
            <a:endParaRPr sz="3200" dirty="0">
              <a:latin typeface="Arial MT"/>
              <a:cs typeface="Arial MT"/>
            </a:endParaRPr>
          </a:p>
        </p:txBody>
      </p:sp>
      <p:pic>
        <p:nvPicPr>
          <p:cNvPr id="4" name="object 8">
            <a:extLst>
              <a:ext uri="{FF2B5EF4-FFF2-40B4-BE49-F238E27FC236}">
                <a16:creationId xmlns:a16="http://schemas.microsoft.com/office/drawing/2014/main" xmlns="" id="{47B0EBB3-F50E-D2F6-79C8-A68278EA02E3}"/>
              </a:ext>
            </a:extLst>
          </p:cNvPr>
          <p:cNvPicPr/>
          <p:nvPr/>
        </p:nvPicPr>
        <p:blipFill>
          <a:blip r:embed="rId2" cstate="print"/>
          <a:stretch>
            <a:fillRect/>
          </a:stretch>
        </p:blipFill>
        <p:spPr>
          <a:xfrm>
            <a:off x="10764776" y="1584959"/>
            <a:ext cx="1183256" cy="1142787"/>
          </a:xfrm>
          <a:prstGeom prst="rect">
            <a:avLst/>
          </a:prstGeom>
        </p:spPr>
      </p:pic>
    </p:spTree>
    <p:extLst>
      <p:ext uri="{BB962C8B-B14F-4D97-AF65-F5344CB8AC3E}">
        <p14:creationId xmlns:p14="http://schemas.microsoft.com/office/powerpoint/2010/main" xmlns="" val="15676235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Hoang tưởng Eureka</a:t>
            </a:r>
            <a:endParaRPr lang="vi-VN" sz="3600" b="1" dirty="0">
              <a:latin typeface="Arial"/>
              <a:cs typeface="Arial"/>
            </a:endParaRPr>
          </a:p>
        </p:txBody>
      </p:sp>
      <p:sp>
        <p:nvSpPr>
          <p:cNvPr id="8" name="object 3">
            <a:extLst>
              <a:ext uri="{FF2B5EF4-FFF2-40B4-BE49-F238E27FC236}">
                <a16:creationId xmlns:a16="http://schemas.microsoft.com/office/drawing/2014/main" xmlns="" id="{30CD077C-7CC9-A873-3FD2-F3E3274D218A}"/>
              </a:ext>
            </a:extLst>
          </p:cNvPr>
          <p:cNvSpPr txBox="1"/>
          <p:nvPr/>
        </p:nvSpPr>
        <p:spPr>
          <a:xfrm>
            <a:off x="288035" y="2304364"/>
            <a:ext cx="12655805" cy="3019416"/>
          </a:xfrm>
          <a:prstGeom prst="rect">
            <a:avLst/>
          </a:prstGeom>
        </p:spPr>
        <p:txBody>
          <a:bodyPr vert="horz" wrap="square" lIns="0" tIns="13335" rIns="0" bIns="0" rtlCol="0">
            <a:spAutoFit/>
          </a:bodyPr>
          <a:lstStyle/>
          <a:p>
            <a:pPr marL="12700" marR="1461770">
              <a:spcBef>
                <a:spcPts val="105"/>
              </a:spcBef>
              <a:buChar char="•"/>
              <a:tabLst>
                <a:tab pos="469900" algn="l"/>
                <a:tab pos="470534" algn="l"/>
              </a:tabLst>
            </a:pPr>
            <a:r>
              <a:rPr lang="vi-VN" sz="3200" dirty="0">
                <a:latin typeface="Arial MT"/>
                <a:cs typeface="Arial MT"/>
              </a:rPr>
              <a:t>Chuyện hoang tưởng: Tất cả những người có ý tưởng tuyệt vời chỉ có chúng trong một khoảnh khắc kỳ diệu.</a:t>
            </a:r>
          </a:p>
          <a:p>
            <a:pPr marL="12700" marR="1461770">
              <a:spcBef>
                <a:spcPts val="105"/>
              </a:spcBef>
              <a:buChar char="•"/>
              <a:tabLst>
                <a:tab pos="469900" algn="l"/>
                <a:tab pos="470534" algn="l"/>
              </a:tabLst>
            </a:pPr>
            <a:endParaRPr lang="vi-VN" sz="3200" dirty="0">
              <a:latin typeface="Arial MT"/>
              <a:cs typeface="Arial MT"/>
            </a:endParaRPr>
          </a:p>
          <a:p>
            <a:pPr marL="12700" marR="1461770">
              <a:spcBef>
                <a:spcPts val="105"/>
              </a:spcBef>
              <a:buChar char="•"/>
              <a:tabLst>
                <a:tab pos="469900" algn="l"/>
                <a:tab pos="470534" algn="l"/>
              </a:tabLst>
            </a:pPr>
            <a:r>
              <a:rPr lang="vi-VN" sz="3200" dirty="0">
                <a:latin typeface="Arial MT"/>
                <a:cs typeface="Arial MT"/>
              </a:rPr>
              <a:t>Đó là một câu chuyện tuyệt vời để kể và cho các bộ phim</a:t>
            </a:r>
          </a:p>
          <a:p>
            <a:pPr marL="12700" marR="1461770">
              <a:spcBef>
                <a:spcPts val="105"/>
              </a:spcBef>
              <a:buChar char="•"/>
              <a:tabLst>
                <a:tab pos="469900" algn="l"/>
                <a:tab pos="470534" algn="l"/>
              </a:tabLst>
            </a:pPr>
            <a:r>
              <a:rPr lang="vi-VN" sz="3200" dirty="0">
                <a:latin typeface="Arial MT"/>
                <a:cs typeface="Arial MT"/>
              </a:rPr>
              <a:t>Đừng chờ đợi ý tưởng hoàn hảo đến với bạn</a:t>
            </a:r>
          </a:p>
          <a:p>
            <a:pPr marL="12700" marR="1461770">
              <a:spcBef>
                <a:spcPts val="105"/>
              </a:spcBef>
              <a:buChar char="•"/>
              <a:tabLst>
                <a:tab pos="469900" algn="l"/>
                <a:tab pos="470534" algn="l"/>
              </a:tabLst>
            </a:pPr>
            <a:r>
              <a:rPr lang="vi-VN" sz="3200" dirty="0">
                <a:latin typeface="Arial MT"/>
                <a:cs typeface="Arial MT"/>
              </a:rPr>
              <a:t>Bạn cần tham gia vào quá trình</a:t>
            </a:r>
            <a:endParaRPr sz="3200" dirty="0">
              <a:latin typeface="Arial MT"/>
              <a:cs typeface="Arial MT"/>
            </a:endParaRPr>
          </a:p>
        </p:txBody>
      </p:sp>
      <p:pic>
        <p:nvPicPr>
          <p:cNvPr id="9" name="object 8">
            <a:extLst>
              <a:ext uri="{FF2B5EF4-FFF2-40B4-BE49-F238E27FC236}">
                <a16:creationId xmlns:a16="http://schemas.microsoft.com/office/drawing/2014/main" xmlns="" id="{BF38491E-D663-1D18-CEC3-0AFF0EF36801}"/>
              </a:ext>
            </a:extLst>
          </p:cNvPr>
          <p:cNvPicPr/>
          <p:nvPr/>
        </p:nvPicPr>
        <p:blipFill>
          <a:blip r:embed="rId2" cstate="print"/>
          <a:stretch>
            <a:fillRect/>
          </a:stretch>
        </p:blipFill>
        <p:spPr>
          <a:xfrm>
            <a:off x="9692642" y="406475"/>
            <a:ext cx="1662683" cy="1750716"/>
          </a:xfrm>
          <a:prstGeom prst="rect">
            <a:avLst/>
          </a:prstGeom>
        </p:spPr>
      </p:pic>
    </p:spTree>
    <p:extLst>
      <p:ext uri="{BB962C8B-B14F-4D97-AF65-F5344CB8AC3E}">
        <p14:creationId xmlns:p14="http://schemas.microsoft.com/office/powerpoint/2010/main" xmlns="" val="15298839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Hoang tưởng Eureka</a:t>
            </a:r>
            <a:endParaRPr lang="vi-VN" sz="3600" b="1" dirty="0">
              <a:latin typeface="Arial"/>
              <a:cs typeface="Arial"/>
            </a:endParaRPr>
          </a:p>
        </p:txBody>
      </p:sp>
      <p:sp>
        <p:nvSpPr>
          <p:cNvPr id="4" name="object 3">
            <a:extLst>
              <a:ext uri="{FF2B5EF4-FFF2-40B4-BE49-F238E27FC236}">
                <a16:creationId xmlns:a16="http://schemas.microsoft.com/office/drawing/2014/main" xmlns="" id="{9D0AF78C-3028-8E31-70A9-000F3F2255D0}"/>
              </a:ext>
            </a:extLst>
          </p:cNvPr>
          <p:cNvSpPr txBox="1"/>
          <p:nvPr/>
        </p:nvSpPr>
        <p:spPr>
          <a:xfrm>
            <a:off x="0" y="2043623"/>
            <a:ext cx="13883893" cy="2650084"/>
          </a:xfrm>
          <a:prstGeom prst="rect">
            <a:avLst/>
          </a:prstGeom>
        </p:spPr>
        <p:txBody>
          <a:bodyPr vert="horz" wrap="square" lIns="0" tIns="13335" rIns="0" bIns="0" rtlCol="0">
            <a:spAutoFit/>
          </a:bodyPr>
          <a:lstStyle/>
          <a:p>
            <a:pPr marL="12700" marR="1652905">
              <a:spcBef>
                <a:spcPts val="105"/>
              </a:spcBef>
              <a:buChar char="•"/>
              <a:tabLst>
                <a:tab pos="469900" algn="l"/>
                <a:tab pos="470534" algn="l"/>
              </a:tabLst>
            </a:pPr>
            <a:r>
              <a:rPr lang="vi-VN" sz="2800" spc="-5" dirty="0">
                <a:latin typeface="Arial MT"/>
                <a:cs typeface="Arial MT"/>
              </a:rPr>
              <a:t>Hầu hết các ý tưởng làm thay đổi thế giới đều bắt đầu từ một thứ gì đó khác</a:t>
            </a:r>
          </a:p>
          <a:p>
            <a:pPr marL="12700" marR="1652905">
              <a:spcBef>
                <a:spcPts val="105"/>
              </a:spcBef>
              <a:buChar char="•"/>
              <a:tabLst>
                <a:tab pos="469900" algn="l"/>
                <a:tab pos="470534" algn="l"/>
              </a:tabLst>
            </a:pPr>
            <a:r>
              <a:rPr lang="vi-VN" sz="2800" spc="-5" dirty="0">
                <a:latin typeface="Arial MT"/>
                <a:cs typeface="Arial MT"/>
              </a:rPr>
              <a:t>Những người xuất chúng có thể nghĩ ra những ý tưởng điên rồ</a:t>
            </a:r>
          </a:p>
          <a:p>
            <a:pPr marL="12700" marR="1652905">
              <a:spcBef>
                <a:spcPts val="105"/>
              </a:spcBef>
              <a:tabLst>
                <a:tab pos="469900" algn="l"/>
                <a:tab pos="470534" algn="l"/>
              </a:tabLst>
            </a:pPr>
            <a:r>
              <a:rPr lang="vi-VN" sz="2800" spc="-5" dirty="0">
                <a:latin typeface="Arial MT"/>
                <a:cs typeface="Arial MT"/>
              </a:rPr>
              <a:t>	Ý tưởng thay đổi như thế nào:</a:t>
            </a:r>
          </a:p>
          <a:p>
            <a:pPr marL="12700" marR="1652905">
              <a:spcBef>
                <a:spcPts val="105"/>
              </a:spcBef>
              <a:buChar char="•"/>
              <a:tabLst>
                <a:tab pos="469900" algn="l"/>
                <a:tab pos="470534" algn="l"/>
              </a:tabLst>
            </a:pPr>
            <a:r>
              <a:rPr lang="vi-VN" sz="2800" spc="-5" dirty="0">
                <a:latin typeface="Arial MT"/>
                <a:cs typeface="Arial MT"/>
              </a:rPr>
              <a:t>Đổi hướng- thay đổi hướng triệt để, theo kế hoạch</a:t>
            </a:r>
          </a:p>
          <a:p>
            <a:pPr marL="12700" marR="1652905">
              <a:spcBef>
                <a:spcPts val="105"/>
              </a:spcBef>
              <a:buChar char="•"/>
              <a:tabLst>
                <a:tab pos="469900" algn="l"/>
                <a:tab pos="470534" algn="l"/>
              </a:tabLst>
            </a:pPr>
            <a:r>
              <a:rPr lang="vi-VN" sz="2800" spc="-5" dirty="0">
                <a:latin typeface="Arial MT"/>
                <a:cs typeface="Arial MT"/>
              </a:rPr>
              <a:t>Tiến hóa ổn định - các ý tưởng bắt đầu theo một cách nào đó và chúng dần dần thay đổi, trở nên tốt hơn và cuối cùng là một ý tưởng hoàn toàn mới</a:t>
            </a:r>
            <a:endParaRPr sz="2800" dirty="0">
              <a:latin typeface="Arial MT"/>
              <a:cs typeface="Arial MT"/>
            </a:endParaRPr>
          </a:p>
        </p:txBody>
      </p:sp>
      <p:pic>
        <p:nvPicPr>
          <p:cNvPr id="5" name="object 8">
            <a:extLst>
              <a:ext uri="{FF2B5EF4-FFF2-40B4-BE49-F238E27FC236}">
                <a16:creationId xmlns:a16="http://schemas.microsoft.com/office/drawing/2014/main" xmlns="" id="{D634E187-738A-A026-19EF-19244EB81CFD}"/>
              </a:ext>
            </a:extLst>
          </p:cNvPr>
          <p:cNvPicPr/>
          <p:nvPr/>
        </p:nvPicPr>
        <p:blipFill>
          <a:blip r:embed="rId2" cstate="print"/>
          <a:stretch>
            <a:fillRect/>
          </a:stretch>
        </p:blipFill>
        <p:spPr>
          <a:xfrm>
            <a:off x="10265378" y="173445"/>
            <a:ext cx="1186180" cy="1896288"/>
          </a:xfrm>
          <a:prstGeom prst="rect">
            <a:avLst/>
          </a:prstGeom>
        </p:spPr>
      </p:pic>
    </p:spTree>
    <p:extLst>
      <p:ext uri="{BB962C8B-B14F-4D97-AF65-F5344CB8AC3E}">
        <p14:creationId xmlns:p14="http://schemas.microsoft.com/office/powerpoint/2010/main" xmlns="" val="2470355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Tuổi và khởi nghiệp</a:t>
            </a:r>
            <a:endParaRPr lang="vi-VN" sz="3600" kern="0" dirty="0">
              <a:latin typeface="Arial"/>
              <a:cs typeface="Arial"/>
            </a:endParaRPr>
          </a:p>
        </p:txBody>
      </p:sp>
      <p:sp>
        <p:nvSpPr>
          <p:cNvPr id="8" name="object 3">
            <a:extLst>
              <a:ext uri="{FF2B5EF4-FFF2-40B4-BE49-F238E27FC236}">
                <a16:creationId xmlns:a16="http://schemas.microsoft.com/office/drawing/2014/main" xmlns="" id="{1E98F4F7-77D6-45E4-4E4C-C4DD1C45FACE}"/>
              </a:ext>
            </a:extLst>
          </p:cNvPr>
          <p:cNvSpPr txBox="1"/>
          <p:nvPr/>
        </p:nvSpPr>
        <p:spPr>
          <a:xfrm>
            <a:off x="1427225" y="2304364"/>
            <a:ext cx="10764776" cy="4004301"/>
          </a:xfrm>
          <a:prstGeom prst="rect">
            <a:avLst/>
          </a:prstGeom>
        </p:spPr>
        <p:txBody>
          <a:bodyPr vert="horz" wrap="square" lIns="0" tIns="13335" rIns="0" bIns="0" rtlCol="0">
            <a:spAutoFit/>
          </a:bodyPr>
          <a:lstStyle/>
          <a:p>
            <a:pPr marL="12700" marR="1248410">
              <a:spcBef>
                <a:spcPts val="105"/>
              </a:spcBef>
              <a:buChar char="•"/>
              <a:tabLst>
                <a:tab pos="469900" algn="l"/>
                <a:tab pos="470534" algn="l"/>
              </a:tabLst>
            </a:pPr>
            <a:r>
              <a:rPr lang="vi-VN" sz="3200" dirty="0">
                <a:latin typeface="Arial MT"/>
                <a:cs typeface="Arial MT"/>
              </a:rPr>
              <a:t>Rất nhiều doanh nhân trẻ nhận được tài trợ và các phương tiện truyền thông thích quảng bá những câu chuyện này</a:t>
            </a:r>
          </a:p>
          <a:p>
            <a:pPr marL="12700" marR="1248410">
              <a:spcBef>
                <a:spcPts val="105"/>
              </a:spcBef>
              <a:buChar char="•"/>
              <a:tabLst>
                <a:tab pos="469900" algn="l"/>
                <a:tab pos="470534" algn="l"/>
              </a:tabLst>
            </a:pPr>
            <a:endParaRPr lang="vi-VN" sz="3200" dirty="0">
              <a:latin typeface="Arial MT"/>
              <a:cs typeface="Arial MT"/>
            </a:endParaRPr>
          </a:p>
          <a:p>
            <a:pPr marL="12700" marR="1248410">
              <a:spcBef>
                <a:spcPts val="105"/>
              </a:spcBef>
              <a:buChar char="•"/>
              <a:tabLst>
                <a:tab pos="469900" algn="l"/>
                <a:tab pos="470534" algn="l"/>
              </a:tabLst>
            </a:pPr>
            <a:r>
              <a:rPr lang="vi-VN" sz="3200" dirty="0">
                <a:latin typeface="Arial MT"/>
                <a:cs typeface="Arial MT"/>
              </a:rPr>
              <a:t>95% doanh nhân thành đạt trên 30 tuổi</a:t>
            </a:r>
          </a:p>
          <a:p>
            <a:pPr marL="12700" marR="1248410">
              <a:spcBef>
                <a:spcPts val="105"/>
              </a:spcBef>
              <a:buChar char="•"/>
              <a:tabLst>
                <a:tab pos="469900" algn="l"/>
                <a:tab pos="470534" algn="l"/>
              </a:tabLst>
            </a:pPr>
            <a:endParaRPr lang="vi-VN" sz="3200" dirty="0">
              <a:latin typeface="Arial MT"/>
              <a:cs typeface="Arial MT"/>
            </a:endParaRPr>
          </a:p>
          <a:p>
            <a:pPr marL="12700" marR="1248410">
              <a:spcBef>
                <a:spcPts val="105"/>
              </a:spcBef>
              <a:buChar char="•"/>
              <a:tabLst>
                <a:tab pos="469900" algn="l"/>
                <a:tab pos="470534" algn="l"/>
              </a:tabLst>
            </a:pPr>
            <a:r>
              <a:rPr lang="vi-VN" sz="3200" dirty="0">
                <a:latin typeface="Arial MT"/>
                <a:cs typeface="Arial MT"/>
              </a:rPr>
              <a:t>Khi Mark Zuckerberg bước sang tuổi 30, không có tỷ phú tự thân nào dưới 30 tuổi!</a:t>
            </a:r>
            <a:endParaRPr sz="3200" dirty="0">
              <a:latin typeface="Arial MT"/>
              <a:cs typeface="Arial MT"/>
            </a:endParaRPr>
          </a:p>
        </p:txBody>
      </p:sp>
      <p:pic>
        <p:nvPicPr>
          <p:cNvPr id="9" name="object 8">
            <a:extLst>
              <a:ext uri="{FF2B5EF4-FFF2-40B4-BE49-F238E27FC236}">
                <a16:creationId xmlns:a16="http://schemas.microsoft.com/office/drawing/2014/main" xmlns="" id="{B9258900-86C9-9F2D-BAC2-6901AC3CF78B}"/>
              </a:ext>
            </a:extLst>
          </p:cNvPr>
          <p:cNvPicPr/>
          <p:nvPr/>
        </p:nvPicPr>
        <p:blipFill>
          <a:blip r:embed="rId2" cstate="print"/>
          <a:stretch>
            <a:fillRect/>
          </a:stretch>
        </p:blipFill>
        <p:spPr>
          <a:xfrm>
            <a:off x="10764775" y="5456618"/>
            <a:ext cx="1305371" cy="1305371"/>
          </a:xfrm>
          <a:prstGeom prst="rect">
            <a:avLst/>
          </a:prstGeom>
        </p:spPr>
      </p:pic>
    </p:spTree>
    <p:extLst>
      <p:ext uri="{BB962C8B-B14F-4D97-AF65-F5344CB8AC3E}">
        <p14:creationId xmlns:p14="http://schemas.microsoft.com/office/powerpoint/2010/main" xmlns="" val="5820658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Hoang tưởng Eureka</a:t>
            </a:r>
            <a:endParaRPr lang="vi-VN" sz="3600" b="1" dirty="0">
              <a:latin typeface="Arial"/>
              <a:cs typeface="Arial"/>
            </a:endParaRPr>
          </a:p>
        </p:txBody>
      </p:sp>
      <p:sp>
        <p:nvSpPr>
          <p:cNvPr id="2" name="object 3">
            <a:extLst>
              <a:ext uri="{FF2B5EF4-FFF2-40B4-BE49-F238E27FC236}">
                <a16:creationId xmlns:a16="http://schemas.microsoft.com/office/drawing/2014/main" xmlns="" id="{265A01DD-22B3-D0EF-27AB-4CE59DE8C24D}"/>
              </a:ext>
            </a:extLst>
          </p:cNvPr>
          <p:cNvSpPr txBox="1"/>
          <p:nvPr/>
        </p:nvSpPr>
        <p:spPr>
          <a:xfrm>
            <a:off x="1327150" y="1811465"/>
            <a:ext cx="10488930" cy="351185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Facebook:</a:t>
            </a:r>
          </a:p>
          <a:p>
            <a:pPr marL="12066">
              <a:spcBef>
                <a:spcPts val="105"/>
              </a:spcBef>
              <a:tabLst>
                <a:tab pos="469900" algn="l"/>
                <a:tab pos="470534" algn="l"/>
              </a:tabLst>
            </a:pPr>
            <a:r>
              <a:rPr lang="vi-VN" sz="3200" spc="-5" dirty="0">
                <a:latin typeface="Arial MT"/>
                <a:cs typeface="Arial MT"/>
              </a:rPr>
              <a:t>-một ứng dụng dành cho những người ở một trường đại học để so sánh sự hấp dẫn giữa các bạn cùng lớp</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Airbnb:</a:t>
            </a:r>
          </a:p>
          <a:p>
            <a:pPr marL="12066">
              <a:spcBef>
                <a:spcPts val="105"/>
              </a:spcBef>
              <a:tabLst>
                <a:tab pos="469900" algn="l"/>
                <a:tab pos="470534" algn="l"/>
              </a:tabLst>
            </a:pPr>
            <a:r>
              <a:rPr lang="vi-VN" sz="3200" spc="-5" dirty="0">
                <a:latin typeface="Arial MT"/>
                <a:cs typeface="Arial MT"/>
              </a:rPr>
              <a:t>-một hệ thống giúp mọi người tìm kiếm một nơi nào đó để ngủ trên sàn khi một hội nghị đang diễn ra trong thị trấn</a:t>
            </a:r>
            <a:endParaRPr sz="3200" dirty="0">
              <a:latin typeface="Arial MT"/>
              <a:cs typeface="Arial MT"/>
            </a:endParaRPr>
          </a:p>
        </p:txBody>
      </p:sp>
      <p:pic>
        <p:nvPicPr>
          <p:cNvPr id="3" name="object 8">
            <a:extLst>
              <a:ext uri="{FF2B5EF4-FFF2-40B4-BE49-F238E27FC236}">
                <a16:creationId xmlns:a16="http://schemas.microsoft.com/office/drawing/2014/main" xmlns="" id="{1DECCEA5-4B83-EB54-D2A0-E2037D681594}"/>
              </a:ext>
            </a:extLst>
          </p:cNvPr>
          <p:cNvPicPr/>
          <p:nvPr/>
        </p:nvPicPr>
        <p:blipFill>
          <a:blip r:embed="rId2" cstate="print"/>
          <a:stretch>
            <a:fillRect/>
          </a:stretch>
        </p:blipFill>
        <p:spPr>
          <a:xfrm>
            <a:off x="10241280" y="1404844"/>
            <a:ext cx="964692" cy="964691"/>
          </a:xfrm>
          <a:prstGeom prst="rect">
            <a:avLst/>
          </a:prstGeom>
        </p:spPr>
      </p:pic>
      <p:pic>
        <p:nvPicPr>
          <p:cNvPr id="8" name="object 9">
            <a:extLst>
              <a:ext uri="{FF2B5EF4-FFF2-40B4-BE49-F238E27FC236}">
                <a16:creationId xmlns:a16="http://schemas.microsoft.com/office/drawing/2014/main" xmlns="" id="{9D2DB132-FCB3-38B7-4FD1-463D774AFD4F}"/>
              </a:ext>
            </a:extLst>
          </p:cNvPr>
          <p:cNvPicPr/>
          <p:nvPr/>
        </p:nvPicPr>
        <p:blipFill>
          <a:blip r:embed="rId3" cstate="print"/>
          <a:stretch>
            <a:fillRect/>
          </a:stretch>
        </p:blipFill>
        <p:spPr>
          <a:xfrm>
            <a:off x="9816084" y="3504323"/>
            <a:ext cx="1815083" cy="679704"/>
          </a:xfrm>
          <a:prstGeom prst="rect">
            <a:avLst/>
          </a:prstGeom>
        </p:spPr>
      </p:pic>
    </p:spTree>
    <p:extLst>
      <p:ext uri="{BB962C8B-B14F-4D97-AF65-F5344CB8AC3E}">
        <p14:creationId xmlns:p14="http://schemas.microsoft.com/office/powerpoint/2010/main" xmlns="" val="36018300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Hoang tưởng Eureka</a:t>
            </a:r>
            <a:endParaRPr lang="vi-VN" sz="3600" b="1" dirty="0">
              <a:latin typeface="Arial"/>
              <a:cs typeface="Arial"/>
            </a:endParaRPr>
          </a:p>
        </p:txBody>
      </p:sp>
      <p:sp>
        <p:nvSpPr>
          <p:cNvPr id="4" name="object 3">
            <a:extLst>
              <a:ext uri="{FF2B5EF4-FFF2-40B4-BE49-F238E27FC236}">
                <a16:creationId xmlns:a16="http://schemas.microsoft.com/office/drawing/2014/main" xmlns="" id="{F721BEE5-2C8C-FAED-0827-0D4D24E08F56}"/>
              </a:ext>
            </a:extLst>
          </p:cNvPr>
          <p:cNvSpPr txBox="1"/>
          <p:nvPr/>
        </p:nvSpPr>
        <p:spPr>
          <a:xfrm>
            <a:off x="1427224" y="2505584"/>
            <a:ext cx="10967975" cy="2526974"/>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nhóm:</a:t>
            </a:r>
          </a:p>
          <a:p>
            <a:pPr marL="12066">
              <a:spcBef>
                <a:spcPts val="105"/>
              </a:spcBef>
              <a:tabLst>
                <a:tab pos="469900" algn="l"/>
                <a:tab pos="470534" algn="l"/>
              </a:tabLst>
            </a:pPr>
            <a:r>
              <a:rPr lang="vi-VN" sz="3200" spc="-5" dirty="0">
                <a:latin typeface="Arial MT"/>
                <a:cs typeface="Arial MT"/>
              </a:rPr>
              <a:t>- đó là một trang web để mọi người quyên góp từ thiện</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PayPal:</a:t>
            </a:r>
          </a:p>
          <a:p>
            <a:pPr marL="12066">
              <a:spcBef>
                <a:spcPts val="105"/>
              </a:spcBef>
              <a:tabLst>
                <a:tab pos="469900" algn="l"/>
                <a:tab pos="470534" algn="l"/>
              </a:tabLst>
            </a:pPr>
            <a:r>
              <a:rPr lang="vi-VN" sz="3200" spc="-5" dirty="0">
                <a:latin typeface="Arial MT"/>
                <a:cs typeface="Arial MT"/>
              </a:rPr>
              <a:t>- đó là một loại tiền điện tử</a:t>
            </a:r>
            <a:endParaRPr sz="3200" dirty="0">
              <a:latin typeface="Arial MT"/>
              <a:cs typeface="Arial MT"/>
            </a:endParaRPr>
          </a:p>
        </p:txBody>
      </p:sp>
      <p:pic>
        <p:nvPicPr>
          <p:cNvPr id="5" name="object 8">
            <a:extLst>
              <a:ext uri="{FF2B5EF4-FFF2-40B4-BE49-F238E27FC236}">
                <a16:creationId xmlns:a16="http://schemas.microsoft.com/office/drawing/2014/main" xmlns="" id="{9BDB87E5-FAC1-7716-EA8A-A164E62C5132}"/>
              </a:ext>
            </a:extLst>
          </p:cNvPr>
          <p:cNvPicPr/>
          <p:nvPr/>
        </p:nvPicPr>
        <p:blipFill>
          <a:blip r:embed="rId2" cstate="print"/>
          <a:stretch>
            <a:fillRect/>
          </a:stretch>
        </p:blipFill>
        <p:spPr>
          <a:xfrm>
            <a:off x="9902954" y="1975104"/>
            <a:ext cx="1315211" cy="865632"/>
          </a:xfrm>
          <a:prstGeom prst="rect">
            <a:avLst/>
          </a:prstGeom>
        </p:spPr>
      </p:pic>
      <p:pic>
        <p:nvPicPr>
          <p:cNvPr id="9" name="object 9">
            <a:extLst>
              <a:ext uri="{FF2B5EF4-FFF2-40B4-BE49-F238E27FC236}">
                <a16:creationId xmlns:a16="http://schemas.microsoft.com/office/drawing/2014/main" xmlns="" id="{EA5FF4A7-EC5A-1C6F-E2B2-4E9F49005BAF}"/>
              </a:ext>
            </a:extLst>
          </p:cNvPr>
          <p:cNvPicPr/>
          <p:nvPr/>
        </p:nvPicPr>
        <p:blipFill>
          <a:blip r:embed="rId3" cstate="print"/>
          <a:stretch>
            <a:fillRect/>
          </a:stretch>
        </p:blipFill>
        <p:spPr>
          <a:xfrm>
            <a:off x="9604247" y="4066032"/>
            <a:ext cx="1613916" cy="973836"/>
          </a:xfrm>
          <a:prstGeom prst="rect">
            <a:avLst/>
          </a:prstGeom>
        </p:spPr>
      </p:pic>
    </p:spTree>
    <p:extLst>
      <p:ext uri="{BB962C8B-B14F-4D97-AF65-F5344CB8AC3E}">
        <p14:creationId xmlns:p14="http://schemas.microsoft.com/office/powerpoint/2010/main" xmlns="" val="42521522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Hoang tưởng Eureka</a:t>
            </a:r>
            <a:endParaRPr lang="vi-VN" sz="3600" b="1" dirty="0">
              <a:latin typeface="Arial"/>
              <a:cs typeface="Arial"/>
            </a:endParaRPr>
          </a:p>
        </p:txBody>
      </p:sp>
      <p:sp>
        <p:nvSpPr>
          <p:cNvPr id="2" name="object 3">
            <a:extLst>
              <a:ext uri="{FF2B5EF4-FFF2-40B4-BE49-F238E27FC236}">
                <a16:creationId xmlns:a16="http://schemas.microsoft.com/office/drawing/2014/main" xmlns="" id="{99829D72-4142-EF36-F51A-5F3983E2D2C9}"/>
              </a:ext>
            </a:extLst>
          </p:cNvPr>
          <p:cNvSpPr txBox="1"/>
          <p:nvPr/>
        </p:nvSpPr>
        <p:spPr>
          <a:xfrm>
            <a:off x="1290320" y="2145006"/>
            <a:ext cx="10536935" cy="4509568"/>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Pinterest:</a:t>
            </a:r>
          </a:p>
          <a:p>
            <a:pPr marL="469900" indent="-457834">
              <a:spcBef>
                <a:spcPts val="105"/>
              </a:spcBef>
              <a:buFont typeface="Wingdings" panose="05000000000000000000" pitchFamily="2" charset="2"/>
              <a:buChar char="§"/>
              <a:tabLst>
                <a:tab pos="469900" algn="l"/>
                <a:tab pos="470534" algn="l"/>
              </a:tabLst>
            </a:pPr>
            <a:r>
              <a:rPr lang="vi-VN" sz="3200" dirty="0">
                <a:latin typeface="Arial MT"/>
                <a:cs typeface="Arial MT"/>
              </a:rPr>
              <a:t>đó là một ứng dụng để đánh dấu những thứ bạn quan tâm, để biết khi nào chúng được giảm giá</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Therano:</a:t>
            </a:r>
          </a:p>
          <a:p>
            <a:pPr marL="469900" indent="-457834">
              <a:spcBef>
                <a:spcPts val="105"/>
              </a:spcBef>
              <a:buFont typeface="Wingdings" panose="05000000000000000000" pitchFamily="2" charset="2"/>
              <a:buChar char="§"/>
              <a:tabLst>
                <a:tab pos="469900" algn="l"/>
                <a:tab pos="470534" algn="l"/>
              </a:tabLst>
            </a:pPr>
            <a:r>
              <a:rPr lang="vi-VN" sz="3200" dirty="0">
                <a:latin typeface="Arial MT"/>
                <a:cs typeface="Arial MT"/>
              </a:rPr>
              <a:t>bây giờ: được xét nghiệm máu và có kết quả trong thời gian ngắn</a:t>
            </a:r>
          </a:p>
          <a:p>
            <a:pPr marL="469900" indent="-457834">
              <a:spcBef>
                <a:spcPts val="105"/>
              </a:spcBef>
              <a:buFont typeface="Wingdings" panose="05000000000000000000" pitchFamily="2" charset="2"/>
              <a:buChar char="§"/>
              <a:tabLst>
                <a:tab pos="469900" algn="l"/>
                <a:tab pos="470534" algn="l"/>
              </a:tabLst>
            </a:pPr>
            <a:r>
              <a:rPr lang="vi-VN" sz="3200" dirty="0">
                <a:latin typeface="Arial MT"/>
                <a:cs typeface="Arial MT"/>
              </a:rPr>
              <a:t>đó là một miếng dán mà bạn dán lên da để phát hiện bệnh sốt rét</a:t>
            </a:r>
            <a:endParaRPr sz="3200" dirty="0">
              <a:latin typeface="Arial MT"/>
              <a:cs typeface="Arial MT"/>
            </a:endParaRPr>
          </a:p>
        </p:txBody>
      </p:sp>
      <p:pic>
        <p:nvPicPr>
          <p:cNvPr id="3" name="object 8">
            <a:extLst>
              <a:ext uri="{FF2B5EF4-FFF2-40B4-BE49-F238E27FC236}">
                <a16:creationId xmlns:a16="http://schemas.microsoft.com/office/drawing/2014/main" xmlns="" id="{2B6CE026-CE17-998E-11A6-B7B24D4859C6}"/>
              </a:ext>
            </a:extLst>
          </p:cNvPr>
          <p:cNvPicPr/>
          <p:nvPr/>
        </p:nvPicPr>
        <p:blipFill>
          <a:blip r:embed="rId2" cstate="print"/>
          <a:stretch>
            <a:fillRect/>
          </a:stretch>
        </p:blipFill>
        <p:spPr>
          <a:xfrm>
            <a:off x="9500616" y="1749551"/>
            <a:ext cx="2221992" cy="708660"/>
          </a:xfrm>
          <a:prstGeom prst="rect">
            <a:avLst/>
          </a:prstGeom>
        </p:spPr>
      </p:pic>
      <p:pic>
        <p:nvPicPr>
          <p:cNvPr id="8" name="object 9">
            <a:extLst>
              <a:ext uri="{FF2B5EF4-FFF2-40B4-BE49-F238E27FC236}">
                <a16:creationId xmlns:a16="http://schemas.microsoft.com/office/drawing/2014/main" xmlns="" id="{5FDC5457-0CFB-7981-F6DF-A7BF489070EE}"/>
              </a:ext>
            </a:extLst>
          </p:cNvPr>
          <p:cNvPicPr/>
          <p:nvPr/>
        </p:nvPicPr>
        <p:blipFill>
          <a:blip r:embed="rId3" cstate="print"/>
          <a:stretch>
            <a:fillRect/>
          </a:stretch>
        </p:blipFill>
        <p:spPr>
          <a:xfrm>
            <a:off x="9070525" y="4085658"/>
            <a:ext cx="2631333" cy="533437"/>
          </a:xfrm>
          <a:prstGeom prst="rect">
            <a:avLst/>
          </a:prstGeom>
        </p:spPr>
      </p:pic>
    </p:spTree>
    <p:extLst>
      <p:ext uri="{BB962C8B-B14F-4D97-AF65-F5344CB8AC3E}">
        <p14:creationId xmlns:p14="http://schemas.microsoft.com/office/powerpoint/2010/main" xmlns="" val="18693287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Hoang tưởng Eureka</a:t>
            </a:r>
            <a:endParaRPr lang="vi-VN" sz="3600" b="1" dirty="0">
              <a:latin typeface="Arial"/>
              <a:cs typeface="Arial"/>
            </a:endParaRPr>
          </a:p>
        </p:txBody>
      </p:sp>
      <p:sp>
        <p:nvSpPr>
          <p:cNvPr id="4" name="object 3">
            <a:extLst>
              <a:ext uri="{FF2B5EF4-FFF2-40B4-BE49-F238E27FC236}">
                <a16:creationId xmlns:a16="http://schemas.microsoft.com/office/drawing/2014/main" xmlns="" id="{D9690846-50C6-C63E-4394-7EE6B0C72F08}"/>
              </a:ext>
            </a:extLst>
          </p:cNvPr>
          <p:cNvSpPr txBox="1"/>
          <p:nvPr/>
        </p:nvSpPr>
        <p:spPr>
          <a:xfrm>
            <a:off x="1427225" y="2796999"/>
            <a:ext cx="10468610" cy="3019416"/>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25" dirty="0">
                <a:latin typeface="Arial MT"/>
                <a:cs typeface="Arial MT"/>
              </a:rPr>
              <a:t>Twitter:</a:t>
            </a:r>
          </a:p>
          <a:p>
            <a:pPr marL="12066">
              <a:spcBef>
                <a:spcPts val="105"/>
              </a:spcBef>
              <a:tabLst>
                <a:tab pos="469900" algn="l"/>
                <a:tab pos="470534" algn="l"/>
              </a:tabLst>
            </a:pPr>
            <a:r>
              <a:rPr lang="vi-VN" sz="3200" spc="-25" dirty="0">
                <a:latin typeface="Arial MT"/>
                <a:cs typeface="Arial MT"/>
              </a:rPr>
              <a:t>- đó là một dịch vụ đăng ký podcast</a:t>
            </a:r>
          </a:p>
          <a:p>
            <a:pPr marL="469900" indent="-457834">
              <a:spcBef>
                <a:spcPts val="105"/>
              </a:spcBef>
              <a:buChar char="•"/>
              <a:tabLst>
                <a:tab pos="469900" algn="l"/>
                <a:tab pos="470534" algn="l"/>
              </a:tabLst>
            </a:pPr>
            <a:endParaRPr lang="vi-VN" sz="3200" spc="-25" dirty="0">
              <a:latin typeface="Arial MT"/>
              <a:cs typeface="Arial MT"/>
            </a:endParaRPr>
          </a:p>
          <a:p>
            <a:pPr marL="469900" indent="-457834">
              <a:spcBef>
                <a:spcPts val="105"/>
              </a:spcBef>
              <a:buChar char="•"/>
              <a:tabLst>
                <a:tab pos="469900" algn="l"/>
                <a:tab pos="470534" algn="l"/>
              </a:tabLst>
            </a:pPr>
            <a:r>
              <a:rPr lang="vi-VN" sz="3200" spc="-25" dirty="0">
                <a:latin typeface="Arial MT"/>
                <a:cs typeface="Arial MT"/>
              </a:rPr>
              <a:t>Flickr:</a:t>
            </a:r>
          </a:p>
          <a:p>
            <a:pPr marL="12066">
              <a:spcBef>
                <a:spcPts val="105"/>
              </a:spcBef>
              <a:tabLst>
                <a:tab pos="469900" algn="l"/>
                <a:tab pos="470534" algn="l"/>
              </a:tabLst>
            </a:pPr>
            <a:r>
              <a:rPr lang="vi-VN" sz="3200" spc="-25" dirty="0">
                <a:latin typeface="Arial MT"/>
                <a:cs typeface="Arial MT"/>
              </a:rPr>
              <a:t>- bắt đầu là một trò chơi điện tử có tên "Trò chơi không bao giờ kết thúc"</a:t>
            </a:r>
            <a:endParaRPr sz="3200" dirty="0">
              <a:latin typeface="Arial MT"/>
              <a:cs typeface="Arial MT"/>
            </a:endParaRPr>
          </a:p>
        </p:txBody>
      </p:sp>
      <p:pic>
        <p:nvPicPr>
          <p:cNvPr id="5" name="object 8">
            <a:extLst>
              <a:ext uri="{FF2B5EF4-FFF2-40B4-BE49-F238E27FC236}">
                <a16:creationId xmlns:a16="http://schemas.microsoft.com/office/drawing/2014/main" xmlns="" id="{B452BCFB-E5D1-6958-CB41-DD214873A7DD}"/>
              </a:ext>
            </a:extLst>
          </p:cNvPr>
          <p:cNvPicPr/>
          <p:nvPr/>
        </p:nvPicPr>
        <p:blipFill>
          <a:blip r:embed="rId2" cstate="print"/>
          <a:stretch>
            <a:fillRect/>
          </a:stretch>
        </p:blipFill>
        <p:spPr>
          <a:xfrm>
            <a:off x="8758428" y="2521002"/>
            <a:ext cx="2552700" cy="801319"/>
          </a:xfrm>
          <a:prstGeom prst="rect">
            <a:avLst/>
          </a:prstGeom>
        </p:spPr>
      </p:pic>
      <p:pic>
        <p:nvPicPr>
          <p:cNvPr id="9" name="object 9">
            <a:extLst>
              <a:ext uri="{FF2B5EF4-FFF2-40B4-BE49-F238E27FC236}">
                <a16:creationId xmlns:a16="http://schemas.microsoft.com/office/drawing/2014/main" xmlns="" id="{FBF35A5A-7B56-CBA2-3375-24FA9CD420C6}"/>
              </a:ext>
            </a:extLst>
          </p:cNvPr>
          <p:cNvPicPr/>
          <p:nvPr/>
        </p:nvPicPr>
        <p:blipFill>
          <a:blip r:embed="rId3" cstate="print"/>
          <a:stretch>
            <a:fillRect/>
          </a:stretch>
        </p:blipFill>
        <p:spPr>
          <a:xfrm>
            <a:off x="9529571" y="3802379"/>
            <a:ext cx="1010412" cy="848868"/>
          </a:xfrm>
          <a:prstGeom prst="rect">
            <a:avLst/>
          </a:prstGeom>
        </p:spPr>
      </p:pic>
    </p:spTree>
    <p:extLst>
      <p:ext uri="{BB962C8B-B14F-4D97-AF65-F5344CB8AC3E}">
        <p14:creationId xmlns:p14="http://schemas.microsoft.com/office/powerpoint/2010/main" xmlns="" val="42365602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Hoang tưởng Eureka</a:t>
            </a:r>
            <a:endParaRPr lang="vi-VN" sz="3600" b="1" dirty="0">
              <a:latin typeface="Arial"/>
              <a:cs typeface="Arial"/>
            </a:endParaRPr>
          </a:p>
        </p:txBody>
      </p:sp>
      <p:sp>
        <p:nvSpPr>
          <p:cNvPr id="8" name="object 3">
            <a:extLst>
              <a:ext uri="{FF2B5EF4-FFF2-40B4-BE49-F238E27FC236}">
                <a16:creationId xmlns:a16="http://schemas.microsoft.com/office/drawing/2014/main" xmlns="" id="{1D07E19E-E29C-0D40-F299-1EC5C8409700}"/>
              </a:ext>
            </a:extLst>
          </p:cNvPr>
          <p:cNvSpPr txBox="1"/>
          <p:nvPr/>
        </p:nvSpPr>
        <p:spPr>
          <a:xfrm>
            <a:off x="1427227" y="2671015"/>
            <a:ext cx="7706613" cy="2526974"/>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Instagram:</a:t>
            </a:r>
          </a:p>
          <a:p>
            <a:pPr marL="12066">
              <a:spcBef>
                <a:spcPts val="105"/>
              </a:spcBef>
              <a:tabLst>
                <a:tab pos="469900" algn="l"/>
                <a:tab pos="470534" algn="l"/>
              </a:tabLst>
            </a:pPr>
            <a:r>
              <a:rPr lang="vi-VN" sz="3200" spc="-5" dirty="0">
                <a:latin typeface="Arial MT"/>
                <a:cs typeface="Arial MT"/>
              </a:rPr>
              <a:t>- đó là một ứng dụng chụp ảnh</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Nintendo:</a:t>
            </a:r>
          </a:p>
          <a:p>
            <a:pPr marL="12066">
              <a:spcBef>
                <a:spcPts val="105"/>
              </a:spcBef>
              <a:tabLst>
                <a:tab pos="469900" algn="l"/>
                <a:tab pos="470534" algn="l"/>
              </a:tabLst>
            </a:pPr>
            <a:r>
              <a:rPr lang="vi-VN" sz="3200" spc="-5" dirty="0">
                <a:latin typeface="Arial MT"/>
                <a:cs typeface="Arial MT"/>
              </a:rPr>
              <a:t>- nó từng bán máy hút bụi</a:t>
            </a:r>
            <a:endParaRPr sz="3200" dirty="0">
              <a:latin typeface="Arial MT"/>
              <a:cs typeface="Arial MT"/>
            </a:endParaRPr>
          </a:p>
        </p:txBody>
      </p:sp>
      <p:pic>
        <p:nvPicPr>
          <p:cNvPr id="10" name="object 8">
            <a:extLst>
              <a:ext uri="{FF2B5EF4-FFF2-40B4-BE49-F238E27FC236}">
                <a16:creationId xmlns:a16="http://schemas.microsoft.com/office/drawing/2014/main" xmlns="" id="{E8B135FF-646D-28A9-01C3-4213B6E3D428}"/>
              </a:ext>
            </a:extLst>
          </p:cNvPr>
          <p:cNvPicPr/>
          <p:nvPr/>
        </p:nvPicPr>
        <p:blipFill>
          <a:blip r:embed="rId2" cstate="print"/>
          <a:stretch>
            <a:fillRect/>
          </a:stretch>
        </p:blipFill>
        <p:spPr>
          <a:xfrm>
            <a:off x="8876345" y="2096378"/>
            <a:ext cx="1401587" cy="1433463"/>
          </a:xfrm>
          <a:prstGeom prst="rect">
            <a:avLst/>
          </a:prstGeom>
        </p:spPr>
      </p:pic>
      <p:pic>
        <p:nvPicPr>
          <p:cNvPr id="11" name="object 9">
            <a:extLst>
              <a:ext uri="{FF2B5EF4-FFF2-40B4-BE49-F238E27FC236}">
                <a16:creationId xmlns:a16="http://schemas.microsoft.com/office/drawing/2014/main" xmlns="" id="{19CC0952-89FD-2AE0-03DD-9CEAA17B9E48}"/>
              </a:ext>
            </a:extLst>
          </p:cNvPr>
          <p:cNvPicPr/>
          <p:nvPr/>
        </p:nvPicPr>
        <p:blipFill>
          <a:blip r:embed="rId3" cstate="print"/>
          <a:stretch>
            <a:fillRect/>
          </a:stretch>
        </p:blipFill>
        <p:spPr>
          <a:xfrm>
            <a:off x="8339330" y="4186428"/>
            <a:ext cx="2583179" cy="637032"/>
          </a:xfrm>
          <a:prstGeom prst="rect">
            <a:avLst/>
          </a:prstGeom>
        </p:spPr>
      </p:pic>
    </p:spTree>
    <p:extLst>
      <p:ext uri="{BB962C8B-B14F-4D97-AF65-F5344CB8AC3E}">
        <p14:creationId xmlns:p14="http://schemas.microsoft.com/office/powerpoint/2010/main" xmlns="" val="16081172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Hoang tưởng Eureka</a:t>
            </a:r>
            <a:endParaRPr lang="vi-VN" sz="3600" b="1" dirty="0">
              <a:latin typeface="Arial"/>
              <a:cs typeface="Arial"/>
            </a:endParaRPr>
          </a:p>
        </p:txBody>
      </p:sp>
      <p:sp>
        <p:nvSpPr>
          <p:cNvPr id="2" name="object 3">
            <a:extLst>
              <a:ext uri="{FF2B5EF4-FFF2-40B4-BE49-F238E27FC236}">
                <a16:creationId xmlns:a16="http://schemas.microsoft.com/office/drawing/2014/main" xmlns="" id="{6EBF396D-52CC-6D1A-BDDF-96A03A500645}"/>
              </a:ext>
            </a:extLst>
          </p:cNvPr>
          <p:cNvSpPr txBox="1"/>
          <p:nvPr/>
        </p:nvSpPr>
        <p:spPr>
          <a:xfrm>
            <a:off x="1427225" y="2058111"/>
            <a:ext cx="9620250" cy="3991477"/>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Tất cả các ý tưởng phát triển</a:t>
            </a:r>
          </a:p>
          <a:p>
            <a:pPr marL="469900" indent="-457834">
              <a:spcBef>
                <a:spcPts val="105"/>
              </a:spcBef>
              <a:buChar char="•"/>
              <a:tabLst>
                <a:tab pos="469900" algn="l"/>
                <a:tab pos="470534" algn="l"/>
              </a:tabLst>
            </a:pPr>
            <a:r>
              <a:rPr lang="vi-VN" sz="3200" dirty="0">
                <a:latin typeface="Arial MT"/>
                <a:cs typeface="Arial MT"/>
              </a:rPr>
              <a:t>Các ý tưởng trở nên tốt hơn khi các công ty tiến lên cùng với chúng và sau đó thay đổi chúng khi chúng tiếp tục</a:t>
            </a:r>
          </a:p>
          <a:p>
            <a:pPr marL="469900" indent="-457834">
              <a:spcBef>
                <a:spcPts val="105"/>
              </a:spcBef>
              <a:buChar char="•"/>
              <a:tabLst>
                <a:tab pos="469900" algn="l"/>
                <a:tab pos="470534" algn="l"/>
              </a:tabLst>
            </a:pPr>
            <a:r>
              <a:rPr lang="vi-VN" sz="3200" dirty="0">
                <a:latin typeface="Arial MT"/>
                <a:cs typeface="Arial MT"/>
              </a:rPr>
              <a:t>Nếu bạn giữ nó trong phòng thí nghiệm, nó sẽ không nhận được phản hồi thực sự</a:t>
            </a:r>
          </a:p>
          <a:p>
            <a:pPr marL="469900" indent="-457834">
              <a:spcBef>
                <a:spcPts val="105"/>
              </a:spcBef>
              <a:buChar char="•"/>
              <a:tabLst>
                <a:tab pos="469900" algn="l"/>
                <a:tab pos="470534" algn="l"/>
              </a:tabLst>
            </a:pPr>
            <a:r>
              <a:rPr lang="vi-VN" sz="3200" dirty="0">
                <a:latin typeface="Arial MT"/>
                <a:cs typeface="Arial MT"/>
              </a:rPr>
              <a:t>Những ý tưởng tuyệt vời không bao giờ xuất sắc ngay từ lần đầu</a:t>
            </a:r>
            <a:endParaRPr sz="3200" dirty="0">
              <a:latin typeface="Arial MT"/>
              <a:cs typeface="Arial MT"/>
            </a:endParaRPr>
          </a:p>
        </p:txBody>
      </p:sp>
      <p:pic>
        <p:nvPicPr>
          <p:cNvPr id="3" name="object 8">
            <a:extLst>
              <a:ext uri="{FF2B5EF4-FFF2-40B4-BE49-F238E27FC236}">
                <a16:creationId xmlns:a16="http://schemas.microsoft.com/office/drawing/2014/main" xmlns="" id="{26DC2F80-4467-DC78-6E34-056AB42BCCE8}"/>
              </a:ext>
            </a:extLst>
          </p:cNvPr>
          <p:cNvPicPr/>
          <p:nvPr/>
        </p:nvPicPr>
        <p:blipFill>
          <a:blip r:embed="rId2" cstate="print"/>
          <a:stretch>
            <a:fillRect/>
          </a:stretch>
        </p:blipFill>
        <p:spPr>
          <a:xfrm>
            <a:off x="9224412" y="1112521"/>
            <a:ext cx="2324458" cy="1534157"/>
          </a:xfrm>
          <a:prstGeom prst="rect">
            <a:avLst/>
          </a:prstGeom>
        </p:spPr>
      </p:pic>
    </p:spTree>
    <p:extLst>
      <p:ext uri="{BB962C8B-B14F-4D97-AF65-F5344CB8AC3E}">
        <p14:creationId xmlns:p14="http://schemas.microsoft.com/office/powerpoint/2010/main" xmlns="" val="4233693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Hoang tưởng Eureka</a:t>
            </a:r>
            <a:endParaRPr lang="vi-VN" sz="3600" b="1" dirty="0">
              <a:latin typeface="Arial"/>
              <a:cs typeface="Arial"/>
            </a:endParaRPr>
          </a:p>
        </p:txBody>
      </p:sp>
      <p:sp>
        <p:nvSpPr>
          <p:cNvPr id="2" name="object 3">
            <a:extLst>
              <a:ext uri="{FF2B5EF4-FFF2-40B4-BE49-F238E27FC236}">
                <a16:creationId xmlns:a16="http://schemas.microsoft.com/office/drawing/2014/main" xmlns="" id="{887F9FB1-1E37-B6C4-5EF2-D016F87D20D7}"/>
              </a:ext>
            </a:extLst>
          </p:cNvPr>
          <p:cNvSpPr txBox="1"/>
          <p:nvPr/>
        </p:nvSpPr>
        <p:spPr>
          <a:xfrm>
            <a:off x="1335784" y="2144217"/>
            <a:ext cx="10632695" cy="4004301"/>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95" dirty="0">
                <a:latin typeface="Arial MT"/>
                <a:cs typeface="Arial MT"/>
              </a:rPr>
              <a:t>Bạn không biết đó có phải là một ý tưởng hay hay không cho đến khi bạn thẩm định nó</a:t>
            </a:r>
          </a:p>
          <a:p>
            <a:pPr marL="469900" indent="-457834">
              <a:spcBef>
                <a:spcPts val="105"/>
              </a:spcBef>
              <a:buChar char="•"/>
              <a:tabLst>
                <a:tab pos="469900" algn="l"/>
                <a:tab pos="470534" algn="l"/>
              </a:tabLst>
            </a:pPr>
            <a:endParaRPr lang="vi-VN" sz="3200" spc="-95" dirty="0">
              <a:latin typeface="Arial MT"/>
              <a:cs typeface="Arial MT"/>
            </a:endParaRPr>
          </a:p>
          <a:p>
            <a:pPr marL="469900" indent="-457834">
              <a:spcBef>
                <a:spcPts val="105"/>
              </a:spcBef>
              <a:buChar char="•"/>
              <a:tabLst>
                <a:tab pos="469900" algn="l"/>
                <a:tab pos="470534" algn="l"/>
              </a:tabLst>
            </a:pPr>
            <a:r>
              <a:rPr lang="vi-VN" sz="3200" spc="-95" dirty="0">
                <a:latin typeface="Arial MT"/>
                <a:cs typeface="Arial MT"/>
              </a:rPr>
              <a:t>Mỗi ý tưởng kinh doanh đi kèm với một tập hợp các giả định kinh doanh</a:t>
            </a:r>
          </a:p>
          <a:p>
            <a:pPr marL="469900" indent="-457834">
              <a:spcBef>
                <a:spcPts val="105"/>
              </a:spcBef>
              <a:buChar char="•"/>
              <a:tabLst>
                <a:tab pos="469900" algn="l"/>
                <a:tab pos="470534" algn="l"/>
              </a:tabLst>
            </a:pPr>
            <a:endParaRPr lang="vi-VN" sz="3200" spc="-95" dirty="0">
              <a:latin typeface="Arial MT"/>
              <a:cs typeface="Arial MT"/>
            </a:endParaRPr>
          </a:p>
          <a:p>
            <a:pPr marL="469900" indent="-457834">
              <a:spcBef>
                <a:spcPts val="105"/>
              </a:spcBef>
              <a:buChar char="•"/>
              <a:tabLst>
                <a:tab pos="469900" algn="l"/>
                <a:tab pos="470534" algn="l"/>
              </a:tabLst>
            </a:pPr>
            <a:r>
              <a:rPr lang="vi-VN" sz="3200" spc="-95" dirty="0">
                <a:latin typeface="Arial MT"/>
                <a:cs typeface="Arial MT"/>
              </a:rPr>
              <a:t>Bạn không bao giờ biết chúng có đúng hay không trừ khi bạn kiểm tra chúng</a:t>
            </a:r>
            <a:endParaRPr sz="3200" dirty="0">
              <a:latin typeface="Arial MT"/>
              <a:cs typeface="Arial MT"/>
            </a:endParaRPr>
          </a:p>
        </p:txBody>
      </p:sp>
      <p:pic>
        <p:nvPicPr>
          <p:cNvPr id="3" name="object 8">
            <a:extLst>
              <a:ext uri="{FF2B5EF4-FFF2-40B4-BE49-F238E27FC236}">
                <a16:creationId xmlns:a16="http://schemas.microsoft.com/office/drawing/2014/main" xmlns="" id="{ABFAE451-95CF-E347-669E-86D6754086BD}"/>
              </a:ext>
            </a:extLst>
          </p:cNvPr>
          <p:cNvPicPr/>
          <p:nvPr/>
        </p:nvPicPr>
        <p:blipFill>
          <a:blip r:embed="rId2" cstate="print"/>
          <a:stretch>
            <a:fillRect/>
          </a:stretch>
        </p:blipFill>
        <p:spPr>
          <a:xfrm>
            <a:off x="9269909" y="411303"/>
            <a:ext cx="1796615" cy="1255886"/>
          </a:xfrm>
          <a:prstGeom prst="rect">
            <a:avLst/>
          </a:prstGeom>
        </p:spPr>
      </p:pic>
    </p:spTree>
    <p:extLst>
      <p:ext uri="{BB962C8B-B14F-4D97-AF65-F5344CB8AC3E}">
        <p14:creationId xmlns:p14="http://schemas.microsoft.com/office/powerpoint/2010/main" xmlns="" val="25596331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Ý tưởng kinh doanh dựa trên vấn đề</a:t>
            </a:r>
            <a:endParaRPr lang="vi-VN" sz="3600" b="1" dirty="0">
              <a:latin typeface="Arial"/>
              <a:cs typeface="Arial"/>
            </a:endParaRPr>
          </a:p>
        </p:txBody>
      </p:sp>
      <p:sp>
        <p:nvSpPr>
          <p:cNvPr id="4" name="object 3">
            <a:extLst>
              <a:ext uri="{FF2B5EF4-FFF2-40B4-BE49-F238E27FC236}">
                <a16:creationId xmlns:a16="http://schemas.microsoft.com/office/drawing/2014/main" xmlns="" id="{83E0909A-0ACC-63F2-E7ED-AA277118A478}"/>
              </a:ext>
            </a:extLst>
          </p:cNvPr>
          <p:cNvSpPr txBox="1"/>
          <p:nvPr/>
        </p:nvSpPr>
        <p:spPr>
          <a:xfrm>
            <a:off x="1427227" y="2550617"/>
            <a:ext cx="9304655" cy="351185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Kỹ thuật giải quyết vấn đề</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Tìm kiếm câu chuyện của 5 công ty và bạn sẽ thấy có lẽ 60% dựa trên việc giải quyết vấn đề</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Chiến lược này được quảng bá nhiều nhất trên các phương tiện truyền thông</a:t>
            </a:r>
            <a:endParaRPr sz="3200" dirty="0">
              <a:latin typeface="Arial MT"/>
              <a:cs typeface="Arial MT"/>
            </a:endParaRPr>
          </a:p>
        </p:txBody>
      </p:sp>
      <p:pic>
        <p:nvPicPr>
          <p:cNvPr id="5" name="object 8">
            <a:extLst>
              <a:ext uri="{FF2B5EF4-FFF2-40B4-BE49-F238E27FC236}">
                <a16:creationId xmlns:a16="http://schemas.microsoft.com/office/drawing/2014/main" xmlns="" id="{67627624-862C-FE0A-B0AC-410E0147D427}"/>
              </a:ext>
            </a:extLst>
          </p:cNvPr>
          <p:cNvPicPr/>
          <p:nvPr/>
        </p:nvPicPr>
        <p:blipFill>
          <a:blip r:embed="rId2" cstate="print"/>
          <a:stretch>
            <a:fillRect/>
          </a:stretch>
        </p:blipFill>
        <p:spPr>
          <a:xfrm>
            <a:off x="9476231" y="1508760"/>
            <a:ext cx="1505330" cy="1519046"/>
          </a:xfrm>
          <a:prstGeom prst="rect">
            <a:avLst/>
          </a:prstGeom>
        </p:spPr>
      </p:pic>
    </p:spTree>
    <p:extLst>
      <p:ext uri="{BB962C8B-B14F-4D97-AF65-F5344CB8AC3E}">
        <p14:creationId xmlns:p14="http://schemas.microsoft.com/office/powerpoint/2010/main" xmlns="" val="40235164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Ý tưởng kinh doanh dựa trên vấn đề</a:t>
            </a:r>
            <a:endParaRPr lang="vi-VN" sz="3600" b="1" dirty="0">
              <a:latin typeface="Arial"/>
              <a:cs typeface="Arial"/>
            </a:endParaRPr>
          </a:p>
        </p:txBody>
      </p:sp>
      <p:sp>
        <p:nvSpPr>
          <p:cNvPr id="2" name="object 3">
            <a:extLst>
              <a:ext uri="{FF2B5EF4-FFF2-40B4-BE49-F238E27FC236}">
                <a16:creationId xmlns:a16="http://schemas.microsoft.com/office/drawing/2014/main" xmlns="" id="{54671088-DCD2-8873-925D-116CF351A3D5}"/>
              </a:ext>
            </a:extLst>
          </p:cNvPr>
          <p:cNvSpPr txBox="1"/>
          <p:nvPr/>
        </p:nvSpPr>
        <p:spPr>
          <a:xfrm>
            <a:off x="319784" y="2908046"/>
            <a:ext cx="14341096" cy="1516441"/>
          </a:xfrm>
          <a:prstGeom prst="rect">
            <a:avLst/>
          </a:prstGeom>
        </p:spPr>
        <p:txBody>
          <a:bodyPr vert="horz" wrap="square" lIns="0" tIns="13335" rIns="0" bIns="0" rtlCol="0">
            <a:spAutoFit/>
          </a:bodyPr>
          <a:lstStyle/>
          <a:p>
            <a:pPr marL="12700" marR="3340735">
              <a:spcBef>
                <a:spcPts val="105"/>
              </a:spcBef>
              <a:buChar char="•"/>
              <a:tabLst>
                <a:tab pos="469900" algn="l"/>
                <a:tab pos="470534" algn="l"/>
              </a:tabLst>
            </a:pPr>
            <a:r>
              <a:rPr lang="vi-VN" sz="3200" spc="-95" dirty="0">
                <a:latin typeface="Arial MT"/>
                <a:cs typeface="Arial MT"/>
              </a:rPr>
              <a:t>Bạn có một vấn đề và cố gắng xây dựng một giải pháp</a:t>
            </a:r>
          </a:p>
          <a:p>
            <a:pPr marL="12700" marR="3340735">
              <a:spcBef>
                <a:spcPts val="105"/>
              </a:spcBef>
              <a:buChar char="•"/>
              <a:tabLst>
                <a:tab pos="469900" algn="l"/>
                <a:tab pos="470534" algn="l"/>
              </a:tabLst>
            </a:pPr>
            <a:endParaRPr lang="vi-VN" sz="3200" spc="-95" dirty="0">
              <a:latin typeface="Arial MT"/>
              <a:cs typeface="Arial MT"/>
            </a:endParaRPr>
          </a:p>
          <a:p>
            <a:pPr marL="12700" marR="3340735">
              <a:spcBef>
                <a:spcPts val="105"/>
              </a:spcBef>
              <a:buChar char="•"/>
              <a:tabLst>
                <a:tab pos="469900" algn="l"/>
                <a:tab pos="470534" algn="l"/>
              </a:tabLst>
            </a:pPr>
            <a:r>
              <a:rPr lang="vi-VN" sz="3200" spc="-95" dirty="0">
                <a:latin typeface="Arial MT"/>
                <a:cs typeface="Arial MT"/>
              </a:rPr>
              <a:t>Nếu người khác cũng gặp vấn đề này, đó sẽ là một thành công</a:t>
            </a:r>
            <a:endParaRPr sz="3200" dirty="0">
              <a:latin typeface="Arial MT"/>
              <a:cs typeface="Arial MT"/>
            </a:endParaRPr>
          </a:p>
        </p:txBody>
      </p:sp>
      <p:pic>
        <p:nvPicPr>
          <p:cNvPr id="3" name="object 8">
            <a:extLst>
              <a:ext uri="{FF2B5EF4-FFF2-40B4-BE49-F238E27FC236}">
                <a16:creationId xmlns:a16="http://schemas.microsoft.com/office/drawing/2014/main" xmlns="" id="{1962BBB1-2D1A-67B8-D875-AB4AE613F586}"/>
              </a:ext>
            </a:extLst>
          </p:cNvPr>
          <p:cNvPicPr/>
          <p:nvPr/>
        </p:nvPicPr>
        <p:blipFill>
          <a:blip r:embed="rId2" cstate="print"/>
          <a:stretch>
            <a:fillRect/>
          </a:stretch>
        </p:blipFill>
        <p:spPr>
          <a:xfrm>
            <a:off x="9717531" y="1007363"/>
            <a:ext cx="1865376" cy="1426464"/>
          </a:xfrm>
          <a:prstGeom prst="rect">
            <a:avLst/>
          </a:prstGeom>
        </p:spPr>
      </p:pic>
    </p:spTree>
    <p:extLst>
      <p:ext uri="{BB962C8B-B14F-4D97-AF65-F5344CB8AC3E}">
        <p14:creationId xmlns:p14="http://schemas.microsoft.com/office/powerpoint/2010/main" xmlns="" val="24865569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Ý tưởng kinh doanh dựa trên vấn đề</a:t>
            </a:r>
            <a:endParaRPr lang="vi-VN" sz="3600" b="1" dirty="0">
              <a:latin typeface="Arial"/>
              <a:cs typeface="Arial"/>
            </a:endParaRPr>
          </a:p>
        </p:txBody>
      </p:sp>
      <p:sp>
        <p:nvSpPr>
          <p:cNvPr id="4" name="object 3">
            <a:extLst>
              <a:ext uri="{FF2B5EF4-FFF2-40B4-BE49-F238E27FC236}">
                <a16:creationId xmlns:a16="http://schemas.microsoft.com/office/drawing/2014/main" xmlns="" id="{EF542336-7FBB-0135-98C6-C6CAE2477440}"/>
              </a:ext>
            </a:extLst>
          </p:cNvPr>
          <p:cNvSpPr txBox="1"/>
          <p:nvPr/>
        </p:nvSpPr>
        <p:spPr>
          <a:xfrm>
            <a:off x="1427225" y="2304364"/>
            <a:ext cx="10128250" cy="4004301"/>
          </a:xfrm>
          <a:prstGeom prst="rect">
            <a:avLst/>
          </a:prstGeom>
        </p:spPr>
        <p:txBody>
          <a:bodyPr vert="horz" wrap="square" lIns="0" tIns="13335" rIns="0" bIns="0" rtlCol="0">
            <a:spAutoFit/>
          </a:bodyPr>
          <a:lstStyle/>
          <a:p>
            <a:pPr marL="12700">
              <a:spcBef>
                <a:spcPts val="105"/>
              </a:spcBef>
            </a:pPr>
            <a:r>
              <a:rPr lang="vi-VN" sz="3200" spc="-5" dirty="0">
                <a:solidFill>
                  <a:srgbClr val="01829F"/>
                </a:solidFill>
                <a:latin typeface="Arial MT"/>
                <a:cs typeface="Arial MT"/>
              </a:rPr>
              <a:t>Dropbox:</a:t>
            </a:r>
          </a:p>
          <a:p>
            <a:pPr marL="12700">
              <a:spcBef>
                <a:spcPts val="105"/>
              </a:spcBef>
            </a:pPr>
            <a:endParaRPr lang="vi-VN" sz="3200" spc="-5" dirty="0">
              <a:solidFill>
                <a:srgbClr val="01829F"/>
              </a:solidFill>
              <a:latin typeface="Arial MT"/>
              <a:cs typeface="Arial MT"/>
            </a:endParaRPr>
          </a:p>
          <a:p>
            <a:pPr marL="469900" indent="-457200">
              <a:spcBef>
                <a:spcPts val="105"/>
              </a:spcBef>
              <a:buFont typeface="Arial" panose="020B0604020202020204" pitchFamily="34" charset="0"/>
              <a:buChar char="•"/>
            </a:pPr>
            <a:r>
              <a:rPr lang="vi-VN" sz="3200" spc="-5" dirty="0">
                <a:latin typeface="Arial MT"/>
                <a:cs typeface="Arial MT"/>
              </a:rPr>
              <a:t>nó đồng bộ hóa tất cả các tệp trên máy tính, máy tính bảng, điện thoại của bạn và chúng có bộ nhớ ngoài tại máy chủ.</a:t>
            </a:r>
          </a:p>
          <a:p>
            <a:pPr marL="469900" indent="-457200">
              <a:spcBef>
                <a:spcPts val="105"/>
              </a:spcBef>
              <a:buFont typeface="Arial" panose="020B0604020202020204" pitchFamily="34" charset="0"/>
              <a:buChar char="•"/>
            </a:pPr>
            <a:r>
              <a:rPr lang="vi-VN" sz="3200" spc="-5" dirty="0">
                <a:latin typeface="Arial MT"/>
                <a:cs typeface="Arial MT"/>
              </a:rPr>
              <a:t>người sáng lập phải mang công việc từ nhà đến văn phòng, và đôi khi anh ta quên thẻ nhớ</a:t>
            </a:r>
          </a:p>
          <a:p>
            <a:pPr marL="469900" indent="-457200">
              <a:spcBef>
                <a:spcPts val="105"/>
              </a:spcBef>
              <a:buFont typeface="Arial" panose="020B0604020202020204" pitchFamily="34" charset="0"/>
              <a:buChar char="•"/>
            </a:pPr>
            <a:r>
              <a:rPr lang="vi-VN" sz="3200" spc="-5" dirty="0">
                <a:latin typeface="Arial MT"/>
                <a:cs typeface="Arial MT"/>
              </a:rPr>
              <a:t>anh ấy đã tìm ra giải pháp cho vấn đề của mình</a:t>
            </a:r>
            <a:endParaRPr sz="3200" dirty="0">
              <a:latin typeface="Arial MT"/>
              <a:cs typeface="Arial MT"/>
            </a:endParaRPr>
          </a:p>
        </p:txBody>
      </p:sp>
      <p:pic>
        <p:nvPicPr>
          <p:cNvPr id="5" name="object 8">
            <a:extLst>
              <a:ext uri="{FF2B5EF4-FFF2-40B4-BE49-F238E27FC236}">
                <a16:creationId xmlns:a16="http://schemas.microsoft.com/office/drawing/2014/main" xmlns="" id="{B15B9C55-9A9A-EE36-36F5-5F3A1554567E}"/>
              </a:ext>
            </a:extLst>
          </p:cNvPr>
          <p:cNvPicPr/>
          <p:nvPr/>
        </p:nvPicPr>
        <p:blipFill>
          <a:blip r:embed="rId2" cstate="print"/>
          <a:stretch>
            <a:fillRect/>
          </a:stretch>
        </p:blipFill>
        <p:spPr>
          <a:xfrm>
            <a:off x="9899904" y="1315213"/>
            <a:ext cx="1338072" cy="1653539"/>
          </a:xfrm>
          <a:prstGeom prst="rect">
            <a:avLst/>
          </a:prstGeom>
        </p:spPr>
      </p:pic>
    </p:spTree>
    <p:extLst>
      <p:ext uri="{BB962C8B-B14F-4D97-AF65-F5344CB8AC3E}">
        <p14:creationId xmlns:p14="http://schemas.microsoft.com/office/powerpoint/2010/main" xmlns="" val="2935294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Tư duy khởi nghiệp</a:t>
            </a:r>
            <a:endParaRPr lang="vi-VN" sz="3600" kern="0" dirty="0">
              <a:latin typeface="Arial"/>
              <a:cs typeface="Arial"/>
            </a:endParaRPr>
          </a:p>
        </p:txBody>
      </p:sp>
      <p:pic>
        <p:nvPicPr>
          <p:cNvPr id="3" name="object 8">
            <a:extLst>
              <a:ext uri="{FF2B5EF4-FFF2-40B4-BE49-F238E27FC236}">
                <a16:creationId xmlns:a16="http://schemas.microsoft.com/office/drawing/2014/main" xmlns="" id="{30007FE2-C6EB-28D4-DAE3-4A70E951F022}"/>
              </a:ext>
            </a:extLst>
          </p:cNvPr>
          <p:cNvPicPr/>
          <p:nvPr/>
        </p:nvPicPr>
        <p:blipFill>
          <a:blip r:embed="rId2" cstate="print"/>
          <a:stretch>
            <a:fillRect/>
          </a:stretch>
        </p:blipFill>
        <p:spPr>
          <a:xfrm>
            <a:off x="10114735" y="2482597"/>
            <a:ext cx="986135" cy="2439923"/>
          </a:xfrm>
          <a:prstGeom prst="rect">
            <a:avLst/>
          </a:prstGeom>
        </p:spPr>
      </p:pic>
      <p:sp>
        <p:nvSpPr>
          <p:cNvPr id="4" name="object 3">
            <a:extLst>
              <a:ext uri="{FF2B5EF4-FFF2-40B4-BE49-F238E27FC236}">
                <a16:creationId xmlns:a16="http://schemas.microsoft.com/office/drawing/2014/main" xmlns="" id="{A04314D4-DC3F-BE45-7465-3ACC4E2801AC}"/>
              </a:ext>
            </a:extLst>
          </p:cNvPr>
          <p:cNvSpPr txBox="1"/>
          <p:nvPr/>
        </p:nvSpPr>
        <p:spPr>
          <a:xfrm>
            <a:off x="1513558" y="2587752"/>
            <a:ext cx="6049010" cy="1489710"/>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dirty="0">
                <a:latin typeface="Arial MT"/>
                <a:cs typeface="Arial MT"/>
              </a:rPr>
              <a:t>Peter Thiel đã sử dụng một hệ thống góc phần tư để mô tả các doanh nhân và xã hội</a:t>
            </a:r>
            <a:endParaRPr sz="3200" dirty="0">
              <a:latin typeface="Arial MT"/>
              <a:cs typeface="Arial MT"/>
            </a:endParaRPr>
          </a:p>
        </p:txBody>
      </p:sp>
      <p:sp>
        <p:nvSpPr>
          <p:cNvPr id="6" name="object 8">
            <a:extLst>
              <a:ext uri="{FF2B5EF4-FFF2-40B4-BE49-F238E27FC236}">
                <a16:creationId xmlns:a16="http://schemas.microsoft.com/office/drawing/2014/main" xmlns="" id="{BEE0497F-40D1-A4FC-0373-960936E45CE9}"/>
              </a:ext>
            </a:extLst>
          </p:cNvPr>
          <p:cNvSpPr/>
          <p:nvPr/>
        </p:nvSpPr>
        <p:spPr>
          <a:xfrm>
            <a:off x="8388858" y="2385823"/>
            <a:ext cx="3017520" cy="3383279"/>
          </a:xfrm>
          <a:custGeom>
            <a:avLst/>
            <a:gdLst/>
            <a:ahLst/>
            <a:cxnLst/>
            <a:rect l="l" t="t" r="r" b="b"/>
            <a:pathLst>
              <a:path w="3017520" h="3383279">
                <a:moveTo>
                  <a:pt x="3017520" y="1667256"/>
                </a:moveTo>
                <a:lnTo>
                  <a:pt x="2976372" y="1646682"/>
                </a:lnTo>
                <a:lnTo>
                  <a:pt x="2894076" y="1605534"/>
                </a:lnTo>
                <a:lnTo>
                  <a:pt x="2894076" y="1646682"/>
                </a:lnTo>
                <a:lnTo>
                  <a:pt x="1582674" y="1646682"/>
                </a:lnTo>
                <a:lnTo>
                  <a:pt x="1582674" y="123444"/>
                </a:lnTo>
                <a:lnTo>
                  <a:pt x="1623822" y="123444"/>
                </a:lnTo>
                <a:lnTo>
                  <a:pt x="1613522" y="102870"/>
                </a:lnTo>
                <a:lnTo>
                  <a:pt x="1562100" y="0"/>
                </a:lnTo>
                <a:lnTo>
                  <a:pt x="1500378" y="123444"/>
                </a:lnTo>
                <a:lnTo>
                  <a:pt x="1541526" y="123444"/>
                </a:lnTo>
                <a:lnTo>
                  <a:pt x="1541526" y="1646682"/>
                </a:lnTo>
                <a:lnTo>
                  <a:pt x="123444" y="1646682"/>
                </a:lnTo>
                <a:lnTo>
                  <a:pt x="123444" y="1605534"/>
                </a:lnTo>
                <a:lnTo>
                  <a:pt x="0" y="1667256"/>
                </a:lnTo>
                <a:lnTo>
                  <a:pt x="123444" y="1728978"/>
                </a:lnTo>
                <a:lnTo>
                  <a:pt x="123444" y="1687830"/>
                </a:lnTo>
                <a:lnTo>
                  <a:pt x="1541526" y="1687830"/>
                </a:lnTo>
                <a:lnTo>
                  <a:pt x="1541526" y="3259848"/>
                </a:lnTo>
                <a:lnTo>
                  <a:pt x="1500378" y="3259848"/>
                </a:lnTo>
                <a:lnTo>
                  <a:pt x="1562100" y="3383280"/>
                </a:lnTo>
                <a:lnTo>
                  <a:pt x="1613535" y="3280397"/>
                </a:lnTo>
                <a:lnTo>
                  <a:pt x="1623822" y="3259848"/>
                </a:lnTo>
                <a:lnTo>
                  <a:pt x="1582674" y="3259848"/>
                </a:lnTo>
                <a:lnTo>
                  <a:pt x="1582674" y="1687830"/>
                </a:lnTo>
                <a:lnTo>
                  <a:pt x="2894076" y="1687830"/>
                </a:lnTo>
                <a:lnTo>
                  <a:pt x="2894076" y="1728978"/>
                </a:lnTo>
                <a:lnTo>
                  <a:pt x="2976372" y="1687830"/>
                </a:lnTo>
                <a:lnTo>
                  <a:pt x="3017520" y="1667256"/>
                </a:lnTo>
                <a:close/>
              </a:path>
            </a:pathLst>
          </a:custGeom>
          <a:solidFill>
            <a:srgbClr val="000000"/>
          </a:solidFill>
        </p:spPr>
        <p:txBody>
          <a:bodyPr wrap="square" lIns="0" tIns="0" rIns="0" bIns="0" rtlCol="0"/>
          <a:lstStyle/>
          <a:p>
            <a:endParaRPr/>
          </a:p>
        </p:txBody>
      </p:sp>
      <p:sp>
        <p:nvSpPr>
          <p:cNvPr id="8" name="object 9">
            <a:extLst>
              <a:ext uri="{FF2B5EF4-FFF2-40B4-BE49-F238E27FC236}">
                <a16:creationId xmlns:a16="http://schemas.microsoft.com/office/drawing/2014/main" xmlns="" id="{161FA790-8B55-FD20-8FFF-9F47EDFB156F}"/>
              </a:ext>
            </a:extLst>
          </p:cNvPr>
          <p:cNvSpPr txBox="1"/>
          <p:nvPr/>
        </p:nvSpPr>
        <p:spPr>
          <a:xfrm>
            <a:off x="7956295" y="3605910"/>
            <a:ext cx="1852932" cy="289823"/>
          </a:xfrm>
          <a:prstGeom prst="rect">
            <a:avLst/>
          </a:prstGeom>
        </p:spPr>
        <p:txBody>
          <a:bodyPr vert="horz" wrap="square" lIns="0" tIns="12700" rIns="0" bIns="0" rtlCol="0">
            <a:spAutoFit/>
          </a:bodyPr>
          <a:lstStyle/>
          <a:p>
            <a:pPr marL="12700">
              <a:spcBef>
                <a:spcPts val="100"/>
              </a:spcBef>
            </a:pPr>
            <a:r>
              <a:rPr lang="vi-VN" spc="-5" dirty="0">
                <a:solidFill>
                  <a:srgbClr val="01829F"/>
                </a:solidFill>
                <a:latin typeface="Arial MT"/>
                <a:cs typeface="Arial MT"/>
              </a:rPr>
              <a:t>Không xác định</a:t>
            </a:r>
            <a:endParaRPr dirty="0">
              <a:latin typeface="Arial MT"/>
              <a:cs typeface="Arial MT"/>
            </a:endParaRPr>
          </a:p>
        </p:txBody>
      </p:sp>
      <p:sp>
        <p:nvSpPr>
          <p:cNvPr id="9" name="object 10">
            <a:extLst>
              <a:ext uri="{FF2B5EF4-FFF2-40B4-BE49-F238E27FC236}">
                <a16:creationId xmlns:a16="http://schemas.microsoft.com/office/drawing/2014/main" xmlns="" id="{C7A6332C-4164-1FD2-2EFA-680CA1BCC990}"/>
              </a:ext>
            </a:extLst>
          </p:cNvPr>
          <p:cNvSpPr txBox="1"/>
          <p:nvPr/>
        </p:nvSpPr>
        <p:spPr>
          <a:xfrm>
            <a:off x="11077702" y="3615807"/>
            <a:ext cx="1289810" cy="289823"/>
          </a:xfrm>
          <a:prstGeom prst="rect">
            <a:avLst/>
          </a:prstGeom>
        </p:spPr>
        <p:txBody>
          <a:bodyPr vert="horz" wrap="square" lIns="0" tIns="12700" rIns="0" bIns="0" rtlCol="0">
            <a:spAutoFit/>
          </a:bodyPr>
          <a:lstStyle/>
          <a:p>
            <a:pPr marL="12700">
              <a:spcBef>
                <a:spcPts val="100"/>
              </a:spcBef>
            </a:pPr>
            <a:r>
              <a:rPr lang="vi-VN" spc="-5" dirty="0">
                <a:solidFill>
                  <a:srgbClr val="01829F"/>
                </a:solidFill>
                <a:latin typeface="Arial MT"/>
                <a:cs typeface="Arial MT"/>
              </a:rPr>
              <a:t>Xác định</a:t>
            </a:r>
            <a:endParaRPr dirty="0">
              <a:latin typeface="Arial MT"/>
              <a:cs typeface="Arial MT"/>
            </a:endParaRPr>
          </a:p>
        </p:txBody>
      </p:sp>
      <p:sp>
        <p:nvSpPr>
          <p:cNvPr id="10" name="object 11">
            <a:extLst>
              <a:ext uri="{FF2B5EF4-FFF2-40B4-BE49-F238E27FC236}">
                <a16:creationId xmlns:a16="http://schemas.microsoft.com/office/drawing/2014/main" xmlns="" id="{A8AB5325-D3B3-474E-BE68-63FD745BE26B}"/>
              </a:ext>
            </a:extLst>
          </p:cNvPr>
          <p:cNvSpPr txBox="1"/>
          <p:nvPr/>
        </p:nvSpPr>
        <p:spPr>
          <a:xfrm>
            <a:off x="9431275" y="2033778"/>
            <a:ext cx="1029335" cy="299720"/>
          </a:xfrm>
          <a:prstGeom prst="rect">
            <a:avLst/>
          </a:prstGeom>
        </p:spPr>
        <p:txBody>
          <a:bodyPr vert="horz" wrap="square" lIns="0" tIns="12700" rIns="0" bIns="0" rtlCol="0">
            <a:spAutoFit/>
          </a:bodyPr>
          <a:lstStyle/>
          <a:p>
            <a:pPr marL="12700">
              <a:spcBef>
                <a:spcPts val="100"/>
              </a:spcBef>
            </a:pPr>
            <a:r>
              <a:rPr lang="vi-VN" dirty="0">
                <a:solidFill>
                  <a:srgbClr val="01829F"/>
                </a:solidFill>
                <a:latin typeface="Arial MT"/>
                <a:cs typeface="Arial MT"/>
              </a:rPr>
              <a:t>Lạc quan</a:t>
            </a:r>
            <a:endParaRPr dirty="0">
              <a:latin typeface="Arial MT"/>
              <a:cs typeface="Arial MT"/>
            </a:endParaRPr>
          </a:p>
        </p:txBody>
      </p:sp>
      <p:sp>
        <p:nvSpPr>
          <p:cNvPr id="11" name="object 12">
            <a:extLst>
              <a:ext uri="{FF2B5EF4-FFF2-40B4-BE49-F238E27FC236}">
                <a16:creationId xmlns:a16="http://schemas.microsoft.com/office/drawing/2014/main" xmlns="" id="{24EF3CC2-2B0A-2EEE-B26A-15FD4E346D6A}"/>
              </a:ext>
            </a:extLst>
          </p:cNvPr>
          <p:cNvSpPr txBox="1"/>
          <p:nvPr/>
        </p:nvSpPr>
        <p:spPr>
          <a:xfrm>
            <a:off x="9360534" y="5819343"/>
            <a:ext cx="1167130" cy="299720"/>
          </a:xfrm>
          <a:prstGeom prst="rect">
            <a:avLst/>
          </a:prstGeom>
        </p:spPr>
        <p:txBody>
          <a:bodyPr vert="horz" wrap="square" lIns="0" tIns="12700" rIns="0" bIns="0" rtlCol="0">
            <a:spAutoFit/>
          </a:bodyPr>
          <a:lstStyle/>
          <a:p>
            <a:pPr marL="12700">
              <a:spcBef>
                <a:spcPts val="100"/>
              </a:spcBef>
            </a:pPr>
            <a:r>
              <a:rPr lang="vi-VN" spc="-5" dirty="0">
                <a:solidFill>
                  <a:srgbClr val="01829F"/>
                </a:solidFill>
                <a:latin typeface="Arial MT"/>
                <a:cs typeface="Arial MT"/>
              </a:rPr>
              <a:t>Bi quan</a:t>
            </a:r>
            <a:endParaRPr dirty="0">
              <a:latin typeface="Arial MT"/>
              <a:cs typeface="Arial MT"/>
            </a:endParaRPr>
          </a:p>
        </p:txBody>
      </p:sp>
    </p:spTree>
    <p:extLst>
      <p:ext uri="{BB962C8B-B14F-4D97-AF65-F5344CB8AC3E}">
        <p14:creationId xmlns:p14="http://schemas.microsoft.com/office/powerpoint/2010/main" xmlns="" val="6112869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Ý tưởng kinh doanh dựa trên vấn đề</a:t>
            </a:r>
            <a:endParaRPr lang="vi-VN" sz="3600" b="1" dirty="0">
              <a:latin typeface="Arial"/>
              <a:cs typeface="Arial"/>
            </a:endParaRPr>
          </a:p>
        </p:txBody>
      </p:sp>
      <p:sp>
        <p:nvSpPr>
          <p:cNvPr id="4" name="object 3">
            <a:extLst>
              <a:ext uri="{FF2B5EF4-FFF2-40B4-BE49-F238E27FC236}">
                <a16:creationId xmlns:a16="http://schemas.microsoft.com/office/drawing/2014/main" xmlns="" id="{DCF41B28-6C9C-9EB6-C953-B4E39BEC0DBD}"/>
              </a:ext>
            </a:extLst>
          </p:cNvPr>
          <p:cNvSpPr txBox="1"/>
          <p:nvPr/>
        </p:nvSpPr>
        <p:spPr>
          <a:xfrm>
            <a:off x="571373" y="2285175"/>
            <a:ext cx="11049253" cy="3511859"/>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Tại sao các ý tưởng kinh doanh dựa trên vấn đề lại hiệu quả:</a:t>
            </a:r>
          </a:p>
          <a:p>
            <a:pPr marL="12700">
              <a:spcBef>
                <a:spcPts val="105"/>
              </a:spcBef>
            </a:pPr>
            <a:endParaRPr lang="vi-VN" sz="3200" dirty="0">
              <a:latin typeface="Arial MT"/>
              <a:cs typeface="Arial MT"/>
            </a:endParaRPr>
          </a:p>
          <a:p>
            <a:pPr marL="527050" indent="-514350">
              <a:spcBef>
                <a:spcPts val="105"/>
              </a:spcBef>
              <a:buFont typeface="+mj-lt"/>
              <a:buAutoNum type="arabicPeriod"/>
            </a:pPr>
            <a:r>
              <a:rPr lang="vi-VN" sz="3200" dirty="0">
                <a:latin typeface="Arial MT"/>
                <a:cs typeface="Arial MT"/>
              </a:rPr>
              <a:t>Mọi người được đầu tư vào việc giải quyết các vấn đề, bởi vì họ hướng tới thuận tiện và tránh các nỗi sợ</a:t>
            </a:r>
          </a:p>
          <a:p>
            <a:pPr marL="527050" indent="-514350">
              <a:spcBef>
                <a:spcPts val="105"/>
              </a:spcBef>
              <a:buFont typeface="+mj-lt"/>
              <a:buAutoNum type="arabicPeriod"/>
            </a:pPr>
            <a:r>
              <a:rPr lang="vi-VN" sz="3200" dirty="0">
                <a:latin typeface="Arial MT"/>
                <a:cs typeface="Arial MT"/>
              </a:rPr>
              <a:t>Các vấn đề đáng để sửa chữa</a:t>
            </a:r>
          </a:p>
          <a:p>
            <a:pPr marL="527050" indent="-514350">
              <a:spcBef>
                <a:spcPts val="105"/>
              </a:spcBef>
              <a:buFont typeface="+mj-lt"/>
              <a:buAutoNum type="arabicPeriod"/>
            </a:pPr>
            <a:r>
              <a:rPr lang="vi-VN" sz="3200" dirty="0">
                <a:latin typeface="Arial MT"/>
                <a:cs typeface="Arial MT"/>
              </a:rPr>
              <a:t>Các vấn đề thường là nguồn gốc của những ý tưởng kinh doanh lớn</a:t>
            </a:r>
            <a:endParaRPr sz="3200" dirty="0">
              <a:latin typeface="Arial MT"/>
              <a:cs typeface="Arial MT"/>
            </a:endParaRPr>
          </a:p>
        </p:txBody>
      </p:sp>
    </p:spTree>
    <p:extLst>
      <p:ext uri="{BB962C8B-B14F-4D97-AF65-F5344CB8AC3E}">
        <p14:creationId xmlns:p14="http://schemas.microsoft.com/office/powerpoint/2010/main" xmlns="" val="2588821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Ý tưởng kinh doanh dựa trên vấn đề</a:t>
            </a:r>
            <a:endParaRPr lang="vi-VN" sz="3600" b="1" dirty="0">
              <a:latin typeface="Arial"/>
              <a:cs typeface="Arial"/>
            </a:endParaRPr>
          </a:p>
        </p:txBody>
      </p:sp>
      <p:sp>
        <p:nvSpPr>
          <p:cNvPr id="2" name="object 3">
            <a:extLst>
              <a:ext uri="{FF2B5EF4-FFF2-40B4-BE49-F238E27FC236}">
                <a16:creationId xmlns:a16="http://schemas.microsoft.com/office/drawing/2014/main" xmlns="" id="{D6E7B10B-4A0B-E34B-F360-7B1EDFEBB255}"/>
              </a:ext>
            </a:extLst>
          </p:cNvPr>
          <p:cNvSpPr txBox="1"/>
          <p:nvPr/>
        </p:nvSpPr>
        <p:spPr>
          <a:xfrm>
            <a:off x="1427227" y="2424762"/>
            <a:ext cx="10196195" cy="2526974"/>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Các bước để làm theo kỹ thuật này:</a:t>
            </a:r>
          </a:p>
          <a:p>
            <a:pPr marL="12700">
              <a:spcBef>
                <a:spcPts val="105"/>
              </a:spcBef>
            </a:pPr>
            <a:endParaRPr lang="vi-VN" sz="3200" dirty="0">
              <a:solidFill>
                <a:srgbClr val="0070C0"/>
              </a:solidFill>
              <a:latin typeface="Arial MT"/>
              <a:cs typeface="Arial MT"/>
            </a:endParaRPr>
          </a:p>
          <a:p>
            <a:pPr marL="12700">
              <a:spcBef>
                <a:spcPts val="105"/>
              </a:spcBef>
            </a:pPr>
            <a:r>
              <a:rPr lang="vi-VN" sz="3200" dirty="0">
                <a:solidFill>
                  <a:srgbClr val="0070C0"/>
                </a:solidFill>
                <a:latin typeface="Arial MT"/>
                <a:cs typeface="Arial MT"/>
              </a:rPr>
              <a:t># 1 Nhận dạng</a:t>
            </a:r>
          </a:p>
          <a:p>
            <a:pPr marL="469900" indent="-457200">
              <a:spcBef>
                <a:spcPts val="105"/>
              </a:spcBef>
              <a:buFont typeface="Arial" panose="020B0604020202020204" pitchFamily="34" charset="0"/>
              <a:buChar char="•"/>
            </a:pPr>
            <a:r>
              <a:rPr lang="vi-VN" sz="3200" dirty="0">
                <a:latin typeface="Arial MT"/>
                <a:cs typeface="Arial MT"/>
              </a:rPr>
              <a:t>lấy giấy và viết ra mọi thứ bạn gặp vấn đề</a:t>
            </a:r>
          </a:p>
          <a:p>
            <a:pPr marL="469900" indent="-457200">
              <a:spcBef>
                <a:spcPts val="105"/>
              </a:spcBef>
              <a:buFont typeface="Arial" panose="020B0604020202020204" pitchFamily="34" charset="0"/>
              <a:buChar char="•"/>
            </a:pPr>
            <a:r>
              <a:rPr lang="vi-VN" sz="3200" dirty="0">
                <a:latin typeface="Arial MT"/>
                <a:cs typeface="Arial MT"/>
              </a:rPr>
              <a:t>đánh dấu những vấn đề lớn và những vấn đề nhỏ</a:t>
            </a:r>
            <a:endParaRPr sz="3200" dirty="0">
              <a:latin typeface="Arial MT"/>
              <a:cs typeface="Arial MT"/>
            </a:endParaRPr>
          </a:p>
        </p:txBody>
      </p:sp>
      <p:pic>
        <p:nvPicPr>
          <p:cNvPr id="3" name="object 8">
            <a:extLst>
              <a:ext uri="{FF2B5EF4-FFF2-40B4-BE49-F238E27FC236}">
                <a16:creationId xmlns:a16="http://schemas.microsoft.com/office/drawing/2014/main" xmlns="" id="{EAB7F122-72E9-F87A-91D4-7A61EE8C4A7B}"/>
              </a:ext>
            </a:extLst>
          </p:cNvPr>
          <p:cNvPicPr/>
          <p:nvPr/>
        </p:nvPicPr>
        <p:blipFill>
          <a:blip r:embed="rId2" cstate="print"/>
          <a:stretch>
            <a:fillRect/>
          </a:stretch>
        </p:blipFill>
        <p:spPr>
          <a:xfrm>
            <a:off x="10084533" y="353647"/>
            <a:ext cx="1638074" cy="2071115"/>
          </a:xfrm>
          <a:prstGeom prst="rect">
            <a:avLst/>
          </a:prstGeom>
        </p:spPr>
      </p:pic>
    </p:spTree>
    <p:extLst>
      <p:ext uri="{BB962C8B-B14F-4D97-AF65-F5344CB8AC3E}">
        <p14:creationId xmlns:p14="http://schemas.microsoft.com/office/powerpoint/2010/main" xmlns="" val="15893016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Ý tưởng kinh doanh dựa trên vấn đề</a:t>
            </a:r>
            <a:endParaRPr lang="vi-VN" sz="3600" b="1" dirty="0">
              <a:latin typeface="Arial"/>
              <a:cs typeface="Arial"/>
            </a:endParaRPr>
          </a:p>
        </p:txBody>
      </p:sp>
      <p:sp>
        <p:nvSpPr>
          <p:cNvPr id="4" name="object 3">
            <a:extLst>
              <a:ext uri="{FF2B5EF4-FFF2-40B4-BE49-F238E27FC236}">
                <a16:creationId xmlns:a16="http://schemas.microsoft.com/office/drawing/2014/main" xmlns="" id="{FA8519DD-C5B9-C256-7FE9-8159F62008C0}"/>
              </a:ext>
            </a:extLst>
          </p:cNvPr>
          <p:cNvSpPr txBox="1"/>
          <p:nvPr/>
        </p:nvSpPr>
        <p:spPr>
          <a:xfrm>
            <a:off x="714377" y="2117990"/>
            <a:ext cx="11477623" cy="3019416"/>
          </a:xfrm>
          <a:prstGeom prst="rect">
            <a:avLst/>
          </a:prstGeom>
        </p:spPr>
        <p:txBody>
          <a:bodyPr vert="horz" wrap="square" lIns="0" tIns="13335" rIns="0" bIns="0" rtlCol="0">
            <a:spAutoFit/>
          </a:bodyPr>
          <a:lstStyle/>
          <a:p>
            <a:pPr marL="12700">
              <a:spcBef>
                <a:spcPts val="105"/>
              </a:spcBef>
            </a:pPr>
            <a:r>
              <a:rPr lang="vi-VN" sz="3200" dirty="0">
                <a:solidFill>
                  <a:srgbClr val="0070C0"/>
                </a:solidFill>
                <a:latin typeface="Arial MT"/>
                <a:cs typeface="Arial MT"/>
              </a:rPr>
              <a:t>#2 </a:t>
            </a:r>
            <a:r>
              <a:rPr lang="vi-VN" sz="3200" dirty="0">
                <a:latin typeface="Arial MT"/>
                <a:cs typeface="Arial MT"/>
              </a:rPr>
              <a:t>Xem những người khác có vấn đề này không</a:t>
            </a:r>
          </a:p>
          <a:p>
            <a:pPr marL="12700">
              <a:spcBef>
                <a:spcPts val="105"/>
              </a:spcBef>
            </a:pPr>
            <a:r>
              <a:rPr lang="vi-VN" sz="3200" dirty="0">
                <a:latin typeface="Arial MT"/>
                <a:cs typeface="Arial MT"/>
              </a:rPr>
              <a:t>bao nhiêu người có vấn đề này?</a:t>
            </a:r>
          </a:p>
          <a:p>
            <a:pPr marL="12700">
              <a:spcBef>
                <a:spcPts val="105"/>
              </a:spcBef>
            </a:pPr>
            <a:endParaRPr lang="vi-VN" sz="3200" dirty="0">
              <a:latin typeface="Arial MT"/>
              <a:cs typeface="Arial MT"/>
            </a:endParaRPr>
          </a:p>
          <a:p>
            <a:pPr marL="12700">
              <a:spcBef>
                <a:spcPts val="105"/>
              </a:spcBef>
            </a:pPr>
            <a:r>
              <a:rPr lang="vi-VN" sz="3200" dirty="0">
                <a:solidFill>
                  <a:srgbClr val="0070C0"/>
                </a:solidFill>
                <a:latin typeface="Arial MT"/>
                <a:cs typeface="Arial MT"/>
              </a:rPr>
              <a:t>#3 </a:t>
            </a:r>
            <a:r>
              <a:rPr lang="vi-VN" sz="3200" dirty="0">
                <a:latin typeface="Arial MT"/>
                <a:cs typeface="Arial MT"/>
              </a:rPr>
              <a:t>Bài kiểm tra cấp độ: đây có phải là một vấn đề cấp thiết?</a:t>
            </a:r>
          </a:p>
          <a:p>
            <a:pPr marL="12700">
              <a:spcBef>
                <a:spcPts val="105"/>
              </a:spcBef>
            </a:pPr>
            <a:r>
              <a:rPr lang="vi-VN" sz="3200" dirty="0">
                <a:latin typeface="Arial MT"/>
                <a:cs typeface="Arial MT"/>
              </a:rPr>
              <a:t>vấn đề bạn đang giải quyết có nằm trong top 3 vấn đề của khách hàng không?</a:t>
            </a:r>
            <a:endParaRPr sz="3200" dirty="0">
              <a:latin typeface="Arial MT"/>
              <a:cs typeface="Arial MT"/>
            </a:endParaRPr>
          </a:p>
        </p:txBody>
      </p:sp>
      <p:pic>
        <p:nvPicPr>
          <p:cNvPr id="5" name="object 8">
            <a:extLst>
              <a:ext uri="{FF2B5EF4-FFF2-40B4-BE49-F238E27FC236}">
                <a16:creationId xmlns:a16="http://schemas.microsoft.com/office/drawing/2014/main" xmlns="" id="{9B286E62-6070-5185-E8D4-06B45E82DF43}"/>
              </a:ext>
            </a:extLst>
          </p:cNvPr>
          <p:cNvPicPr/>
          <p:nvPr/>
        </p:nvPicPr>
        <p:blipFill>
          <a:blip r:embed="rId2" cstate="print"/>
          <a:stretch>
            <a:fillRect/>
          </a:stretch>
        </p:blipFill>
        <p:spPr>
          <a:xfrm>
            <a:off x="9788763" y="607239"/>
            <a:ext cx="1682130" cy="1274927"/>
          </a:xfrm>
          <a:prstGeom prst="rect">
            <a:avLst/>
          </a:prstGeom>
        </p:spPr>
      </p:pic>
    </p:spTree>
    <p:extLst>
      <p:ext uri="{BB962C8B-B14F-4D97-AF65-F5344CB8AC3E}">
        <p14:creationId xmlns:p14="http://schemas.microsoft.com/office/powerpoint/2010/main" xmlns="" val="20315664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Ý tưởng kinh doanh dựa trên vấn đề</a:t>
            </a:r>
            <a:endParaRPr lang="vi-VN" sz="3600" b="1" dirty="0">
              <a:latin typeface="Arial"/>
              <a:cs typeface="Arial"/>
            </a:endParaRPr>
          </a:p>
        </p:txBody>
      </p:sp>
      <p:sp>
        <p:nvSpPr>
          <p:cNvPr id="2" name="object 3">
            <a:extLst>
              <a:ext uri="{FF2B5EF4-FFF2-40B4-BE49-F238E27FC236}">
                <a16:creationId xmlns:a16="http://schemas.microsoft.com/office/drawing/2014/main" xmlns="" id="{B32E2A2F-1637-C41A-BA44-E59B7ADA62F0}"/>
              </a:ext>
            </a:extLst>
          </p:cNvPr>
          <p:cNvSpPr txBox="1"/>
          <p:nvPr/>
        </p:nvSpPr>
        <p:spPr>
          <a:xfrm>
            <a:off x="722374" y="2493703"/>
            <a:ext cx="10764775" cy="3968394"/>
          </a:xfrm>
          <a:prstGeom prst="rect">
            <a:avLst/>
          </a:prstGeom>
        </p:spPr>
        <p:txBody>
          <a:bodyPr vert="horz" wrap="square" lIns="0" tIns="13335" rIns="0" bIns="0" rtlCol="0">
            <a:spAutoFit/>
          </a:bodyPr>
          <a:lstStyle/>
          <a:p>
            <a:pPr marL="12700">
              <a:spcBef>
                <a:spcPts val="105"/>
              </a:spcBef>
            </a:pPr>
            <a:r>
              <a:rPr lang="vi-VN" sz="3200" spc="-5" dirty="0">
                <a:solidFill>
                  <a:srgbClr val="01829F"/>
                </a:solidFill>
                <a:latin typeface="Arial MT"/>
                <a:cs typeface="Arial MT"/>
              </a:rPr>
              <a:t>Sâu so với rộng</a:t>
            </a:r>
            <a:endParaRPr sz="3200" dirty="0">
              <a:latin typeface="Arial MT"/>
              <a:cs typeface="Arial MT"/>
            </a:endParaRPr>
          </a:p>
          <a:p>
            <a:pPr>
              <a:spcBef>
                <a:spcPts val="45"/>
              </a:spcBef>
            </a:pPr>
            <a:endParaRPr sz="3300" dirty="0">
              <a:latin typeface="Arial MT"/>
              <a:cs typeface="Arial MT"/>
            </a:endParaRPr>
          </a:p>
          <a:p>
            <a:pPr marL="12700" marR="182880">
              <a:spcBef>
                <a:spcPts val="5"/>
              </a:spcBef>
              <a:buChar char="•"/>
              <a:tabLst>
                <a:tab pos="469900" algn="l"/>
                <a:tab pos="470534" algn="l"/>
              </a:tabLst>
            </a:pPr>
            <a:r>
              <a:rPr lang="vi-VN" sz="3200" spc="-20" dirty="0">
                <a:latin typeface="Arial MT"/>
                <a:cs typeface="Arial MT"/>
              </a:rPr>
              <a:t>Có vài người gặp vấn đề nhưng họ thực sự mong muốn ý tưởng của bạn, tốt hơn là có nhiều người mà họ không quan tâm đến giải pháp của bạn</a:t>
            </a:r>
          </a:p>
          <a:p>
            <a:pPr marL="12700" marR="182880">
              <a:spcBef>
                <a:spcPts val="5"/>
              </a:spcBef>
              <a:buChar char="•"/>
              <a:tabLst>
                <a:tab pos="469900" algn="l"/>
                <a:tab pos="470534" algn="l"/>
              </a:tabLst>
            </a:pPr>
            <a:r>
              <a:rPr lang="vi-VN" sz="3200" spc="-20" dirty="0">
                <a:latin typeface="Arial MT"/>
                <a:cs typeface="Arial MT"/>
              </a:rPr>
              <a:t>Rất nhiều người mong muốn có giải pháp cho vấn đề, đồng nghĩa với có thể có rất nhiều sự cạnh tranh hoặc rất tốn kém để giải quyết vấn đề</a:t>
            </a:r>
            <a:endParaRPr sz="3200" dirty="0">
              <a:latin typeface="Arial MT"/>
              <a:cs typeface="Arial MT"/>
            </a:endParaRPr>
          </a:p>
        </p:txBody>
      </p:sp>
      <p:pic>
        <p:nvPicPr>
          <p:cNvPr id="3" name="object 8">
            <a:extLst>
              <a:ext uri="{FF2B5EF4-FFF2-40B4-BE49-F238E27FC236}">
                <a16:creationId xmlns:a16="http://schemas.microsoft.com/office/drawing/2014/main" xmlns="" id="{51A6EECD-BF96-0475-9655-AB5263CC2448}"/>
              </a:ext>
            </a:extLst>
          </p:cNvPr>
          <p:cNvPicPr/>
          <p:nvPr/>
        </p:nvPicPr>
        <p:blipFill>
          <a:blip r:embed="rId2" cstate="print"/>
          <a:stretch>
            <a:fillRect/>
          </a:stretch>
        </p:blipFill>
        <p:spPr>
          <a:xfrm>
            <a:off x="9512807" y="1412747"/>
            <a:ext cx="1679448" cy="1850136"/>
          </a:xfrm>
          <a:prstGeom prst="rect">
            <a:avLst/>
          </a:prstGeom>
        </p:spPr>
      </p:pic>
    </p:spTree>
    <p:extLst>
      <p:ext uri="{BB962C8B-B14F-4D97-AF65-F5344CB8AC3E}">
        <p14:creationId xmlns:p14="http://schemas.microsoft.com/office/powerpoint/2010/main" xmlns="" val="21953714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Sẽ không tuyệt nếu </a:t>
            </a:r>
            <a:endParaRPr lang="vi-VN" sz="3600" b="1" dirty="0">
              <a:latin typeface="Arial"/>
              <a:cs typeface="Arial"/>
            </a:endParaRPr>
          </a:p>
        </p:txBody>
      </p:sp>
      <p:sp>
        <p:nvSpPr>
          <p:cNvPr id="4" name="object 3">
            <a:extLst>
              <a:ext uri="{FF2B5EF4-FFF2-40B4-BE49-F238E27FC236}">
                <a16:creationId xmlns:a16="http://schemas.microsoft.com/office/drawing/2014/main" xmlns="" id="{F1451A1C-48A8-9B7D-3EB4-619EB28FC39B}"/>
              </a:ext>
            </a:extLst>
          </p:cNvPr>
          <p:cNvSpPr txBox="1"/>
          <p:nvPr/>
        </p:nvSpPr>
        <p:spPr>
          <a:xfrm>
            <a:off x="1427224" y="2304364"/>
            <a:ext cx="10084055" cy="3524683"/>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15" dirty="0">
                <a:solidFill>
                  <a:srgbClr val="01829F"/>
                </a:solidFill>
                <a:latin typeface="Arial MT"/>
                <a:cs typeface="Arial MT"/>
              </a:rPr>
              <a:t>“Sẽ không tuyệt nếu...?”</a:t>
            </a:r>
          </a:p>
          <a:p>
            <a:pPr marL="469900" indent="-457834">
              <a:spcBef>
                <a:spcPts val="105"/>
              </a:spcBef>
              <a:buChar char="•"/>
              <a:tabLst>
                <a:tab pos="469900" algn="l"/>
                <a:tab pos="470534" algn="l"/>
              </a:tabLst>
            </a:pPr>
            <a:endParaRPr lang="vi-VN" sz="3200" spc="-15" dirty="0">
              <a:latin typeface="Arial MT"/>
              <a:cs typeface="Arial MT"/>
            </a:endParaRPr>
          </a:p>
          <a:p>
            <a:pPr marL="469900" indent="-457834">
              <a:spcBef>
                <a:spcPts val="105"/>
              </a:spcBef>
              <a:buChar char="•"/>
              <a:tabLst>
                <a:tab pos="469900" algn="l"/>
                <a:tab pos="470534" algn="l"/>
              </a:tabLst>
            </a:pPr>
            <a:r>
              <a:rPr lang="vi-VN" sz="3200" spc="-15" dirty="0">
                <a:latin typeface="Arial MT"/>
                <a:cs typeface="Arial MT"/>
              </a:rPr>
              <a:t>Trả lời câu hỏi, nghĩ về điều gì đó sẽ tuyệt vời nếu nó là sự thật</a:t>
            </a:r>
          </a:p>
          <a:p>
            <a:pPr marL="469900" indent="-457834">
              <a:spcBef>
                <a:spcPts val="105"/>
              </a:spcBef>
              <a:buChar char="•"/>
              <a:tabLst>
                <a:tab pos="469900" algn="l"/>
                <a:tab pos="470534" algn="l"/>
              </a:tabLst>
            </a:pPr>
            <a:endParaRPr lang="vi-VN" sz="3200" spc="-15" dirty="0">
              <a:latin typeface="Arial MT"/>
              <a:cs typeface="Arial MT"/>
            </a:endParaRPr>
          </a:p>
          <a:p>
            <a:pPr marL="469900" indent="-457834">
              <a:spcBef>
                <a:spcPts val="105"/>
              </a:spcBef>
              <a:buChar char="•"/>
              <a:tabLst>
                <a:tab pos="469900" algn="l"/>
                <a:tab pos="470534" algn="l"/>
              </a:tabLst>
            </a:pPr>
            <a:r>
              <a:rPr lang="vi-VN" sz="3200" spc="-15" dirty="0">
                <a:latin typeface="Arial MT"/>
                <a:cs typeface="Arial MT"/>
              </a:rPr>
              <a:t>Bạn có thể so sánh điều này với 5 loại đổi mới</a:t>
            </a:r>
          </a:p>
          <a:p>
            <a:pPr marL="469900" indent="-457834">
              <a:spcBef>
                <a:spcPts val="105"/>
              </a:spcBef>
              <a:buChar char="•"/>
              <a:tabLst>
                <a:tab pos="469900" algn="l"/>
                <a:tab pos="470534" algn="l"/>
              </a:tabLst>
            </a:pPr>
            <a:r>
              <a:rPr lang="vi-VN" sz="3200" spc="-15" dirty="0">
                <a:latin typeface="Arial MT"/>
                <a:cs typeface="Arial MT"/>
              </a:rPr>
              <a:t>Bạn đang tìm kiếm một doanh nghiệp dựa trên lợi ích</a:t>
            </a:r>
            <a:endParaRPr sz="3200" dirty="0">
              <a:latin typeface="Arial MT"/>
              <a:cs typeface="Arial MT"/>
            </a:endParaRPr>
          </a:p>
        </p:txBody>
      </p:sp>
      <p:pic>
        <p:nvPicPr>
          <p:cNvPr id="5" name="object 8">
            <a:extLst>
              <a:ext uri="{FF2B5EF4-FFF2-40B4-BE49-F238E27FC236}">
                <a16:creationId xmlns:a16="http://schemas.microsoft.com/office/drawing/2014/main" xmlns="" id="{958C0635-9B9C-781D-C487-FC97CDD9BE39}"/>
              </a:ext>
            </a:extLst>
          </p:cNvPr>
          <p:cNvPicPr/>
          <p:nvPr/>
        </p:nvPicPr>
        <p:blipFill>
          <a:blip r:embed="rId2" cstate="print"/>
          <a:stretch>
            <a:fillRect/>
          </a:stretch>
        </p:blipFill>
        <p:spPr>
          <a:xfrm>
            <a:off x="8253985" y="966216"/>
            <a:ext cx="3681983" cy="2478024"/>
          </a:xfrm>
          <a:prstGeom prst="rect">
            <a:avLst/>
          </a:prstGeom>
        </p:spPr>
      </p:pic>
    </p:spTree>
    <p:extLst>
      <p:ext uri="{BB962C8B-B14F-4D97-AF65-F5344CB8AC3E}">
        <p14:creationId xmlns:p14="http://schemas.microsoft.com/office/powerpoint/2010/main" xmlns="" val="10840152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Sẽ không tuyệt nếu </a:t>
            </a:r>
            <a:endParaRPr lang="vi-VN" sz="3600" b="1" dirty="0">
              <a:latin typeface="Arial"/>
              <a:cs typeface="Arial"/>
            </a:endParaRPr>
          </a:p>
        </p:txBody>
      </p:sp>
      <p:sp>
        <p:nvSpPr>
          <p:cNvPr id="2" name="object 3">
            <a:extLst>
              <a:ext uri="{FF2B5EF4-FFF2-40B4-BE49-F238E27FC236}">
                <a16:creationId xmlns:a16="http://schemas.microsoft.com/office/drawing/2014/main" xmlns="" id="{BEADB283-EC12-63DA-F7C4-BC202379546B}"/>
              </a:ext>
            </a:extLst>
          </p:cNvPr>
          <p:cNvSpPr txBox="1"/>
          <p:nvPr/>
        </p:nvSpPr>
        <p:spPr>
          <a:xfrm>
            <a:off x="1427224" y="2058111"/>
            <a:ext cx="9830055" cy="4004301"/>
          </a:xfrm>
          <a:prstGeom prst="rect">
            <a:avLst/>
          </a:prstGeom>
        </p:spPr>
        <p:txBody>
          <a:bodyPr vert="horz" wrap="square" lIns="0" tIns="13335" rIns="0" bIns="0" rtlCol="0">
            <a:spAutoFit/>
          </a:bodyPr>
          <a:lstStyle/>
          <a:p>
            <a:pPr marL="12700">
              <a:spcBef>
                <a:spcPts val="105"/>
              </a:spcBef>
            </a:pPr>
            <a:r>
              <a:rPr lang="vi-VN" sz="3200" spc="-5" dirty="0">
                <a:solidFill>
                  <a:srgbClr val="01829F"/>
                </a:solidFill>
                <a:latin typeface="Arial MT"/>
                <a:cs typeface="Arial MT"/>
              </a:rPr>
              <a:t>Uber:</a:t>
            </a:r>
          </a:p>
          <a:p>
            <a:pPr marL="12700">
              <a:spcBef>
                <a:spcPts val="105"/>
              </a:spcBef>
            </a:pPr>
            <a:endParaRPr lang="vi-VN" sz="3200" spc="-5" dirty="0">
              <a:solidFill>
                <a:srgbClr val="01829F"/>
              </a:solidFill>
              <a:latin typeface="Arial MT"/>
              <a:cs typeface="Arial MT"/>
            </a:endParaRPr>
          </a:p>
          <a:p>
            <a:pPr marL="469900" indent="-457200">
              <a:spcBef>
                <a:spcPts val="105"/>
              </a:spcBef>
              <a:buFont typeface="Arial" panose="020B0604020202020204" pitchFamily="34" charset="0"/>
              <a:buChar char="•"/>
            </a:pPr>
            <a:r>
              <a:rPr lang="vi-VN" sz="3200" spc="-5" dirty="0">
                <a:latin typeface="Arial MT"/>
                <a:cs typeface="Arial MT"/>
              </a:rPr>
              <a:t>Nó bắt đầu với một thí nghiệm tưởng tượng</a:t>
            </a:r>
          </a:p>
          <a:p>
            <a:pPr marL="469900" indent="-457200">
              <a:spcBef>
                <a:spcPts val="105"/>
              </a:spcBef>
              <a:buFont typeface="Arial" panose="020B0604020202020204" pitchFamily="34" charset="0"/>
              <a:buChar char="•"/>
            </a:pPr>
            <a:r>
              <a:rPr lang="vi-VN" sz="3200" spc="-5" dirty="0">
                <a:latin typeface="Arial MT"/>
                <a:cs typeface="Arial MT"/>
              </a:rPr>
              <a:t>Những người sáng lập giàu có và lái xe limousine đi khắp nơi, và họ nghĩ, "Sẽ thật tuyệt nếu tôi có thể đặt một chiếc limousine từ điện thoại của mình?"</a:t>
            </a:r>
          </a:p>
          <a:p>
            <a:pPr marL="469900" indent="-457200">
              <a:spcBef>
                <a:spcPts val="105"/>
              </a:spcBef>
              <a:buFont typeface="Arial" panose="020B0604020202020204" pitchFamily="34" charset="0"/>
              <a:buChar char="•"/>
            </a:pPr>
            <a:r>
              <a:rPr lang="vi-VN" sz="3200" spc="-5" dirty="0">
                <a:latin typeface="Arial MT"/>
                <a:cs typeface="Arial MT"/>
              </a:rPr>
              <a:t>Họ nghĩ rằng điều đó sẽ rất tuyệt và ý tưởng phát triển từ đó</a:t>
            </a:r>
            <a:endParaRPr sz="3200" dirty="0">
              <a:latin typeface="Arial MT"/>
              <a:cs typeface="Arial MT"/>
            </a:endParaRPr>
          </a:p>
        </p:txBody>
      </p:sp>
      <p:pic>
        <p:nvPicPr>
          <p:cNvPr id="3" name="object 8">
            <a:extLst>
              <a:ext uri="{FF2B5EF4-FFF2-40B4-BE49-F238E27FC236}">
                <a16:creationId xmlns:a16="http://schemas.microsoft.com/office/drawing/2014/main" xmlns="" id="{DFE7C454-EF1F-9898-5E67-A60BE710BBAD}"/>
              </a:ext>
            </a:extLst>
          </p:cNvPr>
          <p:cNvPicPr/>
          <p:nvPr/>
        </p:nvPicPr>
        <p:blipFill>
          <a:blip r:embed="rId2" cstate="print"/>
          <a:stretch>
            <a:fillRect/>
          </a:stretch>
        </p:blipFill>
        <p:spPr>
          <a:xfrm>
            <a:off x="9267328" y="1369726"/>
            <a:ext cx="1598089" cy="1498209"/>
          </a:xfrm>
          <a:prstGeom prst="rect">
            <a:avLst/>
          </a:prstGeom>
        </p:spPr>
      </p:pic>
    </p:spTree>
    <p:extLst>
      <p:ext uri="{BB962C8B-B14F-4D97-AF65-F5344CB8AC3E}">
        <p14:creationId xmlns:p14="http://schemas.microsoft.com/office/powerpoint/2010/main" xmlns="" val="22572338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Sẽ không tuyệt nếu </a:t>
            </a:r>
            <a:endParaRPr lang="vi-VN" sz="3600" b="1" dirty="0">
              <a:latin typeface="Arial"/>
              <a:cs typeface="Arial"/>
            </a:endParaRPr>
          </a:p>
        </p:txBody>
      </p:sp>
      <p:sp>
        <p:nvSpPr>
          <p:cNvPr id="4" name="object 3">
            <a:extLst>
              <a:ext uri="{FF2B5EF4-FFF2-40B4-BE49-F238E27FC236}">
                <a16:creationId xmlns:a16="http://schemas.microsoft.com/office/drawing/2014/main" xmlns="" id="{0F9DFF3F-E8BA-0AA7-30B8-E6020CD9950A}"/>
              </a:ext>
            </a:extLst>
          </p:cNvPr>
          <p:cNvSpPr txBox="1"/>
          <p:nvPr/>
        </p:nvSpPr>
        <p:spPr>
          <a:xfrm>
            <a:off x="1427225" y="2550619"/>
            <a:ext cx="10114280" cy="351185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"Tuyệt vời" là một từ mạnh mẽ</a:t>
            </a:r>
          </a:p>
          <a:p>
            <a:pPr marL="469900" indent="-457834">
              <a:spcBef>
                <a:spcPts val="105"/>
              </a:spcBef>
              <a:buChar char="•"/>
              <a:tabLst>
                <a:tab pos="469900" algn="l"/>
                <a:tab pos="470534" algn="l"/>
              </a:tabLst>
            </a:pPr>
            <a:r>
              <a:rPr lang="vi-VN" sz="3200" dirty="0">
                <a:latin typeface="Arial MT"/>
                <a:cs typeface="Arial MT"/>
              </a:rPr>
              <a:t>Nếu bạn có thể hào hứng với điều này, những người khác cũng có thể</a:t>
            </a:r>
          </a:p>
          <a:p>
            <a:pPr marL="469900" indent="-457834">
              <a:spcBef>
                <a:spcPts val="105"/>
              </a:spcBef>
              <a:buChar char="•"/>
              <a:tabLst>
                <a:tab pos="469900" algn="l"/>
                <a:tab pos="470534" algn="l"/>
              </a:tabLst>
            </a:pPr>
            <a:r>
              <a:rPr lang="vi-VN" sz="3200" dirty="0">
                <a:latin typeface="Arial MT"/>
                <a:cs typeface="Arial MT"/>
              </a:rPr>
              <a:t>Viết tất cả các ý tưởng của bạn trên bảng nháp</a:t>
            </a:r>
          </a:p>
          <a:p>
            <a:pPr marL="469900" indent="-457834">
              <a:spcBef>
                <a:spcPts val="105"/>
              </a:spcBef>
              <a:buChar char="•"/>
              <a:tabLst>
                <a:tab pos="469900" algn="l"/>
                <a:tab pos="470534" algn="l"/>
              </a:tabLst>
            </a:pPr>
            <a:r>
              <a:rPr lang="vi-VN" sz="3200" dirty="0">
                <a:latin typeface="Arial MT"/>
                <a:cs typeface="Arial MT"/>
              </a:rPr>
              <a:t>Hãy suy nghĩ xem bạn có thực sự làm được những điều đó không</a:t>
            </a:r>
          </a:p>
          <a:p>
            <a:pPr marL="469900" indent="-457834">
              <a:spcBef>
                <a:spcPts val="105"/>
              </a:spcBef>
              <a:buChar char="•"/>
              <a:tabLst>
                <a:tab pos="469900" algn="l"/>
                <a:tab pos="470534" algn="l"/>
              </a:tabLst>
            </a:pPr>
            <a:r>
              <a:rPr lang="vi-VN" sz="3200" dirty="0">
                <a:latin typeface="Arial MT"/>
                <a:cs typeface="Arial MT"/>
              </a:rPr>
              <a:t>Đó là những cơ hội tiềm năng</a:t>
            </a:r>
            <a:endParaRPr sz="3200" dirty="0">
              <a:latin typeface="Arial MT"/>
              <a:cs typeface="Arial MT"/>
            </a:endParaRPr>
          </a:p>
        </p:txBody>
      </p:sp>
      <p:pic>
        <p:nvPicPr>
          <p:cNvPr id="5" name="object 8">
            <a:extLst>
              <a:ext uri="{FF2B5EF4-FFF2-40B4-BE49-F238E27FC236}">
                <a16:creationId xmlns:a16="http://schemas.microsoft.com/office/drawing/2014/main" xmlns="" id="{CD111A88-0C06-06FC-8909-E74092732CE6}"/>
              </a:ext>
            </a:extLst>
          </p:cNvPr>
          <p:cNvPicPr/>
          <p:nvPr/>
        </p:nvPicPr>
        <p:blipFill>
          <a:blip r:embed="rId2" cstate="print"/>
          <a:stretch>
            <a:fillRect/>
          </a:stretch>
        </p:blipFill>
        <p:spPr>
          <a:xfrm>
            <a:off x="8930640" y="726950"/>
            <a:ext cx="2263140" cy="2045207"/>
          </a:xfrm>
          <a:prstGeom prst="rect">
            <a:avLst/>
          </a:prstGeom>
        </p:spPr>
      </p:pic>
    </p:spTree>
    <p:extLst>
      <p:ext uri="{BB962C8B-B14F-4D97-AF65-F5344CB8AC3E}">
        <p14:creationId xmlns:p14="http://schemas.microsoft.com/office/powerpoint/2010/main" xmlns="" val="16010091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Tưởng tượng tương lai</a:t>
            </a:r>
            <a:endParaRPr lang="vi-VN" sz="3600" b="1" dirty="0">
              <a:latin typeface="Arial"/>
              <a:cs typeface="Arial"/>
            </a:endParaRPr>
          </a:p>
        </p:txBody>
      </p:sp>
      <p:sp>
        <p:nvSpPr>
          <p:cNvPr id="4" name="object 3">
            <a:extLst>
              <a:ext uri="{FF2B5EF4-FFF2-40B4-BE49-F238E27FC236}">
                <a16:creationId xmlns:a16="http://schemas.microsoft.com/office/drawing/2014/main" xmlns="" id="{C574F4A4-CDE5-FF8E-9855-B99880B51AB4}"/>
              </a:ext>
            </a:extLst>
          </p:cNvPr>
          <p:cNvSpPr txBox="1"/>
          <p:nvPr/>
        </p:nvSpPr>
        <p:spPr>
          <a:xfrm>
            <a:off x="1427225" y="2304364"/>
            <a:ext cx="8152130" cy="3504164"/>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dirty="0">
                <a:latin typeface="Arial MT"/>
                <a:cs typeface="Arial MT"/>
              </a:rPr>
              <a:t>Bạn có thể tưởng tượng tương lai và những công ty vĩ đại nào sẽ tồn tại sau đó không?</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buChar char="•"/>
              <a:tabLst>
                <a:tab pos="469900" algn="l"/>
                <a:tab pos="470534" algn="l"/>
              </a:tabLst>
            </a:pPr>
            <a:r>
              <a:rPr lang="vi-VN" sz="3200" dirty="0">
                <a:latin typeface="Arial MT"/>
                <a:cs typeface="Arial MT"/>
              </a:rPr>
              <a:t>Thế giới sẽ có những vấn đề gì?</a:t>
            </a:r>
          </a:p>
          <a:p>
            <a:pPr marL="12700" marR="5080">
              <a:spcBef>
                <a:spcPts val="105"/>
              </a:spcBef>
              <a:buChar char="•"/>
              <a:tabLst>
                <a:tab pos="469900" algn="l"/>
                <a:tab pos="470534" algn="l"/>
              </a:tabLst>
            </a:pPr>
            <a:r>
              <a:rPr lang="vi-VN" sz="3200" dirty="0">
                <a:latin typeface="Arial MT"/>
                <a:cs typeface="Arial MT"/>
              </a:rPr>
              <a:t>Công ty nào sẽ giải quyết chúng?</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buChar char="•"/>
              <a:tabLst>
                <a:tab pos="469900" algn="l"/>
                <a:tab pos="470534" algn="l"/>
              </a:tabLst>
            </a:pPr>
            <a:r>
              <a:rPr lang="vi-VN" sz="3200" dirty="0">
                <a:latin typeface="Arial MT"/>
                <a:cs typeface="Arial MT"/>
              </a:rPr>
              <a:t>Hãy tưởng tượng tương lai sẽ như thế nào</a:t>
            </a:r>
            <a:endParaRPr sz="3200" dirty="0">
              <a:latin typeface="Arial MT"/>
              <a:cs typeface="Arial MT"/>
            </a:endParaRPr>
          </a:p>
        </p:txBody>
      </p:sp>
      <p:pic>
        <p:nvPicPr>
          <p:cNvPr id="5" name="object 7">
            <a:extLst>
              <a:ext uri="{FF2B5EF4-FFF2-40B4-BE49-F238E27FC236}">
                <a16:creationId xmlns:a16="http://schemas.microsoft.com/office/drawing/2014/main" xmlns="" id="{4CC8358F-55E4-1BBD-E5DE-641D52EFECF0}"/>
              </a:ext>
            </a:extLst>
          </p:cNvPr>
          <p:cNvPicPr/>
          <p:nvPr/>
        </p:nvPicPr>
        <p:blipFill>
          <a:blip r:embed="rId2" cstate="print"/>
          <a:stretch>
            <a:fillRect/>
          </a:stretch>
        </p:blipFill>
        <p:spPr>
          <a:xfrm>
            <a:off x="9672434" y="3176418"/>
            <a:ext cx="1599480" cy="1800967"/>
          </a:xfrm>
          <a:prstGeom prst="rect">
            <a:avLst/>
          </a:prstGeom>
        </p:spPr>
      </p:pic>
    </p:spTree>
    <p:extLst>
      <p:ext uri="{BB962C8B-B14F-4D97-AF65-F5344CB8AC3E}">
        <p14:creationId xmlns:p14="http://schemas.microsoft.com/office/powerpoint/2010/main" xmlns="" val="38488989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Tưởng tượng tương lai</a:t>
            </a:r>
            <a:endParaRPr lang="vi-VN" sz="3600" b="1" dirty="0">
              <a:latin typeface="Arial"/>
              <a:cs typeface="Arial"/>
            </a:endParaRPr>
          </a:p>
        </p:txBody>
      </p:sp>
      <p:sp>
        <p:nvSpPr>
          <p:cNvPr id="2" name="object 3">
            <a:extLst>
              <a:ext uri="{FF2B5EF4-FFF2-40B4-BE49-F238E27FC236}">
                <a16:creationId xmlns:a16="http://schemas.microsoft.com/office/drawing/2014/main" xmlns="" id="{26C06AD2-24C1-D6A3-A5EB-709109FA1A2C}"/>
              </a:ext>
            </a:extLst>
          </p:cNvPr>
          <p:cNvSpPr txBox="1"/>
          <p:nvPr/>
        </p:nvSpPr>
        <p:spPr>
          <a:xfrm>
            <a:off x="1427224" y="2529664"/>
            <a:ext cx="10541255" cy="2501326"/>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spc="-5" dirty="0">
                <a:latin typeface="Arial MT"/>
                <a:cs typeface="Arial MT"/>
              </a:rPr>
              <a:t>Ý tưởng nghe có vẻ không hay lắm ngay từ ban đầu, nhưng nếu bạn nghĩ về nó trong tương lai, nó sẽ hay hơn</a:t>
            </a:r>
          </a:p>
          <a:p>
            <a:pPr marL="12700" marR="5080">
              <a:spcBef>
                <a:spcPts val="105"/>
              </a:spcBef>
              <a:buChar char="•"/>
              <a:tabLst>
                <a:tab pos="469900" algn="l"/>
                <a:tab pos="470534" algn="l"/>
              </a:tabLst>
            </a:pPr>
            <a:endParaRPr lang="vi-VN" sz="3200" spc="-5" dirty="0">
              <a:latin typeface="Arial MT"/>
              <a:cs typeface="Arial MT"/>
            </a:endParaRPr>
          </a:p>
          <a:p>
            <a:pPr marL="12700" marR="5080">
              <a:spcBef>
                <a:spcPts val="105"/>
              </a:spcBef>
              <a:buChar char="•"/>
              <a:tabLst>
                <a:tab pos="469900" algn="l"/>
                <a:tab pos="470534" algn="l"/>
              </a:tabLst>
            </a:pPr>
            <a:r>
              <a:rPr lang="vi-VN" sz="3200" spc="-5" dirty="0">
                <a:latin typeface="Arial MT"/>
                <a:cs typeface="Arial MT"/>
              </a:rPr>
              <a:t>Nếu bạn nghĩ về Google vào năm 1999, có lẽ bạn sẽ nghĩ nó thật lố bịch</a:t>
            </a:r>
            <a:endParaRPr sz="3200" dirty="0">
              <a:latin typeface="Arial MT"/>
              <a:cs typeface="Arial MT"/>
            </a:endParaRPr>
          </a:p>
        </p:txBody>
      </p:sp>
      <p:pic>
        <p:nvPicPr>
          <p:cNvPr id="3" name="object 7">
            <a:extLst>
              <a:ext uri="{FF2B5EF4-FFF2-40B4-BE49-F238E27FC236}">
                <a16:creationId xmlns:a16="http://schemas.microsoft.com/office/drawing/2014/main" xmlns="" id="{A9BB757F-785E-9914-C85B-778B489986EF}"/>
              </a:ext>
            </a:extLst>
          </p:cNvPr>
          <p:cNvPicPr/>
          <p:nvPr/>
        </p:nvPicPr>
        <p:blipFill>
          <a:blip r:embed="rId2" cstate="print"/>
          <a:stretch>
            <a:fillRect/>
          </a:stretch>
        </p:blipFill>
        <p:spPr>
          <a:xfrm>
            <a:off x="8592311" y="4844853"/>
            <a:ext cx="2638044" cy="992179"/>
          </a:xfrm>
          <a:prstGeom prst="rect">
            <a:avLst/>
          </a:prstGeom>
        </p:spPr>
      </p:pic>
    </p:spTree>
    <p:extLst>
      <p:ext uri="{BB962C8B-B14F-4D97-AF65-F5344CB8AC3E}">
        <p14:creationId xmlns:p14="http://schemas.microsoft.com/office/powerpoint/2010/main" xmlns="" val="10108307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Tưởng tượng tương lai</a:t>
            </a:r>
            <a:endParaRPr lang="vi-VN" sz="3600" b="1" dirty="0">
              <a:latin typeface="Arial"/>
              <a:cs typeface="Arial"/>
            </a:endParaRPr>
          </a:p>
        </p:txBody>
      </p:sp>
      <p:sp>
        <p:nvSpPr>
          <p:cNvPr id="4" name="object 3">
            <a:extLst>
              <a:ext uri="{FF2B5EF4-FFF2-40B4-BE49-F238E27FC236}">
                <a16:creationId xmlns:a16="http://schemas.microsoft.com/office/drawing/2014/main" xmlns="" id="{665381C9-542E-B503-44B0-428F279F7C04}"/>
              </a:ext>
            </a:extLst>
          </p:cNvPr>
          <p:cNvSpPr txBox="1"/>
          <p:nvPr/>
        </p:nvSpPr>
        <p:spPr>
          <a:xfrm>
            <a:off x="929384" y="2303908"/>
            <a:ext cx="11943335" cy="4004301"/>
          </a:xfrm>
          <a:prstGeom prst="rect">
            <a:avLst/>
          </a:prstGeom>
        </p:spPr>
        <p:txBody>
          <a:bodyPr vert="horz" wrap="square" lIns="0" tIns="13335" rIns="0" bIns="0" rtlCol="0">
            <a:spAutoFit/>
          </a:bodyPr>
          <a:lstStyle/>
          <a:p>
            <a:pPr marL="12700" marR="2159635">
              <a:spcBef>
                <a:spcPts val="105"/>
              </a:spcBef>
              <a:buChar char="•"/>
              <a:tabLst>
                <a:tab pos="469900" algn="l"/>
                <a:tab pos="470534" algn="l"/>
              </a:tabLst>
            </a:pPr>
            <a:r>
              <a:rPr lang="vi-VN" sz="3200" dirty="0">
                <a:latin typeface="Arial MT"/>
                <a:cs typeface="Arial MT"/>
              </a:rPr>
              <a:t>Để trở thành công ty lớn trong tương lai, bạn phải bắt đầu ngay từ bây giờ</a:t>
            </a:r>
          </a:p>
          <a:p>
            <a:pPr marL="12700" marR="2159635">
              <a:spcBef>
                <a:spcPts val="105"/>
              </a:spcBef>
              <a:buChar char="•"/>
              <a:tabLst>
                <a:tab pos="469900" algn="l"/>
                <a:tab pos="470534" algn="l"/>
              </a:tabLst>
            </a:pPr>
            <a:r>
              <a:rPr lang="vi-VN" sz="3200" dirty="0">
                <a:latin typeface="Arial MT"/>
                <a:cs typeface="Arial MT"/>
              </a:rPr>
              <a:t>Đưa ra dự đoán cho tương lai và làm ngược trở lại</a:t>
            </a:r>
          </a:p>
          <a:p>
            <a:pPr marL="12700" marR="2159635">
              <a:spcBef>
                <a:spcPts val="105"/>
              </a:spcBef>
              <a:buChar char="•"/>
              <a:tabLst>
                <a:tab pos="469900" algn="l"/>
                <a:tab pos="470534" algn="l"/>
              </a:tabLst>
            </a:pPr>
            <a:endParaRPr lang="vi-VN" sz="3200" dirty="0">
              <a:latin typeface="Arial MT"/>
              <a:cs typeface="Arial MT"/>
            </a:endParaRPr>
          </a:p>
          <a:p>
            <a:pPr marL="12700" marR="2159635">
              <a:spcBef>
                <a:spcPts val="105"/>
              </a:spcBef>
              <a:buChar char="•"/>
              <a:tabLst>
                <a:tab pos="469900" algn="l"/>
                <a:tab pos="470534" algn="l"/>
              </a:tabLst>
            </a:pPr>
            <a:r>
              <a:rPr lang="vi-VN" sz="3200" dirty="0">
                <a:latin typeface="Arial MT"/>
                <a:cs typeface="Arial MT"/>
              </a:rPr>
              <a:t>Peter Thiel: “Tất cả các doanh nghiệp lớn đều dựa trên bí mật“</a:t>
            </a:r>
          </a:p>
          <a:p>
            <a:pPr marL="12700" marR="2159635">
              <a:spcBef>
                <a:spcPts val="105"/>
              </a:spcBef>
              <a:buChar char="•"/>
              <a:tabLst>
                <a:tab pos="469900" algn="l"/>
                <a:tab pos="470534" algn="l"/>
              </a:tabLst>
            </a:pPr>
            <a:r>
              <a:rPr lang="vi-VN" sz="3200" dirty="0">
                <a:latin typeface="Arial MT"/>
                <a:cs typeface="Arial MT"/>
              </a:rPr>
              <a:t>Hãy tự hỏi: Bạn biết điều gì hoàn toàn đúng mà người khác không biết?</a:t>
            </a:r>
            <a:endParaRPr sz="3200" dirty="0">
              <a:latin typeface="Arial MT"/>
              <a:cs typeface="Arial MT"/>
            </a:endParaRPr>
          </a:p>
        </p:txBody>
      </p:sp>
      <p:pic>
        <p:nvPicPr>
          <p:cNvPr id="5" name="object 7">
            <a:extLst>
              <a:ext uri="{FF2B5EF4-FFF2-40B4-BE49-F238E27FC236}">
                <a16:creationId xmlns:a16="http://schemas.microsoft.com/office/drawing/2014/main" xmlns="" id="{CEEB3B74-DB29-E3A1-8E2D-B24570A7CF16}"/>
              </a:ext>
            </a:extLst>
          </p:cNvPr>
          <p:cNvPicPr/>
          <p:nvPr/>
        </p:nvPicPr>
        <p:blipFill>
          <a:blip r:embed="rId2" cstate="print"/>
          <a:stretch>
            <a:fillRect/>
          </a:stretch>
        </p:blipFill>
        <p:spPr>
          <a:xfrm>
            <a:off x="9482327" y="518226"/>
            <a:ext cx="1697736" cy="1508760"/>
          </a:xfrm>
          <a:prstGeom prst="rect">
            <a:avLst/>
          </a:prstGeom>
        </p:spPr>
      </p:pic>
    </p:spTree>
    <p:extLst>
      <p:ext uri="{BB962C8B-B14F-4D97-AF65-F5344CB8AC3E}">
        <p14:creationId xmlns:p14="http://schemas.microsoft.com/office/powerpoint/2010/main" xmlns="" val="3040441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Tư duy khởi nghiệp</a:t>
            </a:r>
            <a:endParaRPr lang="vi-VN" sz="3600" kern="0" dirty="0">
              <a:latin typeface="Arial"/>
              <a:cs typeface="Arial"/>
            </a:endParaRPr>
          </a:p>
        </p:txBody>
      </p:sp>
      <p:sp>
        <p:nvSpPr>
          <p:cNvPr id="8" name="object 3">
            <a:extLst>
              <a:ext uri="{FF2B5EF4-FFF2-40B4-BE49-F238E27FC236}">
                <a16:creationId xmlns:a16="http://schemas.microsoft.com/office/drawing/2014/main" xmlns="" id="{EEE69251-2CAF-04E7-C493-C953803C2015}"/>
              </a:ext>
            </a:extLst>
          </p:cNvPr>
          <p:cNvSpPr txBox="1"/>
          <p:nvPr/>
        </p:nvSpPr>
        <p:spPr>
          <a:xfrm>
            <a:off x="1427227" y="2304364"/>
            <a:ext cx="8966453" cy="3032240"/>
          </a:xfrm>
          <a:prstGeom prst="rect">
            <a:avLst/>
          </a:prstGeom>
        </p:spPr>
        <p:txBody>
          <a:bodyPr vert="horz" wrap="square" lIns="0" tIns="13335" rIns="0" bIns="0" rtlCol="0">
            <a:spAutoFit/>
          </a:bodyPr>
          <a:lstStyle/>
          <a:p>
            <a:pPr marL="469900" indent="-457200">
              <a:spcBef>
                <a:spcPts val="105"/>
              </a:spcBef>
              <a:buFont typeface="Arial" panose="020B0604020202020204" pitchFamily="34" charset="0"/>
              <a:buChar char="•"/>
            </a:pPr>
            <a:r>
              <a:rPr lang="vi-VN" sz="3200" dirty="0">
                <a:latin typeface="Arial MT"/>
                <a:cs typeface="Arial MT"/>
              </a:rPr>
              <a:t>Viễn cảnh về tương lai</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Xác định</a:t>
            </a:r>
          </a:p>
          <a:p>
            <a:pPr marL="12700">
              <a:spcBef>
                <a:spcPts val="105"/>
              </a:spcBef>
            </a:pPr>
            <a:r>
              <a:rPr lang="vi-VN" sz="3200" dirty="0">
                <a:latin typeface="Arial MT"/>
                <a:cs typeface="Arial MT"/>
              </a:rPr>
              <a:t>- Bạn có một ý tưởng tốt về những gì sẽ xảy ra</a:t>
            </a:r>
          </a:p>
          <a:p>
            <a:pPr marL="12700">
              <a:spcBef>
                <a:spcPts val="105"/>
              </a:spcBef>
            </a:pPr>
            <a:r>
              <a:rPr lang="vi-VN" sz="3200" dirty="0">
                <a:latin typeface="Arial MT"/>
                <a:cs typeface="Arial MT"/>
              </a:rPr>
              <a:t>- Bạn có thể lập kế hoạch cho tương lai</a:t>
            </a:r>
          </a:p>
          <a:p>
            <a:pPr marL="12700">
              <a:spcBef>
                <a:spcPts val="105"/>
              </a:spcBef>
            </a:pPr>
            <a:r>
              <a:rPr lang="vi-VN" sz="3200" dirty="0">
                <a:latin typeface="Arial MT"/>
                <a:cs typeface="Arial MT"/>
              </a:rPr>
              <a:t>- Bạn có thể dự đoán chúng ta sẽ ở đâu</a:t>
            </a:r>
            <a:endParaRPr sz="3200" dirty="0">
              <a:latin typeface="Arial MT"/>
              <a:cs typeface="Arial MT"/>
            </a:endParaRPr>
          </a:p>
        </p:txBody>
      </p:sp>
      <p:pic>
        <p:nvPicPr>
          <p:cNvPr id="9" name="object 8">
            <a:extLst>
              <a:ext uri="{FF2B5EF4-FFF2-40B4-BE49-F238E27FC236}">
                <a16:creationId xmlns:a16="http://schemas.microsoft.com/office/drawing/2014/main" xmlns="" id="{CCE2C544-B550-C464-EA46-23241EDEE244}"/>
              </a:ext>
            </a:extLst>
          </p:cNvPr>
          <p:cNvPicPr/>
          <p:nvPr/>
        </p:nvPicPr>
        <p:blipFill>
          <a:blip r:embed="rId2" cstate="print"/>
          <a:stretch>
            <a:fillRect/>
          </a:stretch>
        </p:blipFill>
        <p:spPr>
          <a:xfrm>
            <a:off x="9753600" y="3439667"/>
            <a:ext cx="1562516" cy="1452372"/>
          </a:xfrm>
          <a:prstGeom prst="rect">
            <a:avLst/>
          </a:prstGeom>
        </p:spPr>
      </p:pic>
    </p:spTree>
    <p:extLst>
      <p:ext uri="{BB962C8B-B14F-4D97-AF65-F5344CB8AC3E}">
        <p14:creationId xmlns:p14="http://schemas.microsoft.com/office/powerpoint/2010/main" xmlns="" val="37831634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Đảo ngược tưởng tượng</a:t>
            </a:r>
            <a:endParaRPr lang="vi-VN" sz="3600" b="1" dirty="0">
              <a:latin typeface="Arial"/>
              <a:cs typeface="Arial"/>
            </a:endParaRPr>
          </a:p>
        </p:txBody>
      </p:sp>
      <p:sp>
        <p:nvSpPr>
          <p:cNvPr id="2" name="object 3">
            <a:extLst>
              <a:ext uri="{FF2B5EF4-FFF2-40B4-BE49-F238E27FC236}">
                <a16:creationId xmlns:a16="http://schemas.microsoft.com/office/drawing/2014/main" xmlns="" id="{2B60B947-C755-1DEC-D01F-8A0202771E5B}"/>
              </a:ext>
            </a:extLst>
          </p:cNvPr>
          <p:cNvSpPr txBox="1"/>
          <p:nvPr/>
        </p:nvSpPr>
        <p:spPr>
          <a:xfrm>
            <a:off x="451864" y="2225357"/>
            <a:ext cx="13284455" cy="3524683"/>
          </a:xfrm>
          <a:prstGeom prst="rect">
            <a:avLst/>
          </a:prstGeom>
        </p:spPr>
        <p:txBody>
          <a:bodyPr vert="horz" wrap="square" lIns="0" tIns="13335" rIns="0" bIns="0" rtlCol="0">
            <a:spAutoFit/>
          </a:bodyPr>
          <a:lstStyle/>
          <a:p>
            <a:pPr marL="12700" marR="2090420">
              <a:spcBef>
                <a:spcPts val="105"/>
              </a:spcBef>
              <a:buChar char="•"/>
              <a:tabLst>
                <a:tab pos="469900" algn="l"/>
                <a:tab pos="470534" algn="l"/>
              </a:tabLst>
            </a:pPr>
            <a:r>
              <a:rPr lang="vi-VN" sz="3200" spc="-5" dirty="0">
                <a:latin typeface="Arial MT"/>
                <a:cs typeface="Arial MT"/>
              </a:rPr>
              <a:t>Nghĩ về quá khứ và những gì vô lý hoặc không hiệu quả vào thời điểm đó</a:t>
            </a:r>
          </a:p>
          <a:p>
            <a:pPr marL="12700" marR="2090420">
              <a:spcBef>
                <a:spcPts val="105"/>
              </a:spcBef>
              <a:buChar char="•"/>
              <a:tabLst>
                <a:tab pos="469900" algn="l"/>
                <a:tab pos="470534" algn="l"/>
              </a:tabLst>
            </a:pPr>
            <a:endParaRPr lang="vi-VN" sz="3200" spc="-5" dirty="0">
              <a:latin typeface="Arial MT"/>
              <a:cs typeface="Arial MT"/>
            </a:endParaRPr>
          </a:p>
          <a:p>
            <a:pPr marL="12700" marR="2090420">
              <a:spcBef>
                <a:spcPts val="105"/>
              </a:spcBef>
              <a:buChar char="•"/>
              <a:tabLst>
                <a:tab pos="469900" algn="l"/>
                <a:tab pos="470534" algn="l"/>
              </a:tabLst>
            </a:pPr>
            <a:r>
              <a:rPr lang="vi-VN" sz="3200" spc="-5" dirty="0">
                <a:latin typeface="Arial MT"/>
                <a:cs typeface="Arial MT"/>
              </a:rPr>
              <a:t>Điều gì khiến bạn nói, "Điều này thật ngu ngốc"?</a:t>
            </a:r>
          </a:p>
          <a:p>
            <a:pPr marL="12700" marR="2090420">
              <a:spcBef>
                <a:spcPts val="105"/>
              </a:spcBef>
              <a:buChar char="•"/>
              <a:tabLst>
                <a:tab pos="469900" algn="l"/>
                <a:tab pos="470534" algn="l"/>
              </a:tabLst>
            </a:pPr>
            <a:endParaRPr lang="vi-VN" sz="3200" spc="-5" dirty="0">
              <a:latin typeface="Arial MT"/>
              <a:cs typeface="Arial MT"/>
            </a:endParaRPr>
          </a:p>
          <a:p>
            <a:pPr marL="12700" marR="2090420">
              <a:spcBef>
                <a:spcPts val="105"/>
              </a:spcBef>
              <a:buChar char="•"/>
              <a:tabLst>
                <a:tab pos="469900" algn="l"/>
                <a:tab pos="470534" algn="l"/>
              </a:tabLst>
            </a:pPr>
            <a:r>
              <a:rPr lang="vi-VN" sz="3200" spc="-5" dirty="0">
                <a:latin typeface="Arial MT"/>
                <a:cs typeface="Arial MT"/>
              </a:rPr>
              <a:t>Hãy tưởng tượng bạn đang ở tương lai 15-20-50 năm nữa</a:t>
            </a:r>
          </a:p>
          <a:p>
            <a:pPr marL="12700" marR="2090420">
              <a:spcBef>
                <a:spcPts val="105"/>
              </a:spcBef>
              <a:buChar char="•"/>
              <a:tabLst>
                <a:tab pos="469900" algn="l"/>
                <a:tab pos="470534" algn="l"/>
              </a:tabLst>
            </a:pPr>
            <a:r>
              <a:rPr lang="vi-VN" sz="3200" spc="-5" dirty="0">
                <a:latin typeface="Arial MT"/>
                <a:cs typeface="Arial MT"/>
              </a:rPr>
              <a:t>Những gì bạn nhìn lại và thấy là ngu ngốc?</a:t>
            </a:r>
            <a:endParaRPr sz="3200" dirty="0">
              <a:latin typeface="Arial MT"/>
              <a:cs typeface="Arial MT"/>
            </a:endParaRPr>
          </a:p>
        </p:txBody>
      </p:sp>
      <p:pic>
        <p:nvPicPr>
          <p:cNvPr id="3" name="object 8">
            <a:extLst>
              <a:ext uri="{FF2B5EF4-FFF2-40B4-BE49-F238E27FC236}">
                <a16:creationId xmlns:a16="http://schemas.microsoft.com/office/drawing/2014/main" xmlns="" id="{2BDE0D11-E1AC-56B4-A8F5-B839A080B24D}"/>
              </a:ext>
            </a:extLst>
          </p:cNvPr>
          <p:cNvPicPr/>
          <p:nvPr/>
        </p:nvPicPr>
        <p:blipFill>
          <a:blip r:embed="rId2" cstate="print"/>
          <a:stretch>
            <a:fillRect/>
          </a:stretch>
        </p:blipFill>
        <p:spPr>
          <a:xfrm>
            <a:off x="9184691" y="157964"/>
            <a:ext cx="2234590" cy="1995605"/>
          </a:xfrm>
          <a:prstGeom prst="rect">
            <a:avLst/>
          </a:prstGeom>
        </p:spPr>
      </p:pic>
    </p:spTree>
    <p:extLst>
      <p:ext uri="{BB962C8B-B14F-4D97-AF65-F5344CB8AC3E}">
        <p14:creationId xmlns:p14="http://schemas.microsoft.com/office/powerpoint/2010/main" xmlns="" val="27433393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Người khởi xướng phù hợp</a:t>
            </a:r>
            <a:endParaRPr lang="vi-VN" sz="3600" b="1" dirty="0">
              <a:latin typeface="Arial"/>
              <a:cs typeface="Arial"/>
            </a:endParaRPr>
          </a:p>
        </p:txBody>
      </p:sp>
      <p:sp>
        <p:nvSpPr>
          <p:cNvPr id="2" name="object 3">
            <a:extLst>
              <a:ext uri="{FF2B5EF4-FFF2-40B4-BE49-F238E27FC236}">
                <a16:creationId xmlns:a16="http://schemas.microsoft.com/office/drawing/2014/main" xmlns="" id="{551A4963-4C90-DEA3-3E92-63DAE59AB41A}"/>
              </a:ext>
            </a:extLst>
          </p:cNvPr>
          <p:cNvSpPr txBox="1"/>
          <p:nvPr/>
        </p:nvSpPr>
        <p:spPr>
          <a:xfrm>
            <a:off x="0" y="2285175"/>
            <a:ext cx="12192000" cy="3019416"/>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Chuyển đến trang Sở thích, Đam mê, Kỹ năng, Kinh nghiệm</a:t>
            </a:r>
          </a:p>
          <a:p>
            <a:pPr marL="469900" indent="-457834">
              <a:spcBef>
                <a:spcPts val="105"/>
              </a:spcBef>
              <a:buChar char="•"/>
              <a:tabLst>
                <a:tab pos="469900" algn="l"/>
                <a:tab pos="470534" algn="l"/>
              </a:tabLst>
            </a:pPr>
            <a:r>
              <a:rPr lang="vi-VN" sz="3200" dirty="0">
                <a:latin typeface="Arial MT"/>
                <a:cs typeface="Arial MT"/>
              </a:rPr>
              <a:t>Tập trung vào sở thích và kỹ năng</a:t>
            </a:r>
          </a:p>
          <a:p>
            <a:pPr marL="469900" indent="-457834">
              <a:spcBef>
                <a:spcPts val="105"/>
              </a:spcBef>
              <a:buChar char="•"/>
              <a:tabLst>
                <a:tab pos="469900" algn="l"/>
                <a:tab pos="470534" algn="l"/>
              </a:tabLst>
            </a:pPr>
            <a:r>
              <a:rPr lang="vi-VN" sz="3200" dirty="0">
                <a:latin typeface="Arial MT"/>
                <a:cs typeface="Arial MT"/>
              </a:rPr>
              <a:t>Xem liệu bạn có thể kết hợp hai trong số chúng để tạo ra ý tưởng kinh doanh không</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Hành động (kỹ năng) + đam mê + nhu cầu khách hàng (sở thích)</a:t>
            </a:r>
            <a:endParaRPr sz="3200" dirty="0">
              <a:latin typeface="Arial MT"/>
              <a:cs typeface="Arial MT"/>
            </a:endParaRPr>
          </a:p>
        </p:txBody>
      </p:sp>
    </p:spTree>
    <p:extLst>
      <p:ext uri="{BB962C8B-B14F-4D97-AF65-F5344CB8AC3E}">
        <p14:creationId xmlns:p14="http://schemas.microsoft.com/office/powerpoint/2010/main" xmlns="" val="22152974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Người khởi xướng phù hợp</a:t>
            </a:r>
            <a:endParaRPr lang="vi-VN" sz="3600" b="1" dirty="0">
              <a:latin typeface="Arial"/>
              <a:cs typeface="Arial"/>
            </a:endParaRPr>
          </a:p>
        </p:txBody>
      </p:sp>
      <p:sp>
        <p:nvSpPr>
          <p:cNvPr id="3" name="object 3">
            <a:extLst>
              <a:ext uri="{FF2B5EF4-FFF2-40B4-BE49-F238E27FC236}">
                <a16:creationId xmlns:a16="http://schemas.microsoft.com/office/drawing/2014/main" xmlns="" id="{0EF998A7-AA2A-8006-8C14-AA5B033D0FE6}"/>
              </a:ext>
            </a:extLst>
          </p:cNvPr>
          <p:cNvSpPr txBox="1"/>
          <p:nvPr/>
        </p:nvSpPr>
        <p:spPr>
          <a:xfrm>
            <a:off x="1427224" y="2505584"/>
            <a:ext cx="8326375" cy="3019416"/>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Ví dụ: Làm bánh &amp; Phát triển web</a:t>
            </a:r>
          </a:p>
          <a:p>
            <a:pPr marL="12700">
              <a:spcBef>
                <a:spcPts val="105"/>
              </a:spcBef>
            </a:pPr>
            <a:endParaRPr lang="vi-VN" sz="3200" dirty="0">
              <a:latin typeface="Arial MT"/>
              <a:cs typeface="Arial MT"/>
            </a:endParaRPr>
          </a:p>
          <a:p>
            <a:pPr marL="469900" indent="-457200">
              <a:spcBef>
                <a:spcPts val="105"/>
              </a:spcBef>
              <a:buFont typeface="Arial" panose="020B0604020202020204" pitchFamily="34" charset="0"/>
              <a:buChar char="•"/>
            </a:pPr>
            <a:r>
              <a:rPr lang="vi-VN" sz="3200" dirty="0">
                <a:latin typeface="Arial MT"/>
                <a:cs typeface="Arial MT"/>
              </a:rPr>
              <a:t>tạo một blog với công thức nấu ăn</a:t>
            </a:r>
          </a:p>
          <a:p>
            <a:pPr marL="469900" indent="-457200">
              <a:spcBef>
                <a:spcPts val="105"/>
              </a:spcBef>
              <a:buFont typeface="Arial" panose="020B0604020202020204" pitchFamily="34" charset="0"/>
              <a:buChar char="•"/>
            </a:pPr>
            <a:r>
              <a:rPr lang="vi-VN" sz="3200" dirty="0">
                <a:latin typeface="Arial MT"/>
                <a:cs typeface="Arial MT"/>
              </a:rPr>
              <a:t>cửa hàng thương mại điện tử trực tuyến cho công thức nấu ăn</a:t>
            </a:r>
          </a:p>
          <a:p>
            <a:pPr marL="469900" indent="-457200">
              <a:spcBef>
                <a:spcPts val="105"/>
              </a:spcBef>
              <a:buFont typeface="Arial" panose="020B0604020202020204" pitchFamily="34" charset="0"/>
              <a:buChar char="•"/>
            </a:pPr>
            <a:r>
              <a:rPr lang="vi-VN" sz="3200" dirty="0">
                <a:latin typeface="Arial MT"/>
                <a:cs typeface="Arial MT"/>
              </a:rPr>
              <a:t>Ứng dụng giúp thợ làm bánh lưu công thức</a:t>
            </a:r>
            <a:endParaRPr sz="3200" dirty="0">
              <a:latin typeface="Arial MT"/>
              <a:cs typeface="Arial MT"/>
            </a:endParaRPr>
          </a:p>
        </p:txBody>
      </p:sp>
      <p:pic>
        <p:nvPicPr>
          <p:cNvPr id="4" name="object 8">
            <a:extLst>
              <a:ext uri="{FF2B5EF4-FFF2-40B4-BE49-F238E27FC236}">
                <a16:creationId xmlns:a16="http://schemas.microsoft.com/office/drawing/2014/main" xmlns="" id="{8B362776-BA69-B4D9-B0F4-DBF44B690BBB}"/>
              </a:ext>
            </a:extLst>
          </p:cNvPr>
          <p:cNvPicPr/>
          <p:nvPr/>
        </p:nvPicPr>
        <p:blipFill>
          <a:blip r:embed="rId2" cstate="print"/>
          <a:stretch>
            <a:fillRect/>
          </a:stretch>
        </p:blipFill>
        <p:spPr>
          <a:xfrm>
            <a:off x="9111997" y="649505"/>
            <a:ext cx="2213055" cy="2225463"/>
          </a:xfrm>
          <a:prstGeom prst="rect">
            <a:avLst/>
          </a:prstGeom>
        </p:spPr>
      </p:pic>
    </p:spTree>
    <p:extLst>
      <p:ext uri="{BB962C8B-B14F-4D97-AF65-F5344CB8AC3E}">
        <p14:creationId xmlns:p14="http://schemas.microsoft.com/office/powerpoint/2010/main" xmlns="" val="103169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Người khởi xướng phù hợp</a:t>
            </a:r>
            <a:endParaRPr lang="vi-VN" sz="3600" b="1" dirty="0">
              <a:latin typeface="Arial"/>
              <a:cs typeface="Arial"/>
            </a:endParaRPr>
          </a:p>
        </p:txBody>
      </p:sp>
      <p:sp>
        <p:nvSpPr>
          <p:cNvPr id="2" name="object 3">
            <a:extLst>
              <a:ext uri="{FF2B5EF4-FFF2-40B4-BE49-F238E27FC236}">
                <a16:creationId xmlns:a16="http://schemas.microsoft.com/office/drawing/2014/main" xmlns="" id="{17C3E505-EE00-5051-2D59-BF0DF4FDB0E6}"/>
              </a:ext>
            </a:extLst>
          </p:cNvPr>
          <p:cNvSpPr txBox="1"/>
          <p:nvPr/>
        </p:nvSpPr>
        <p:spPr>
          <a:xfrm>
            <a:off x="111760" y="2524985"/>
            <a:ext cx="12151360" cy="3032240"/>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Kết hợp sở thích và kỹ năng với mô hình kinh doanh</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Ví dụ:</a:t>
            </a:r>
          </a:p>
          <a:p>
            <a:pPr marL="469900" indent="-457834">
              <a:spcBef>
                <a:spcPts val="105"/>
              </a:spcBef>
              <a:buChar char="•"/>
              <a:tabLst>
                <a:tab pos="469900" algn="l"/>
                <a:tab pos="470534" algn="l"/>
              </a:tabLst>
            </a:pPr>
            <a:r>
              <a:rPr lang="vi-VN" sz="3200" spc="-5" dirty="0">
                <a:latin typeface="Arial MT"/>
                <a:cs typeface="Arial MT"/>
              </a:rPr>
              <a:t>Theo yêu cầu - giao bánh nướng</a:t>
            </a:r>
          </a:p>
          <a:p>
            <a:pPr marL="469900" indent="-457834">
              <a:spcBef>
                <a:spcPts val="105"/>
              </a:spcBef>
              <a:buChar char="•"/>
              <a:tabLst>
                <a:tab pos="469900" algn="l"/>
                <a:tab pos="470534" algn="l"/>
              </a:tabLst>
            </a:pPr>
            <a:r>
              <a:rPr lang="vi-VN" sz="3200" spc="-5" dirty="0">
                <a:latin typeface="Arial MT"/>
                <a:cs typeface="Arial MT"/>
              </a:rPr>
              <a:t>Kinh tế chia sẻ - ứng dụng bán thực phẩm làm bánh thừa</a:t>
            </a:r>
          </a:p>
          <a:p>
            <a:pPr marL="469900" indent="-457834">
              <a:spcBef>
                <a:spcPts val="105"/>
              </a:spcBef>
              <a:buChar char="•"/>
              <a:tabLst>
                <a:tab pos="469900" algn="l"/>
                <a:tab pos="470534" algn="l"/>
              </a:tabLst>
            </a:pPr>
            <a:r>
              <a:rPr lang="vi-VN" sz="3200" spc="-5" dirty="0">
                <a:latin typeface="Arial MT"/>
                <a:cs typeface="Arial MT"/>
              </a:rPr>
              <a:t>Dịch vụ đăng ký - trang web bán công thức nấu ăn theo yêu cầu</a:t>
            </a:r>
            <a:endParaRPr sz="3200" dirty="0">
              <a:latin typeface="Arial MT"/>
              <a:cs typeface="Arial MT"/>
            </a:endParaRPr>
          </a:p>
        </p:txBody>
      </p:sp>
      <p:pic>
        <p:nvPicPr>
          <p:cNvPr id="5" name="object 8">
            <a:extLst>
              <a:ext uri="{FF2B5EF4-FFF2-40B4-BE49-F238E27FC236}">
                <a16:creationId xmlns:a16="http://schemas.microsoft.com/office/drawing/2014/main" xmlns="" id="{FA6E2810-F83E-E5CB-FF20-5C498DD46726}"/>
              </a:ext>
            </a:extLst>
          </p:cNvPr>
          <p:cNvPicPr/>
          <p:nvPr/>
        </p:nvPicPr>
        <p:blipFill>
          <a:blip r:embed="rId2" cstate="print"/>
          <a:stretch>
            <a:fillRect/>
          </a:stretch>
        </p:blipFill>
        <p:spPr>
          <a:xfrm>
            <a:off x="9954770" y="947927"/>
            <a:ext cx="1773935" cy="1603248"/>
          </a:xfrm>
          <a:prstGeom prst="rect">
            <a:avLst/>
          </a:prstGeom>
        </p:spPr>
      </p:pic>
    </p:spTree>
    <p:extLst>
      <p:ext uri="{BB962C8B-B14F-4D97-AF65-F5344CB8AC3E}">
        <p14:creationId xmlns:p14="http://schemas.microsoft.com/office/powerpoint/2010/main" xmlns="" val="2804501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Người khởi xướng phù hợp</a:t>
            </a:r>
            <a:endParaRPr lang="vi-VN" sz="3600" b="1" dirty="0">
              <a:latin typeface="Arial"/>
              <a:cs typeface="Arial"/>
            </a:endParaRPr>
          </a:p>
        </p:txBody>
      </p:sp>
      <p:sp>
        <p:nvSpPr>
          <p:cNvPr id="3" name="object 3">
            <a:extLst>
              <a:ext uri="{FF2B5EF4-FFF2-40B4-BE49-F238E27FC236}">
                <a16:creationId xmlns:a16="http://schemas.microsoft.com/office/drawing/2014/main" xmlns="" id="{22674238-E6AC-C9B9-9E51-E1416D05377D}"/>
              </a:ext>
            </a:extLst>
          </p:cNvPr>
          <p:cNvSpPr txBox="1"/>
          <p:nvPr/>
        </p:nvSpPr>
        <p:spPr>
          <a:xfrm>
            <a:off x="0" y="2304364"/>
            <a:ext cx="10901680" cy="4017125"/>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Nếu bạn có kỹ năng thì càng có nhiều khả năng thành công hơn</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Nếu bạn có đam mê thì càng có động lực</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Tạo thứ gì đó có giá trị gia tăng</a:t>
            </a:r>
          </a:p>
          <a:p>
            <a:pPr marL="469900" indent="-457834">
              <a:spcBef>
                <a:spcPts val="105"/>
              </a:spcBef>
              <a:buChar char="•"/>
              <a:tabLst>
                <a:tab pos="469900" algn="l"/>
                <a:tab pos="470534" algn="l"/>
              </a:tabLst>
            </a:pPr>
            <a:r>
              <a:rPr lang="vi-VN" sz="3200" dirty="0">
                <a:latin typeface="Arial MT"/>
                <a:cs typeface="Arial MT"/>
              </a:rPr>
              <a:t>Nếu bạn không thích nó ở phần cuối, hãy quay lại và lặp lại quy trình</a:t>
            </a:r>
            <a:endParaRPr sz="3200" dirty="0">
              <a:latin typeface="Arial MT"/>
              <a:cs typeface="Arial MT"/>
            </a:endParaRPr>
          </a:p>
        </p:txBody>
      </p:sp>
      <p:pic>
        <p:nvPicPr>
          <p:cNvPr id="4" name="object 8">
            <a:extLst>
              <a:ext uri="{FF2B5EF4-FFF2-40B4-BE49-F238E27FC236}">
                <a16:creationId xmlns:a16="http://schemas.microsoft.com/office/drawing/2014/main" xmlns="" id="{8F63F02E-DB06-330C-7BC1-762E98AE4B35}"/>
              </a:ext>
            </a:extLst>
          </p:cNvPr>
          <p:cNvPicPr/>
          <p:nvPr/>
        </p:nvPicPr>
        <p:blipFill>
          <a:blip r:embed="rId2" cstate="print"/>
          <a:stretch>
            <a:fillRect/>
          </a:stretch>
        </p:blipFill>
        <p:spPr>
          <a:xfrm>
            <a:off x="9823225" y="3034422"/>
            <a:ext cx="1883099" cy="1906553"/>
          </a:xfrm>
          <a:prstGeom prst="rect">
            <a:avLst/>
          </a:prstGeom>
        </p:spPr>
      </p:pic>
    </p:spTree>
    <p:extLst>
      <p:ext uri="{BB962C8B-B14F-4D97-AF65-F5344CB8AC3E}">
        <p14:creationId xmlns:p14="http://schemas.microsoft.com/office/powerpoint/2010/main" xmlns="" val="7063148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Phục vụ người dùng quyền lực</a:t>
            </a:r>
            <a:endParaRPr lang="vi-VN" sz="3600" b="1" dirty="0">
              <a:latin typeface="Arial"/>
              <a:cs typeface="Arial"/>
            </a:endParaRPr>
          </a:p>
        </p:txBody>
      </p:sp>
      <p:sp>
        <p:nvSpPr>
          <p:cNvPr id="8" name="object 3">
            <a:extLst>
              <a:ext uri="{FF2B5EF4-FFF2-40B4-BE49-F238E27FC236}">
                <a16:creationId xmlns:a16="http://schemas.microsoft.com/office/drawing/2014/main" xmlns="" id="{66BA038F-0D29-1B26-B3A9-2905C3191314}"/>
              </a:ext>
            </a:extLst>
          </p:cNvPr>
          <p:cNvSpPr txBox="1"/>
          <p:nvPr/>
        </p:nvSpPr>
        <p:spPr>
          <a:xfrm>
            <a:off x="1427227" y="2796999"/>
            <a:ext cx="10764773" cy="2993768"/>
          </a:xfrm>
          <a:prstGeom prst="rect">
            <a:avLst/>
          </a:prstGeom>
        </p:spPr>
        <p:txBody>
          <a:bodyPr vert="horz" wrap="square" lIns="0" tIns="13335" rIns="0" bIns="0" rtlCol="0">
            <a:spAutoFit/>
          </a:bodyPr>
          <a:lstStyle/>
          <a:p>
            <a:pPr marL="12700" marR="1231900">
              <a:spcBef>
                <a:spcPts val="105"/>
              </a:spcBef>
              <a:buChar char="•"/>
              <a:tabLst>
                <a:tab pos="469900" algn="l"/>
                <a:tab pos="470534" algn="l"/>
              </a:tabLst>
            </a:pPr>
            <a:r>
              <a:rPr lang="vi-VN" sz="3200" spc="-5" dirty="0">
                <a:latin typeface="Arial MT"/>
                <a:cs typeface="Arial MT"/>
              </a:rPr>
              <a:t>Người dùng quyền lực- những người sử dụng dịch vụ hoặc nền tảng nhiều nhất và tận dụng tối đa dịch vụ hoặc nền tảng đó</a:t>
            </a:r>
          </a:p>
          <a:p>
            <a:pPr marL="12700" marR="1231900">
              <a:spcBef>
                <a:spcPts val="105"/>
              </a:spcBef>
              <a:buChar char="•"/>
              <a:tabLst>
                <a:tab pos="469900" algn="l"/>
                <a:tab pos="470534" algn="l"/>
              </a:tabLst>
            </a:pPr>
            <a:endParaRPr lang="vi-VN" sz="3200" spc="-5" dirty="0">
              <a:latin typeface="Arial MT"/>
              <a:cs typeface="Arial MT"/>
            </a:endParaRPr>
          </a:p>
          <a:p>
            <a:pPr marL="12700" marR="1231900">
              <a:spcBef>
                <a:spcPts val="105"/>
              </a:spcBef>
              <a:buChar char="•"/>
              <a:tabLst>
                <a:tab pos="469900" algn="l"/>
                <a:tab pos="470534" algn="l"/>
              </a:tabLst>
            </a:pPr>
            <a:r>
              <a:rPr lang="vi-VN" sz="3200" spc="-5" dirty="0">
                <a:latin typeface="Arial MT"/>
                <a:cs typeface="Arial MT"/>
              </a:rPr>
              <a:t>Người dùng quyền lực là số ít người nhưng tiêu thụ phần lớn thị trường</a:t>
            </a:r>
            <a:endParaRPr sz="3200" dirty="0">
              <a:latin typeface="Arial MT"/>
              <a:cs typeface="Arial MT"/>
            </a:endParaRPr>
          </a:p>
        </p:txBody>
      </p:sp>
      <p:pic>
        <p:nvPicPr>
          <p:cNvPr id="9" name="object 8">
            <a:extLst>
              <a:ext uri="{FF2B5EF4-FFF2-40B4-BE49-F238E27FC236}">
                <a16:creationId xmlns:a16="http://schemas.microsoft.com/office/drawing/2014/main" xmlns="" id="{BDD9B678-925A-A38E-3A30-524E00825D7D}"/>
              </a:ext>
            </a:extLst>
          </p:cNvPr>
          <p:cNvPicPr/>
          <p:nvPr/>
        </p:nvPicPr>
        <p:blipFill>
          <a:blip r:embed="rId2" cstate="print"/>
          <a:stretch>
            <a:fillRect/>
          </a:stretch>
        </p:blipFill>
        <p:spPr>
          <a:xfrm>
            <a:off x="10136578" y="583423"/>
            <a:ext cx="1256395" cy="1696134"/>
          </a:xfrm>
          <a:prstGeom prst="rect">
            <a:avLst/>
          </a:prstGeom>
        </p:spPr>
      </p:pic>
    </p:spTree>
    <p:extLst>
      <p:ext uri="{BB962C8B-B14F-4D97-AF65-F5344CB8AC3E}">
        <p14:creationId xmlns:p14="http://schemas.microsoft.com/office/powerpoint/2010/main" xmlns="" val="8994692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Phục vụ người dùng quyền lực</a:t>
            </a:r>
            <a:endParaRPr lang="vi-VN" sz="3600" b="1" dirty="0">
              <a:latin typeface="Arial"/>
              <a:cs typeface="Arial"/>
            </a:endParaRPr>
          </a:p>
        </p:txBody>
      </p:sp>
      <p:sp>
        <p:nvSpPr>
          <p:cNvPr id="2" name="object 3">
            <a:extLst>
              <a:ext uri="{FF2B5EF4-FFF2-40B4-BE49-F238E27FC236}">
                <a16:creationId xmlns:a16="http://schemas.microsoft.com/office/drawing/2014/main" xmlns="" id="{4FD5B1F0-DD34-4C90-23DE-975F0783FDFC}"/>
              </a:ext>
            </a:extLst>
          </p:cNvPr>
          <p:cNvSpPr txBox="1"/>
          <p:nvPr/>
        </p:nvSpPr>
        <p:spPr>
          <a:xfrm>
            <a:off x="1427227" y="2424762"/>
            <a:ext cx="10445115" cy="3511859"/>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Ví dụ:</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Ebay</a:t>
            </a:r>
          </a:p>
          <a:p>
            <a:pPr marL="12700">
              <a:spcBef>
                <a:spcPts val="105"/>
              </a:spcBef>
            </a:pPr>
            <a:r>
              <a:rPr lang="vi-VN" sz="3200" dirty="0">
                <a:latin typeface="Arial MT"/>
                <a:cs typeface="Arial MT"/>
              </a:rPr>
              <a:t>Người dùng quyền lực bán gấp 50-100 lần so với người bán thông thường</a:t>
            </a:r>
          </a:p>
          <a:p>
            <a:pPr marL="12700">
              <a:spcBef>
                <a:spcPts val="105"/>
              </a:spcBef>
            </a:pPr>
            <a:r>
              <a:rPr lang="vi-VN" sz="3200" dirty="0">
                <a:latin typeface="Arial MT"/>
                <a:cs typeface="Arial MT"/>
              </a:rPr>
              <a:t>Cửa hàng ký gửi là doanh nghiệp làm việc với những người dùng quyền lực để trợ giúp cửa hàng của họ</a:t>
            </a:r>
            <a:endParaRPr sz="3200" dirty="0">
              <a:latin typeface="Arial MT"/>
              <a:cs typeface="Arial MT"/>
            </a:endParaRPr>
          </a:p>
        </p:txBody>
      </p:sp>
      <p:pic>
        <p:nvPicPr>
          <p:cNvPr id="3" name="object 8">
            <a:extLst>
              <a:ext uri="{FF2B5EF4-FFF2-40B4-BE49-F238E27FC236}">
                <a16:creationId xmlns:a16="http://schemas.microsoft.com/office/drawing/2014/main" xmlns="" id="{1BADADCC-996F-5477-91F3-0DE8AF0D04ED}"/>
              </a:ext>
            </a:extLst>
          </p:cNvPr>
          <p:cNvPicPr/>
          <p:nvPr/>
        </p:nvPicPr>
        <p:blipFill>
          <a:blip r:embed="rId2" cstate="print"/>
          <a:stretch>
            <a:fillRect/>
          </a:stretch>
        </p:blipFill>
        <p:spPr>
          <a:xfrm>
            <a:off x="8641080" y="2020825"/>
            <a:ext cx="2877312" cy="1152143"/>
          </a:xfrm>
          <a:prstGeom prst="rect">
            <a:avLst/>
          </a:prstGeom>
        </p:spPr>
      </p:pic>
    </p:spTree>
    <p:extLst>
      <p:ext uri="{BB962C8B-B14F-4D97-AF65-F5344CB8AC3E}">
        <p14:creationId xmlns:p14="http://schemas.microsoft.com/office/powerpoint/2010/main" xmlns="" val="22399082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Phục vụ người dùng quyền lực</a:t>
            </a:r>
            <a:endParaRPr lang="vi-VN" sz="3600" b="1" dirty="0">
              <a:latin typeface="Arial"/>
              <a:cs typeface="Arial"/>
            </a:endParaRPr>
          </a:p>
        </p:txBody>
      </p:sp>
      <p:sp>
        <p:nvSpPr>
          <p:cNvPr id="2" name="object 3">
            <a:extLst>
              <a:ext uri="{FF2B5EF4-FFF2-40B4-BE49-F238E27FC236}">
                <a16:creationId xmlns:a16="http://schemas.microsoft.com/office/drawing/2014/main" xmlns="" id="{C4BBE3C2-6D20-615E-B89A-08255B39452E}"/>
              </a:ext>
            </a:extLst>
          </p:cNvPr>
          <p:cNvSpPr txBox="1"/>
          <p:nvPr/>
        </p:nvSpPr>
        <p:spPr>
          <a:xfrm>
            <a:off x="1427227" y="2304366"/>
            <a:ext cx="9904095" cy="3019416"/>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Ví dụ:</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Amazon - nhu cầu của người dùng quyền lực:</a:t>
            </a:r>
          </a:p>
          <a:p>
            <a:pPr marL="12700">
              <a:spcBef>
                <a:spcPts val="105"/>
              </a:spcBef>
            </a:pPr>
            <a:r>
              <a:rPr lang="vi-VN" sz="3200" dirty="0">
                <a:latin typeface="Arial MT"/>
                <a:cs typeface="Arial MT"/>
              </a:rPr>
              <a:t>Tiền lời và hoàn lại</a:t>
            </a:r>
          </a:p>
          <a:p>
            <a:pPr marL="12700">
              <a:spcBef>
                <a:spcPts val="105"/>
              </a:spcBef>
            </a:pPr>
            <a:r>
              <a:rPr lang="vi-VN" sz="3200" dirty="0">
                <a:latin typeface="Arial MT"/>
                <a:cs typeface="Arial MT"/>
              </a:rPr>
              <a:t>“Gold rush phenomenon”-Hiện tượng cơn sốt vàng- Người bán máy đọc sách kindle</a:t>
            </a:r>
            <a:endParaRPr sz="3200" dirty="0">
              <a:latin typeface="Arial MT"/>
              <a:cs typeface="Arial MT"/>
            </a:endParaRPr>
          </a:p>
        </p:txBody>
      </p:sp>
      <p:pic>
        <p:nvPicPr>
          <p:cNvPr id="3" name="object 8">
            <a:extLst>
              <a:ext uri="{FF2B5EF4-FFF2-40B4-BE49-F238E27FC236}">
                <a16:creationId xmlns:a16="http://schemas.microsoft.com/office/drawing/2014/main" xmlns="" id="{EA2F50E1-37A9-74DB-DB43-91D44A75B54E}"/>
              </a:ext>
            </a:extLst>
          </p:cNvPr>
          <p:cNvPicPr/>
          <p:nvPr/>
        </p:nvPicPr>
        <p:blipFill>
          <a:blip r:embed="rId2" cstate="print"/>
          <a:stretch>
            <a:fillRect/>
          </a:stretch>
        </p:blipFill>
        <p:spPr>
          <a:xfrm>
            <a:off x="8017485" y="2304028"/>
            <a:ext cx="3481374" cy="660410"/>
          </a:xfrm>
          <a:prstGeom prst="rect">
            <a:avLst/>
          </a:prstGeom>
        </p:spPr>
      </p:pic>
    </p:spTree>
    <p:extLst>
      <p:ext uri="{BB962C8B-B14F-4D97-AF65-F5344CB8AC3E}">
        <p14:creationId xmlns:p14="http://schemas.microsoft.com/office/powerpoint/2010/main" xmlns="" val="6888471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Phục vụ người dùng quyền lực</a:t>
            </a:r>
            <a:endParaRPr lang="vi-VN" sz="3600" b="1" dirty="0">
              <a:latin typeface="Arial"/>
              <a:cs typeface="Arial"/>
            </a:endParaRPr>
          </a:p>
        </p:txBody>
      </p:sp>
      <p:sp>
        <p:nvSpPr>
          <p:cNvPr id="4" name="object 3">
            <a:extLst>
              <a:ext uri="{FF2B5EF4-FFF2-40B4-BE49-F238E27FC236}">
                <a16:creationId xmlns:a16="http://schemas.microsoft.com/office/drawing/2014/main" xmlns="" id="{97CF5B66-AF37-B580-1A7C-7F4C57567C14}"/>
              </a:ext>
            </a:extLst>
          </p:cNvPr>
          <p:cNvSpPr txBox="1"/>
          <p:nvPr/>
        </p:nvSpPr>
        <p:spPr>
          <a:xfrm>
            <a:off x="777963" y="2265436"/>
            <a:ext cx="11831573" cy="4042773"/>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Ví dụ:</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Udemy - nhu cầu của người dùng quyền lực:</a:t>
            </a:r>
          </a:p>
          <a:p>
            <a:pPr marL="469900" indent="-457200">
              <a:spcBef>
                <a:spcPts val="105"/>
              </a:spcBef>
              <a:buFontTx/>
              <a:buChar char="‾"/>
            </a:pPr>
            <a:r>
              <a:rPr lang="vi-VN" sz="3200" dirty="0">
                <a:latin typeface="Arial MT"/>
                <a:cs typeface="Arial MT"/>
              </a:rPr>
              <a:t>phân tích quá phức tạp</a:t>
            </a:r>
          </a:p>
          <a:p>
            <a:pPr marL="469900" indent="-457200">
              <a:spcBef>
                <a:spcPts val="105"/>
              </a:spcBef>
              <a:buFontTx/>
              <a:buChar char="‾"/>
            </a:pPr>
            <a:r>
              <a:rPr lang="vi-VN" sz="3200" dirty="0">
                <a:latin typeface="Arial MT"/>
                <a:cs typeface="Arial MT"/>
              </a:rPr>
              <a:t>không có tùy chọn để thử nghiệm phân tách</a:t>
            </a:r>
          </a:p>
          <a:p>
            <a:pPr marL="469900" indent="-457200">
              <a:spcBef>
                <a:spcPts val="105"/>
              </a:spcBef>
              <a:buFontTx/>
              <a:buChar char="‾"/>
            </a:pPr>
            <a:r>
              <a:rPr lang="vi-VN" sz="3200" dirty="0">
                <a:latin typeface="Arial MT"/>
                <a:cs typeface="Arial MT"/>
              </a:rPr>
              <a:t>nhận hình thu nhỏ của khóa học được thiết kế</a:t>
            </a:r>
          </a:p>
          <a:p>
            <a:pPr marL="469900" indent="-457200">
              <a:spcBef>
                <a:spcPts val="105"/>
              </a:spcBef>
              <a:buFontTx/>
              <a:buChar char="‾"/>
            </a:pPr>
            <a:r>
              <a:rPr lang="vi-VN" sz="3200" dirty="0">
                <a:latin typeface="Arial MT"/>
                <a:cs typeface="Arial MT"/>
              </a:rPr>
              <a:t>gói khuyến mãi khóa học</a:t>
            </a:r>
          </a:p>
          <a:p>
            <a:pPr marL="469900" indent="-457200">
              <a:spcBef>
                <a:spcPts val="105"/>
              </a:spcBef>
              <a:buFontTx/>
              <a:buChar char="‾"/>
            </a:pPr>
            <a:r>
              <a:rPr lang="vi-VN" sz="3200" dirty="0">
                <a:latin typeface="Arial MT"/>
                <a:cs typeface="Arial MT"/>
              </a:rPr>
              <a:t>trợ giúp về thiết kế, giới thiệu/kết thúc bộ đệm video</a:t>
            </a:r>
            <a:endParaRPr sz="3200" dirty="0">
              <a:latin typeface="Arial MT"/>
              <a:cs typeface="Arial MT"/>
            </a:endParaRPr>
          </a:p>
        </p:txBody>
      </p:sp>
      <p:pic>
        <p:nvPicPr>
          <p:cNvPr id="5" name="object 8">
            <a:extLst>
              <a:ext uri="{FF2B5EF4-FFF2-40B4-BE49-F238E27FC236}">
                <a16:creationId xmlns:a16="http://schemas.microsoft.com/office/drawing/2014/main" xmlns="" id="{3E579CED-E33F-673F-7711-D8777AAF5B1C}"/>
              </a:ext>
            </a:extLst>
          </p:cNvPr>
          <p:cNvPicPr/>
          <p:nvPr/>
        </p:nvPicPr>
        <p:blipFill>
          <a:blip r:embed="rId2" cstate="print"/>
          <a:stretch>
            <a:fillRect/>
          </a:stretch>
        </p:blipFill>
        <p:spPr>
          <a:xfrm>
            <a:off x="8783289" y="2093946"/>
            <a:ext cx="2630748" cy="1173278"/>
          </a:xfrm>
          <a:prstGeom prst="rect">
            <a:avLst/>
          </a:prstGeom>
        </p:spPr>
      </p:pic>
    </p:spTree>
    <p:extLst>
      <p:ext uri="{BB962C8B-B14F-4D97-AF65-F5344CB8AC3E}">
        <p14:creationId xmlns:p14="http://schemas.microsoft.com/office/powerpoint/2010/main" xmlns="" val="20294184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Phục vụ người dùng quyền lực</a:t>
            </a:r>
            <a:endParaRPr lang="vi-VN" sz="3600" b="1" dirty="0">
              <a:latin typeface="Arial"/>
              <a:cs typeface="Arial"/>
            </a:endParaRPr>
          </a:p>
        </p:txBody>
      </p:sp>
      <p:sp>
        <p:nvSpPr>
          <p:cNvPr id="2" name="object 3">
            <a:extLst>
              <a:ext uri="{FF2B5EF4-FFF2-40B4-BE49-F238E27FC236}">
                <a16:creationId xmlns:a16="http://schemas.microsoft.com/office/drawing/2014/main" xmlns="" id="{BA0DFB02-DF1E-214B-EDD9-032F93AFFE2C}"/>
              </a:ext>
            </a:extLst>
          </p:cNvPr>
          <p:cNvSpPr txBox="1"/>
          <p:nvPr/>
        </p:nvSpPr>
        <p:spPr>
          <a:xfrm>
            <a:off x="1427227" y="2304364"/>
            <a:ext cx="13101573" cy="3524683"/>
          </a:xfrm>
          <a:prstGeom prst="rect">
            <a:avLst/>
          </a:prstGeom>
        </p:spPr>
        <p:txBody>
          <a:bodyPr vert="horz" wrap="square" lIns="0" tIns="13335" rIns="0" bIns="0" rtlCol="0">
            <a:spAutoFit/>
          </a:bodyPr>
          <a:lstStyle/>
          <a:p>
            <a:pPr marL="12700" marR="2622550">
              <a:spcBef>
                <a:spcPts val="105"/>
              </a:spcBef>
              <a:buChar char="•"/>
              <a:tabLst>
                <a:tab pos="469900" algn="l"/>
                <a:tab pos="470534" algn="l"/>
              </a:tabLst>
            </a:pPr>
            <a:r>
              <a:rPr lang="vi-VN" sz="3200" dirty="0">
                <a:latin typeface="Arial MT"/>
                <a:cs typeface="Arial MT"/>
              </a:rPr>
              <a:t>Chọn một nền tảng, nghiên cứu nó, xem người dùng quyền lực cần gì và phục vụ họ</a:t>
            </a:r>
          </a:p>
          <a:p>
            <a:pPr marL="12700" marR="2622550">
              <a:spcBef>
                <a:spcPts val="105"/>
              </a:spcBef>
              <a:buChar char="•"/>
              <a:tabLst>
                <a:tab pos="469900" algn="l"/>
                <a:tab pos="470534" algn="l"/>
              </a:tabLst>
            </a:pPr>
            <a:endParaRPr lang="vi-VN" sz="3200" dirty="0">
              <a:latin typeface="Arial MT"/>
              <a:cs typeface="Arial MT"/>
            </a:endParaRPr>
          </a:p>
          <a:p>
            <a:pPr marL="12700" marR="2622550">
              <a:spcBef>
                <a:spcPts val="105"/>
              </a:spcBef>
              <a:buChar char="•"/>
              <a:tabLst>
                <a:tab pos="469900" algn="l"/>
                <a:tab pos="470534" algn="l"/>
              </a:tabLst>
            </a:pPr>
            <a:r>
              <a:rPr lang="vi-VN" sz="3200" dirty="0">
                <a:latin typeface="Arial MT"/>
                <a:cs typeface="Arial MT"/>
              </a:rPr>
              <a:t>Nó hoạt động tốt hơn trên các nền tảng mới hơn</a:t>
            </a:r>
          </a:p>
          <a:p>
            <a:pPr marL="12700" marR="2622550">
              <a:spcBef>
                <a:spcPts val="105"/>
              </a:spcBef>
              <a:buChar char="•"/>
              <a:tabLst>
                <a:tab pos="469900" algn="l"/>
                <a:tab pos="470534" algn="l"/>
              </a:tabLst>
            </a:pPr>
            <a:r>
              <a:rPr lang="vi-VN" sz="3200" dirty="0">
                <a:latin typeface="Arial MT"/>
                <a:cs typeface="Arial MT"/>
              </a:rPr>
              <a:t>Udemy là một ví dụ điển hình về cái mới</a:t>
            </a:r>
          </a:p>
          <a:p>
            <a:pPr marL="12700" marR="2622550">
              <a:spcBef>
                <a:spcPts val="105"/>
              </a:spcBef>
              <a:buChar char="•"/>
              <a:tabLst>
                <a:tab pos="469900" algn="l"/>
                <a:tab pos="470534" algn="l"/>
              </a:tabLst>
            </a:pPr>
            <a:endParaRPr lang="vi-VN" sz="3200" dirty="0">
              <a:latin typeface="Arial MT"/>
              <a:cs typeface="Arial MT"/>
            </a:endParaRPr>
          </a:p>
          <a:p>
            <a:pPr marL="12700" marR="2622550">
              <a:spcBef>
                <a:spcPts val="105"/>
              </a:spcBef>
              <a:buChar char="•"/>
              <a:tabLst>
                <a:tab pos="469900" algn="l"/>
                <a:tab pos="470534" algn="l"/>
              </a:tabLst>
            </a:pPr>
            <a:r>
              <a:rPr lang="vi-VN" sz="3200" dirty="0">
                <a:latin typeface="Arial MT"/>
                <a:cs typeface="Arial MT"/>
              </a:rPr>
              <a:t>Tìm một cộng đồng nơi mọi người cần dịch vụ của bạn</a:t>
            </a:r>
            <a:endParaRPr sz="3200" dirty="0">
              <a:latin typeface="Arial MT"/>
              <a:cs typeface="Arial MT"/>
            </a:endParaRPr>
          </a:p>
        </p:txBody>
      </p:sp>
      <p:pic>
        <p:nvPicPr>
          <p:cNvPr id="3" name="object 8">
            <a:extLst>
              <a:ext uri="{FF2B5EF4-FFF2-40B4-BE49-F238E27FC236}">
                <a16:creationId xmlns:a16="http://schemas.microsoft.com/office/drawing/2014/main" xmlns="" id="{6A465F1E-3AC5-2898-E429-0B7113A18BE9}"/>
              </a:ext>
            </a:extLst>
          </p:cNvPr>
          <p:cNvPicPr/>
          <p:nvPr/>
        </p:nvPicPr>
        <p:blipFill>
          <a:blip r:embed="rId2" cstate="print"/>
          <a:stretch>
            <a:fillRect/>
          </a:stretch>
        </p:blipFill>
        <p:spPr>
          <a:xfrm>
            <a:off x="8901685" y="263651"/>
            <a:ext cx="2644139" cy="1885188"/>
          </a:xfrm>
          <a:prstGeom prst="rect">
            <a:avLst/>
          </a:prstGeom>
        </p:spPr>
      </p:pic>
    </p:spTree>
    <p:extLst>
      <p:ext uri="{BB962C8B-B14F-4D97-AF65-F5344CB8AC3E}">
        <p14:creationId xmlns:p14="http://schemas.microsoft.com/office/powerpoint/2010/main" xmlns="" val="3643302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Tư duy khởi nghiệp</a:t>
            </a:r>
            <a:endParaRPr lang="vi-VN" sz="3600" kern="0" dirty="0">
              <a:latin typeface="Arial"/>
              <a:cs typeface="Arial"/>
            </a:endParaRPr>
          </a:p>
        </p:txBody>
      </p:sp>
      <p:sp>
        <p:nvSpPr>
          <p:cNvPr id="2" name="object 3">
            <a:extLst>
              <a:ext uri="{FF2B5EF4-FFF2-40B4-BE49-F238E27FC236}">
                <a16:creationId xmlns:a16="http://schemas.microsoft.com/office/drawing/2014/main" xmlns="" id="{FA736445-82CC-2BE5-5A12-17497B9193DF}"/>
              </a:ext>
            </a:extLst>
          </p:cNvPr>
          <p:cNvSpPr txBox="1"/>
          <p:nvPr/>
        </p:nvSpPr>
        <p:spPr>
          <a:xfrm>
            <a:off x="1427227" y="2304366"/>
            <a:ext cx="7584693" cy="2983509"/>
          </a:xfrm>
          <a:prstGeom prst="rect">
            <a:avLst/>
          </a:prstGeom>
        </p:spPr>
        <p:txBody>
          <a:bodyPr vert="horz" wrap="square" lIns="0" tIns="13335" rIns="0" bIns="0" rtlCol="0">
            <a:spAutoFit/>
          </a:bodyPr>
          <a:lstStyle/>
          <a:p>
            <a:pPr marL="469900" indent="-457200">
              <a:spcBef>
                <a:spcPts val="105"/>
              </a:spcBef>
              <a:buFont typeface="Arial" panose="020B0604020202020204" pitchFamily="34" charset="0"/>
              <a:buChar char="•"/>
            </a:pPr>
            <a:r>
              <a:rPr lang="vi-VN" sz="3200" dirty="0">
                <a:latin typeface="Arial MT"/>
                <a:cs typeface="Arial MT"/>
              </a:rPr>
              <a:t>Viễn cảnh về tương lai</a:t>
            </a:r>
          </a:p>
          <a:p>
            <a:pPr>
              <a:spcBef>
                <a:spcPts val="45"/>
              </a:spcBef>
            </a:pPr>
            <a:endParaRPr sz="3300" dirty="0">
              <a:latin typeface="Arial MT"/>
              <a:cs typeface="Arial MT"/>
            </a:endParaRPr>
          </a:p>
          <a:p>
            <a:pPr marL="469900" indent="-457834">
              <a:spcBef>
                <a:spcPts val="5"/>
              </a:spcBef>
              <a:buChar char="•"/>
              <a:tabLst>
                <a:tab pos="469900" algn="l"/>
                <a:tab pos="470534" algn="l"/>
              </a:tabLst>
            </a:pPr>
            <a:r>
              <a:rPr lang="vi-VN" sz="3200" spc="-5" dirty="0">
                <a:solidFill>
                  <a:srgbClr val="01829F"/>
                </a:solidFill>
                <a:latin typeface="Arial MT"/>
                <a:cs typeface="Arial MT"/>
              </a:rPr>
              <a:t>Không xác định</a:t>
            </a:r>
            <a:endParaRPr sz="3200" dirty="0">
              <a:latin typeface="Arial MT"/>
              <a:cs typeface="Arial MT"/>
            </a:endParaRPr>
          </a:p>
          <a:p>
            <a:pPr marL="259079" indent="-247015">
              <a:buChar char="-"/>
              <a:tabLst>
                <a:tab pos="259715" algn="l"/>
              </a:tabLst>
            </a:pPr>
            <a:r>
              <a:rPr lang="vi-VN" sz="3200" dirty="0">
                <a:latin typeface="Arial MT"/>
                <a:cs typeface="Arial MT"/>
              </a:rPr>
              <a:t>Tương lai là khó hiểu, hỗn loạn</a:t>
            </a:r>
          </a:p>
          <a:p>
            <a:pPr marL="259079" indent="-247015">
              <a:buChar char="-"/>
              <a:tabLst>
                <a:tab pos="259715" algn="l"/>
              </a:tabLst>
            </a:pPr>
            <a:r>
              <a:rPr lang="vi-VN" sz="3200" dirty="0">
                <a:latin typeface="Arial MT"/>
                <a:cs typeface="Arial MT"/>
              </a:rPr>
              <a:t>Bạn không có ý tưởng về tương lai sẽ trông như thế nào</a:t>
            </a:r>
            <a:endParaRPr sz="3200" dirty="0">
              <a:latin typeface="Arial MT"/>
              <a:cs typeface="Arial MT"/>
            </a:endParaRPr>
          </a:p>
        </p:txBody>
      </p:sp>
      <p:pic>
        <p:nvPicPr>
          <p:cNvPr id="3" name="object 8">
            <a:extLst>
              <a:ext uri="{FF2B5EF4-FFF2-40B4-BE49-F238E27FC236}">
                <a16:creationId xmlns:a16="http://schemas.microsoft.com/office/drawing/2014/main" xmlns="" id="{57EB8298-A9A6-DE4A-2CD5-9881286E3ED1}"/>
              </a:ext>
            </a:extLst>
          </p:cNvPr>
          <p:cNvPicPr/>
          <p:nvPr/>
        </p:nvPicPr>
        <p:blipFill>
          <a:blip r:embed="rId2" cstate="print"/>
          <a:stretch>
            <a:fillRect/>
          </a:stretch>
        </p:blipFill>
        <p:spPr>
          <a:xfrm>
            <a:off x="9630121" y="3410691"/>
            <a:ext cx="1419697" cy="1920260"/>
          </a:xfrm>
          <a:prstGeom prst="rect">
            <a:avLst/>
          </a:prstGeom>
        </p:spPr>
      </p:pic>
    </p:spTree>
    <p:extLst>
      <p:ext uri="{BB962C8B-B14F-4D97-AF65-F5344CB8AC3E}">
        <p14:creationId xmlns:p14="http://schemas.microsoft.com/office/powerpoint/2010/main" xmlns="" val="14737235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Tái định vị tốt/nhanh/rẻ</a:t>
            </a:r>
            <a:endParaRPr lang="vi-VN" sz="3600" b="1" dirty="0">
              <a:latin typeface="Arial"/>
              <a:cs typeface="Arial"/>
            </a:endParaRPr>
          </a:p>
        </p:txBody>
      </p:sp>
      <p:sp>
        <p:nvSpPr>
          <p:cNvPr id="4" name="object 3">
            <a:extLst>
              <a:ext uri="{FF2B5EF4-FFF2-40B4-BE49-F238E27FC236}">
                <a16:creationId xmlns:a16="http://schemas.microsoft.com/office/drawing/2014/main" xmlns="" id="{3007C258-FFC9-AC62-CA63-EF421493634C}"/>
              </a:ext>
            </a:extLst>
          </p:cNvPr>
          <p:cNvSpPr txBox="1"/>
          <p:nvPr/>
        </p:nvSpPr>
        <p:spPr>
          <a:xfrm>
            <a:off x="776988" y="2509977"/>
            <a:ext cx="11049253" cy="3524683"/>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Lý thuyết tốt, nhanh và rẻ</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Điều này thường áp dụng cho các doanh nghiệp dựa trên dịch vụ</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Mỗi doanh nghiệp có thể được đánh giá trên ba khía cạnh</a:t>
            </a:r>
          </a:p>
          <a:p>
            <a:pPr marL="469900" indent="-457834">
              <a:spcBef>
                <a:spcPts val="105"/>
              </a:spcBef>
              <a:buChar char="•"/>
              <a:tabLst>
                <a:tab pos="469900" algn="l"/>
                <a:tab pos="470534" algn="l"/>
              </a:tabLst>
            </a:pPr>
            <a:r>
              <a:rPr lang="vi-VN" sz="3200" dirty="0">
                <a:latin typeface="Arial MT"/>
                <a:cs typeface="Arial MT"/>
              </a:rPr>
              <a:t>Bạn chỉ có thể là 2/3</a:t>
            </a:r>
            <a:endParaRPr sz="3200" dirty="0">
              <a:latin typeface="Arial MT"/>
              <a:cs typeface="Arial MT"/>
            </a:endParaRPr>
          </a:p>
        </p:txBody>
      </p:sp>
      <p:pic>
        <p:nvPicPr>
          <p:cNvPr id="5" name="object 8">
            <a:extLst>
              <a:ext uri="{FF2B5EF4-FFF2-40B4-BE49-F238E27FC236}">
                <a16:creationId xmlns:a16="http://schemas.microsoft.com/office/drawing/2014/main" xmlns="" id="{F930B46A-3264-70E0-06E8-71F2CC3D95BF}"/>
              </a:ext>
            </a:extLst>
          </p:cNvPr>
          <p:cNvPicPr/>
          <p:nvPr/>
        </p:nvPicPr>
        <p:blipFill>
          <a:blip r:embed="rId2" cstate="print"/>
          <a:stretch>
            <a:fillRect/>
          </a:stretch>
        </p:blipFill>
        <p:spPr>
          <a:xfrm>
            <a:off x="9398442" y="991764"/>
            <a:ext cx="2427799" cy="2162494"/>
          </a:xfrm>
          <a:prstGeom prst="rect">
            <a:avLst/>
          </a:prstGeom>
        </p:spPr>
      </p:pic>
    </p:spTree>
    <p:extLst>
      <p:ext uri="{BB962C8B-B14F-4D97-AF65-F5344CB8AC3E}">
        <p14:creationId xmlns:p14="http://schemas.microsoft.com/office/powerpoint/2010/main" xmlns="" val="18099638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Tái định vị tốt/nhanh/rẻ</a:t>
            </a:r>
            <a:endParaRPr lang="vi-VN" sz="3600" b="1" dirty="0">
              <a:latin typeface="Arial"/>
              <a:cs typeface="Arial"/>
            </a:endParaRPr>
          </a:p>
        </p:txBody>
      </p:sp>
      <p:sp>
        <p:nvSpPr>
          <p:cNvPr id="3" name="object 3">
            <a:extLst>
              <a:ext uri="{FF2B5EF4-FFF2-40B4-BE49-F238E27FC236}">
                <a16:creationId xmlns:a16="http://schemas.microsoft.com/office/drawing/2014/main" xmlns="" id="{DFC2F971-6D22-6E77-ED36-420EFE4D50C0}"/>
              </a:ext>
            </a:extLst>
          </p:cNvPr>
          <p:cNvSpPr txBox="1"/>
          <p:nvPr/>
        </p:nvSpPr>
        <p:spPr>
          <a:xfrm>
            <a:off x="1427227" y="2211783"/>
            <a:ext cx="9944735" cy="2983509"/>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dirty="0">
                <a:latin typeface="Arial MT"/>
                <a:cs typeface="Arial MT"/>
              </a:rPr>
              <a:t>Nếu chúng tốt và nhanh, nhưng đắt, bạn có hai lựa chọn để suy nghĩ: rẻ và tốt, rẻ và nhanh</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buChar char="•"/>
              <a:tabLst>
                <a:tab pos="469900" algn="l"/>
                <a:tab pos="470534" algn="l"/>
              </a:tabLst>
            </a:pPr>
            <a:r>
              <a:rPr lang="vi-VN" sz="3200" dirty="0">
                <a:latin typeface="Arial MT"/>
                <a:cs typeface="Arial MT"/>
              </a:rPr>
              <a:t>Ví dụ: Instacart - kinh doanh theo yêu cầu, họ tập trung vào tốc độ nhanh, không thực sự rẻ và không nhất thiết phải tốt</a:t>
            </a:r>
            <a:endParaRPr sz="3200" dirty="0">
              <a:latin typeface="Arial MT"/>
              <a:cs typeface="Arial MT"/>
            </a:endParaRPr>
          </a:p>
        </p:txBody>
      </p:sp>
      <p:pic>
        <p:nvPicPr>
          <p:cNvPr id="4" name="object 8">
            <a:extLst>
              <a:ext uri="{FF2B5EF4-FFF2-40B4-BE49-F238E27FC236}">
                <a16:creationId xmlns:a16="http://schemas.microsoft.com/office/drawing/2014/main" xmlns="" id="{C4F5F783-73F5-703C-26A6-DCDBE1389105}"/>
              </a:ext>
            </a:extLst>
          </p:cNvPr>
          <p:cNvPicPr/>
          <p:nvPr/>
        </p:nvPicPr>
        <p:blipFill>
          <a:blip r:embed="rId2" cstate="print"/>
          <a:stretch>
            <a:fillRect/>
          </a:stretch>
        </p:blipFill>
        <p:spPr>
          <a:xfrm>
            <a:off x="8612123" y="4901184"/>
            <a:ext cx="2956560" cy="1554480"/>
          </a:xfrm>
          <a:prstGeom prst="rect">
            <a:avLst/>
          </a:prstGeom>
        </p:spPr>
      </p:pic>
    </p:spTree>
    <p:extLst>
      <p:ext uri="{BB962C8B-B14F-4D97-AF65-F5344CB8AC3E}">
        <p14:creationId xmlns:p14="http://schemas.microsoft.com/office/powerpoint/2010/main" xmlns="" val="22027904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Tái định vị tốt/nhanh/rẻ</a:t>
            </a:r>
            <a:endParaRPr lang="vi-VN" sz="3600" b="1" dirty="0">
              <a:latin typeface="Arial"/>
              <a:cs typeface="Arial"/>
            </a:endParaRPr>
          </a:p>
        </p:txBody>
      </p:sp>
      <p:sp>
        <p:nvSpPr>
          <p:cNvPr id="2" name="object 3">
            <a:extLst>
              <a:ext uri="{FF2B5EF4-FFF2-40B4-BE49-F238E27FC236}">
                <a16:creationId xmlns:a16="http://schemas.microsoft.com/office/drawing/2014/main" xmlns="" id="{3AAE7F88-CD28-B338-4A9A-A9CCAD78332F}"/>
              </a:ext>
            </a:extLst>
          </p:cNvPr>
          <p:cNvSpPr txBox="1"/>
          <p:nvPr/>
        </p:nvSpPr>
        <p:spPr>
          <a:xfrm>
            <a:off x="1427225" y="2304364"/>
            <a:ext cx="9457690" cy="3488776"/>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dirty="0">
                <a:latin typeface="Arial MT"/>
                <a:cs typeface="Arial MT"/>
              </a:rPr>
              <a:t>Nhanh + rẻ - tìm một hệ thống hậu cần có thể hoạt động với chi phí lao động thấp hơn hoặc có cửa hàng tạp hóa của riêng bạn</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buChar char="•"/>
              <a:tabLst>
                <a:tab pos="469900" algn="l"/>
                <a:tab pos="470534" algn="l"/>
              </a:tabLst>
            </a:pPr>
            <a:r>
              <a:rPr lang="vi-VN" sz="3200" dirty="0">
                <a:latin typeface="Arial MT"/>
                <a:cs typeface="Arial MT"/>
              </a:rPr>
              <a:t>Tốt + rẻ - vận chuyển những gì bạn đang tìm kiếm, mua số lượng lớn tiết kiệm tiền</a:t>
            </a:r>
          </a:p>
          <a:p>
            <a:pPr marL="12700" marR="5080">
              <a:spcBef>
                <a:spcPts val="105"/>
              </a:spcBef>
              <a:buChar char="•"/>
              <a:tabLst>
                <a:tab pos="469900" algn="l"/>
                <a:tab pos="470534" algn="l"/>
              </a:tabLst>
            </a:pPr>
            <a:r>
              <a:rPr lang="vi-VN" sz="3200" dirty="0">
                <a:latin typeface="Arial MT"/>
                <a:cs typeface="Arial MT"/>
              </a:rPr>
              <a:t>Đó là công ty tên Boxed</a:t>
            </a:r>
            <a:endParaRPr sz="3200" dirty="0">
              <a:latin typeface="Arial MT"/>
              <a:cs typeface="Arial MT"/>
            </a:endParaRPr>
          </a:p>
        </p:txBody>
      </p:sp>
      <p:pic>
        <p:nvPicPr>
          <p:cNvPr id="5" name="object 8">
            <a:extLst>
              <a:ext uri="{FF2B5EF4-FFF2-40B4-BE49-F238E27FC236}">
                <a16:creationId xmlns:a16="http://schemas.microsoft.com/office/drawing/2014/main" xmlns="" id="{0814A469-2CB5-C141-418C-FC6894FADCE0}"/>
              </a:ext>
            </a:extLst>
          </p:cNvPr>
          <p:cNvPicPr/>
          <p:nvPr/>
        </p:nvPicPr>
        <p:blipFill>
          <a:blip r:embed="rId2" cstate="print"/>
          <a:stretch>
            <a:fillRect/>
          </a:stretch>
        </p:blipFill>
        <p:spPr>
          <a:xfrm>
            <a:off x="9745564" y="5080586"/>
            <a:ext cx="1876598" cy="957012"/>
          </a:xfrm>
          <a:prstGeom prst="rect">
            <a:avLst/>
          </a:prstGeom>
        </p:spPr>
      </p:pic>
    </p:spTree>
    <p:extLst>
      <p:ext uri="{BB962C8B-B14F-4D97-AF65-F5344CB8AC3E}">
        <p14:creationId xmlns:p14="http://schemas.microsoft.com/office/powerpoint/2010/main" xmlns="" val="24358622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MT"/>
              </a:rPr>
              <a:t>Phần mềm như một dịch vụ</a:t>
            </a:r>
            <a:endParaRPr lang="vi-VN" sz="3600" b="1" dirty="0">
              <a:latin typeface="Arial"/>
              <a:cs typeface="Arial"/>
            </a:endParaRPr>
          </a:p>
        </p:txBody>
      </p:sp>
      <p:sp>
        <p:nvSpPr>
          <p:cNvPr id="3" name="object 3">
            <a:extLst>
              <a:ext uri="{FF2B5EF4-FFF2-40B4-BE49-F238E27FC236}">
                <a16:creationId xmlns:a16="http://schemas.microsoft.com/office/drawing/2014/main" xmlns="" id="{D95FDD98-43CC-A179-9F0D-F22D7796FC26}"/>
              </a:ext>
            </a:extLst>
          </p:cNvPr>
          <p:cNvSpPr txBox="1"/>
          <p:nvPr/>
        </p:nvSpPr>
        <p:spPr>
          <a:xfrm>
            <a:off x="1427225" y="2022426"/>
            <a:ext cx="9974580" cy="4496744"/>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Saas = software as a service</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Trước đây, phần mềm được bán dưới dạng sản phẩm, người ta mua một lần rồi sử dụng</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Hiện tại, dung lượng lưu trữ và băng thông ngày càng rẻ hơn; mọi người hiện trả tiền hàng tháng cho các phiên bản trình duyệt, thay vì phiên bản dành cho máy tính để bàn</a:t>
            </a:r>
            <a:endParaRPr sz="3200" dirty="0">
              <a:latin typeface="Arial MT"/>
              <a:cs typeface="Arial MT"/>
            </a:endParaRPr>
          </a:p>
        </p:txBody>
      </p:sp>
      <p:pic>
        <p:nvPicPr>
          <p:cNvPr id="4" name="object 8">
            <a:extLst>
              <a:ext uri="{FF2B5EF4-FFF2-40B4-BE49-F238E27FC236}">
                <a16:creationId xmlns:a16="http://schemas.microsoft.com/office/drawing/2014/main" xmlns="" id="{AC041567-C0A6-70F1-0529-5B05A27DCF4F}"/>
              </a:ext>
            </a:extLst>
          </p:cNvPr>
          <p:cNvPicPr/>
          <p:nvPr/>
        </p:nvPicPr>
        <p:blipFill>
          <a:blip r:embed="rId2" cstate="print"/>
          <a:stretch>
            <a:fillRect/>
          </a:stretch>
        </p:blipFill>
        <p:spPr>
          <a:xfrm>
            <a:off x="9931381" y="1614730"/>
            <a:ext cx="1585569" cy="1585569"/>
          </a:xfrm>
          <a:prstGeom prst="rect">
            <a:avLst/>
          </a:prstGeom>
        </p:spPr>
      </p:pic>
    </p:spTree>
    <p:extLst>
      <p:ext uri="{BB962C8B-B14F-4D97-AF65-F5344CB8AC3E}">
        <p14:creationId xmlns:p14="http://schemas.microsoft.com/office/powerpoint/2010/main" xmlns="" val="18614984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Đăng ký &amp; thành viên</a:t>
            </a:r>
            <a:endParaRPr lang="vi-VN" sz="3600" b="1" dirty="0">
              <a:latin typeface="Arial"/>
              <a:cs typeface="Arial"/>
            </a:endParaRPr>
          </a:p>
        </p:txBody>
      </p:sp>
      <p:sp>
        <p:nvSpPr>
          <p:cNvPr id="2" name="object 3">
            <a:extLst>
              <a:ext uri="{FF2B5EF4-FFF2-40B4-BE49-F238E27FC236}">
                <a16:creationId xmlns:a16="http://schemas.microsoft.com/office/drawing/2014/main" xmlns="" id="{8B8EAF9F-EAF5-EBAC-2EE2-C3F7407F32FC}"/>
              </a:ext>
            </a:extLst>
          </p:cNvPr>
          <p:cNvSpPr txBox="1"/>
          <p:nvPr/>
        </p:nvSpPr>
        <p:spPr>
          <a:xfrm>
            <a:off x="727426" y="2345004"/>
            <a:ext cx="11378085" cy="351185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Các doanh nghiệp tính phí bạn hàng tháng hoặc hàng năm</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Đăng ký - Cung cấp cho bạn quyền truy cập hạn chế vào các sản phẩm của họ, hàng tháng</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Tư cách thành viên - Bạn trả phí để nhận được giá thấp hơn cho các giao dịch chi trả khác</a:t>
            </a:r>
            <a:endParaRPr sz="3200" dirty="0">
              <a:latin typeface="Arial MT"/>
              <a:cs typeface="Arial MT"/>
            </a:endParaRPr>
          </a:p>
        </p:txBody>
      </p:sp>
      <p:pic>
        <p:nvPicPr>
          <p:cNvPr id="5" name="object 8">
            <a:extLst>
              <a:ext uri="{FF2B5EF4-FFF2-40B4-BE49-F238E27FC236}">
                <a16:creationId xmlns:a16="http://schemas.microsoft.com/office/drawing/2014/main" xmlns="" id="{56A461DE-F54F-6488-5141-04ECEF3EDE9A}"/>
              </a:ext>
            </a:extLst>
          </p:cNvPr>
          <p:cNvPicPr/>
          <p:nvPr/>
        </p:nvPicPr>
        <p:blipFill>
          <a:blip r:embed="rId2" cstate="print"/>
          <a:stretch>
            <a:fillRect/>
          </a:stretch>
        </p:blipFill>
        <p:spPr>
          <a:xfrm>
            <a:off x="9480012" y="678181"/>
            <a:ext cx="1984561" cy="1751075"/>
          </a:xfrm>
          <a:prstGeom prst="rect">
            <a:avLst/>
          </a:prstGeom>
        </p:spPr>
      </p:pic>
    </p:spTree>
    <p:extLst>
      <p:ext uri="{BB962C8B-B14F-4D97-AF65-F5344CB8AC3E}">
        <p14:creationId xmlns:p14="http://schemas.microsoft.com/office/powerpoint/2010/main" xmlns="" val="37273033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Đăng ký &amp; thành viên</a:t>
            </a:r>
            <a:endParaRPr lang="vi-VN" sz="3600" b="1" dirty="0">
              <a:latin typeface="Arial"/>
              <a:cs typeface="Arial"/>
            </a:endParaRPr>
          </a:p>
        </p:txBody>
      </p:sp>
      <p:sp>
        <p:nvSpPr>
          <p:cNvPr id="3" name="object 3">
            <a:extLst>
              <a:ext uri="{FF2B5EF4-FFF2-40B4-BE49-F238E27FC236}">
                <a16:creationId xmlns:a16="http://schemas.microsoft.com/office/drawing/2014/main" xmlns="" id="{C3AA5CF1-0AAB-EE58-6A0A-969FB0E0B064}"/>
              </a:ext>
            </a:extLst>
          </p:cNvPr>
          <p:cNvSpPr txBox="1"/>
          <p:nvPr/>
        </p:nvSpPr>
        <p:spPr>
          <a:xfrm>
            <a:off x="1427224" y="2424762"/>
            <a:ext cx="7767575" cy="3032240"/>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Trường hợp mô hình này hoạt động tốt:</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FontTx/>
              <a:buChar char="-"/>
              <a:tabLst>
                <a:tab pos="469900" algn="l"/>
                <a:tab pos="470534" algn="l"/>
              </a:tabLst>
            </a:pPr>
            <a:r>
              <a:rPr lang="vi-VN" sz="3200" spc="-5" dirty="0">
                <a:latin typeface="Arial MT"/>
                <a:cs typeface="Arial MT"/>
              </a:rPr>
              <a:t>chi phí gia tăng không đáng kể</a:t>
            </a:r>
          </a:p>
          <a:p>
            <a:pPr marL="469900" indent="-457834">
              <a:spcBef>
                <a:spcPts val="105"/>
              </a:spcBef>
              <a:buFontTx/>
              <a:buChar char="-"/>
              <a:tabLst>
                <a:tab pos="469900" algn="l"/>
                <a:tab pos="470534" algn="l"/>
              </a:tabLst>
            </a:pPr>
            <a:r>
              <a:rPr lang="vi-VN" sz="3200" spc="-5" dirty="0">
                <a:latin typeface="Arial MT"/>
                <a:cs typeface="Arial MT"/>
              </a:rPr>
              <a:t>hàng kỹ thuật số</a:t>
            </a:r>
          </a:p>
          <a:p>
            <a:pPr marL="469900" indent="-457834">
              <a:spcBef>
                <a:spcPts val="105"/>
              </a:spcBef>
              <a:buFontTx/>
              <a:buChar char="-"/>
              <a:tabLst>
                <a:tab pos="469900" algn="l"/>
                <a:tab pos="470534" algn="l"/>
              </a:tabLst>
            </a:pPr>
            <a:r>
              <a:rPr lang="vi-VN" sz="3200" spc="-5" dirty="0">
                <a:latin typeface="Arial MT"/>
                <a:cs typeface="Arial MT"/>
              </a:rPr>
              <a:t>Các gói dịch vụ</a:t>
            </a:r>
          </a:p>
          <a:p>
            <a:pPr marL="469900" indent="-457834">
              <a:spcBef>
                <a:spcPts val="105"/>
              </a:spcBef>
              <a:buFontTx/>
              <a:buChar char="-"/>
              <a:tabLst>
                <a:tab pos="469900" algn="l"/>
                <a:tab pos="470534" algn="l"/>
              </a:tabLst>
            </a:pPr>
            <a:r>
              <a:rPr lang="vi-VN" sz="3200" spc="-5" dirty="0">
                <a:latin typeface="Arial MT"/>
                <a:cs typeface="Arial MT"/>
              </a:rPr>
              <a:t>cung cấp số lượng lớn nội dung</a:t>
            </a:r>
            <a:endParaRPr sz="3200" dirty="0">
              <a:latin typeface="Arial MT"/>
              <a:cs typeface="Arial MT"/>
            </a:endParaRPr>
          </a:p>
        </p:txBody>
      </p:sp>
      <p:pic>
        <p:nvPicPr>
          <p:cNvPr id="4" name="object 8">
            <a:extLst>
              <a:ext uri="{FF2B5EF4-FFF2-40B4-BE49-F238E27FC236}">
                <a16:creationId xmlns:a16="http://schemas.microsoft.com/office/drawing/2014/main" xmlns="" id="{35B6D7A5-9E7A-267B-2CD0-9276E7AC703B}"/>
              </a:ext>
            </a:extLst>
          </p:cNvPr>
          <p:cNvPicPr/>
          <p:nvPr/>
        </p:nvPicPr>
        <p:blipFill>
          <a:blip r:embed="rId2" cstate="print"/>
          <a:stretch>
            <a:fillRect/>
          </a:stretch>
        </p:blipFill>
        <p:spPr>
          <a:xfrm>
            <a:off x="8950451" y="2904302"/>
            <a:ext cx="2628900" cy="2552700"/>
          </a:xfrm>
          <a:prstGeom prst="rect">
            <a:avLst/>
          </a:prstGeom>
        </p:spPr>
      </p:pic>
    </p:spTree>
    <p:extLst>
      <p:ext uri="{BB962C8B-B14F-4D97-AF65-F5344CB8AC3E}">
        <p14:creationId xmlns:p14="http://schemas.microsoft.com/office/powerpoint/2010/main" xmlns="" val="16180949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Đăng ký &amp; thành viên</a:t>
            </a:r>
            <a:endParaRPr lang="vi-VN" sz="3600" b="1" dirty="0">
              <a:latin typeface="Arial"/>
              <a:cs typeface="Arial"/>
            </a:endParaRPr>
          </a:p>
        </p:txBody>
      </p:sp>
      <p:sp>
        <p:nvSpPr>
          <p:cNvPr id="2" name="object 3">
            <a:extLst>
              <a:ext uri="{FF2B5EF4-FFF2-40B4-BE49-F238E27FC236}">
                <a16:creationId xmlns:a16="http://schemas.microsoft.com/office/drawing/2014/main" xmlns="" id="{440B4400-09A5-A7BD-E687-11F0FB217C18}"/>
              </a:ext>
            </a:extLst>
          </p:cNvPr>
          <p:cNvSpPr txBox="1"/>
          <p:nvPr/>
        </p:nvSpPr>
        <p:spPr>
          <a:xfrm>
            <a:off x="1427227" y="2424762"/>
            <a:ext cx="9189973" cy="298350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Trường hợp mô hình này hoạt động tốt:</a:t>
            </a:r>
          </a:p>
          <a:p>
            <a:pPr marL="469900" indent="-457834">
              <a:spcBef>
                <a:spcPts val="105"/>
              </a:spcBef>
              <a:buChar char="•"/>
              <a:tabLst>
                <a:tab pos="469900" algn="l"/>
                <a:tab pos="470534" algn="l"/>
              </a:tabLst>
            </a:pPr>
            <a:endParaRPr lang="vi-VN" sz="3200" spc="-5" dirty="0">
              <a:latin typeface="Arial MT"/>
              <a:cs typeface="Arial MT"/>
            </a:endParaRPr>
          </a:p>
          <a:p>
            <a:pPr marL="469266" indent="-457200">
              <a:spcBef>
                <a:spcPts val="105"/>
              </a:spcBef>
              <a:buFont typeface="Wingdings" panose="05000000000000000000" pitchFamily="2" charset="2"/>
              <a:buChar char="ü"/>
              <a:tabLst>
                <a:tab pos="469900" algn="l"/>
                <a:tab pos="470534" algn="l"/>
              </a:tabLst>
            </a:pPr>
            <a:r>
              <a:rPr lang="vi-VN" sz="3200" spc="-5" dirty="0">
                <a:latin typeface="Arial MT"/>
                <a:cs typeface="Arial MT"/>
              </a:rPr>
              <a:t>ý tưởng kinh doanh hàng tiêu dùng - nếu bạn muốn khách hàng hình thành thói quen</a:t>
            </a:r>
          </a:p>
          <a:p>
            <a:pPr marL="469266" indent="-457200">
              <a:spcBef>
                <a:spcPts val="105"/>
              </a:spcBef>
              <a:buFont typeface="Wingdings" panose="05000000000000000000" pitchFamily="2" charset="2"/>
              <a:buChar char="ü"/>
              <a:tabLst>
                <a:tab pos="469900" algn="l"/>
                <a:tab pos="470534" algn="l"/>
              </a:tabLst>
            </a:pPr>
            <a:r>
              <a:rPr lang="vi-VN" sz="3200" spc="-5" dirty="0">
                <a:latin typeface="Arial MT"/>
                <a:cs typeface="Arial MT"/>
              </a:rPr>
              <a:t>Sản phẩm/dịch vụ được sử dụng thường xuyên, nếu không mọi người sẽ quên bạn</a:t>
            </a:r>
            <a:endParaRPr sz="3200" dirty="0">
              <a:latin typeface="Arial MT"/>
              <a:cs typeface="Arial MT"/>
            </a:endParaRPr>
          </a:p>
        </p:txBody>
      </p:sp>
      <p:pic>
        <p:nvPicPr>
          <p:cNvPr id="5" name="object 8">
            <a:extLst>
              <a:ext uri="{FF2B5EF4-FFF2-40B4-BE49-F238E27FC236}">
                <a16:creationId xmlns:a16="http://schemas.microsoft.com/office/drawing/2014/main" xmlns="" id="{E97646B1-BC8A-A8CF-F6CE-6E151EEDC9D6}"/>
              </a:ext>
            </a:extLst>
          </p:cNvPr>
          <p:cNvPicPr/>
          <p:nvPr/>
        </p:nvPicPr>
        <p:blipFill>
          <a:blip r:embed="rId2" cstate="print"/>
          <a:stretch>
            <a:fillRect/>
          </a:stretch>
        </p:blipFill>
        <p:spPr>
          <a:xfrm>
            <a:off x="8928482" y="1436827"/>
            <a:ext cx="2476500" cy="1130300"/>
          </a:xfrm>
          <a:prstGeom prst="rect">
            <a:avLst/>
          </a:prstGeom>
        </p:spPr>
      </p:pic>
    </p:spTree>
    <p:extLst>
      <p:ext uri="{BB962C8B-B14F-4D97-AF65-F5344CB8AC3E}">
        <p14:creationId xmlns:p14="http://schemas.microsoft.com/office/powerpoint/2010/main" xmlns="" val="25320813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Đăng ký &amp; thành viên</a:t>
            </a:r>
            <a:endParaRPr lang="vi-VN" sz="3600" b="1" dirty="0">
              <a:latin typeface="Arial"/>
              <a:cs typeface="Arial"/>
            </a:endParaRPr>
          </a:p>
        </p:txBody>
      </p:sp>
      <p:sp>
        <p:nvSpPr>
          <p:cNvPr id="3" name="object 3">
            <a:extLst>
              <a:ext uri="{FF2B5EF4-FFF2-40B4-BE49-F238E27FC236}">
                <a16:creationId xmlns:a16="http://schemas.microsoft.com/office/drawing/2014/main" xmlns="" id="{464DC62F-625A-AE5A-7D7D-3E93A26E3B8F}"/>
              </a:ext>
            </a:extLst>
          </p:cNvPr>
          <p:cNvSpPr txBox="1"/>
          <p:nvPr/>
        </p:nvSpPr>
        <p:spPr>
          <a:xfrm>
            <a:off x="1427227" y="2345563"/>
            <a:ext cx="9586213" cy="998350"/>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spc="-5" dirty="0">
                <a:latin typeface="Arial MT"/>
                <a:cs typeface="Arial MT"/>
              </a:rPr>
              <a:t>70% doanh thu của các công ty đưa ra đề nghị  đăng ký đến từ những người quên hủy dịch vụ đó</a:t>
            </a:r>
            <a:endParaRPr lang="vi-VN" sz="3200" dirty="0">
              <a:latin typeface="Arial MT"/>
              <a:cs typeface="Arial MT"/>
            </a:endParaRPr>
          </a:p>
        </p:txBody>
      </p:sp>
      <p:pic>
        <p:nvPicPr>
          <p:cNvPr id="4" name="object 8">
            <a:extLst>
              <a:ext uri="{FF2B5EF4-FFF2-40B4-BE49-F238E27FC236}">
                <a16:creationId xmlns:a16="http://schemas.microsoft.com/office/drawing/2014/main" xmlns="" id="{C784DC00-15DA-2FF4-F8F5-1397C90A0D5A}"/>
              </a:ext>
            </a:extLst>
          </p:cNvPr>
          <p:cNvPicPr/>
          <p:nvPr/>
        </p:nvPicPr>
        <p:blipFill>
          <a:blip r:embed="rId2" cstate="print"/>
          <a:stretch>
            <a:fillRect/>
          </a:stretch>
        </p:blipFill>
        <p:spPr>
          <a:xfrm>
            <a:off x="5512314" y="3925823"/>
            <a:ext cx="1219186" cy="1703832"/>
          </a:xfrm>
          <a:prstGeom prst="rect">
            <a:avLst/>
          </a:prstGeom>
        </p:spPr>
      </p:pic>
    </p:spTree>
    <p:extLst>
      <p:ext uri="{BB962C8B-B14F-4D97-AF65-F5344CB8AC3E}">
        <p14:creationId xmlns:p14="http://schemas.microsoft.com/office/powerpoint/2010/main" xmlns="" val="38155681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Đăng ký &amp; thành viên</a:t>
            </a:r>
            <a:endParaRPr lang="vi-VN" sz="3600" b="1" dirty="0">
              <a:latin typeface="Arial"/>
              <a:cs typeface="Arial"/>
            </a:endParaRPr>
          </a:p>
        </p:txBody>
      </p:sp>
      <p:sp>
        <p:nvSpPr>
          <p:cNvPr id="2" name="object 3">
            <a:extLst>
              <a:ext uri="{FF2B5EF4-FFF2-40B4-BE49-F238E27FC236}">
                <a16:creationId xmlns:a16="http://schemas.microsoft.com/office/drawing/2014/main" xmlns="" id="{D335AA34-1144-48FD-14BF-5223CFDAE3BB}"/>
              </a:ext>
            </a:extLst>
          </p:cNvPr>
          <p:cNvSpPr txBox="1"/>
          <p:nvPr/>
        </p:nvSpPr>
        <p:spPr>
          <a:xfrm>
            <a:off x="1427227" y="2550619"/>
            <a:ext cx="10886693" cy="2526974"/>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95" dirty="0">
                <a:latin typeface="Arial MT"/>
                <a:cs typeface="Arial MT"/>
              </a:rPr>
              <a:t>Bạn có thể cải tiến giá với những mô hình này</a:t>
            </a:r>
          </a:p>
          <a:p>
            <a:pPr marL="469900" indent="-457834">
              <a:spcBef>
                <a:spcPts val="105"/>
              </a:spcBef>
              <a:buChar char="•"/>
              <a:tabLst>
                <a:tab pos="469900" algn="l"/>
                <a:tab pos="470534" algn="l"/>
              </a:tabLst>
            </a:pPr>
            <a:endParaRPr lang="vi-VN" sz="3200" spc="-95" dirty="0">
              <a:latin typeface="Arial MT"/>
              <a:cs typeface="Arial MT"/>
            </a:endParaRPr>
          </a:p>
          <a:p>
            <a:pPr marL="469900" indent="-457834">
              <a:spcBef>
                <a:spcPts val="105"/>
              </a:spcBef>
              <a:buChar char="•"/>
              <a:tabLst>
                <a:tab pos="469900" algn="l"/>
                <a:tab pos="470534" algn="l"/>
              </a:tabLst>
            </a:pPr>
            <a:r>
              <a:rPr lang="vi-VN" sz="3200" spc="-95" dirty="0">
                <a:latin typeface="Arial MT"/>
                <a:cs typeface="Arial MT"/>
              </a:rPr>
              <a:t>Costco</a:t>
            </a:r>
          </a:p>
          <a:p>
            <a:pPr marL="469900" indent="-457834">
              <a:spcBef>
                <a:spcPts val="105"/>
              </a:spcBef>
              <a:buFont typeface="Wingdings" panose="05000000000000000000" pitchFamily="2" charset="2"/>
              <a:buChar char="ü"/>
              <a:tabLst>
                <a:tab pos="469900" algn="l"/>
                <a:tab pos="470534" algn="l"/>
              </a:tabLst>
            </a:pPr>
            <a:r>
              <a:rPr lang="vi-VN" sz="3200" spc="-95" dirty="0">
                <a:latin typeface="Arial MT"/>
                <a:cs typeface="Arial MT"/>
              </a:rPr>
              <a:t>khách hàng trả phí thành viên để mua sắm với giá rất thấp</a:t>
            </a:r>
          </a:p>
          <a:p>
            <a:pPr marL="469900" indent="-457834">
              <a:spcBef>
                <a:spcPts val="105"/>
              </a:spcBef>
              <a:buFont typeface="Wingdings" panose="05000000000000000000" pitchFamily="2" charset="2"/>
              <a:buChar char="ü"/>
              <a:tabLst>
                <a:tab pos="469900" algn="l"/>
                <a:tab pos="470534" algn="l"/>
              </a:tabLst>
            </a:pPr>
            <a:r>
              <a:rPr lang="vi-VN" sz="3200" spc="-95" dirty="0">
                <a:latin typeface="Arial MT"/>
                <a:cs typeface="Arial MT"/>
              </a:rPr>
              <a:t>họ kiếm 100% tiền từ đăng ký thành viên</a:t>
            </a:r>
            <a:endParaRPr sz="3200" dirty="0">
              <a:latin typeface="Arial MT"/>
              <a:cs typeface="Arial MT"/>
            </a:endParaRPr>
          </a:p>
        </p:txBody>
      </p:sp>
      <p:pic>
        <p:nvPicPr>
          <p:cNvPr id="5" name="object 8">
            <a:extLst>
              <a:ext uri="{FF2B5EF4-FFF2-40B4-BE49-F238E27FC236}">
                <a16:creationId xmlns:a16="http://schemas.microsoft.com/office/drawing/2014/main" xmlns="" id="{1EA8340C-A997-296D-7CD2-B6E8D7F02386}"/>
              </a:ext>
            </a:extLst>
          </p:cNvPr>
          <p:cNvPicPr/>
          <p:nvPr/>
        </p:nvPicPr>
        <p:blipFill>
          <a:blip r:embed="rId2" cstate="print"/>
          <a:stretch>
            <a:fillRect/>
          </a:stretch>
        </p:blipFill>
        <p:spPr>
          <a:xfrm>
            <a:off x="8907272" y="3154012"/>
            <a:ext cx="2729360" cy="814136"/>
          </a:xfrm>
          <a:prstGeom prst="rect">
            <a:avLst/>
          </a:prstGeom>
        </p:spPr>
      </p:pic>
    </p:spTree>
    <p:extLst>
      <p:ext uri="{BB962C8B-B14F-4D97-AF65-F5344CB8AC3E}">
        <p14:creationId xmlns:p14="http://schemas.microsoft.com/office/powerpoint/2010/main" xmlns="" val="20528610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Trả cái bạn muốn</a:t>
            </a:r>
            <a:endParaRPr lang="vi-VN" sz="3600" b="1" dirty="0">
              <a:latin typeface="Arial"/>
              <a:cs typeface="Arial"/>
            </a:endParaRPr>
          </a:p>
        </p:txBody>
      </p:sp>
      <p:sp>
        <p:nvSpPr>
          <p:cNvPr id="3" name="object 3">
            <a:extLst>
              <a:ext uri="{FF2B5EF4-FFF2-40B4-BE49-F238E27FC236}">
                <a16:creationId xmlns:a16="http://schemas.microsoft.com/office/drawing/2014/main" xmlns="" id="{658C0F23-66E8-19E5-0C2E-AC4376CBC8D7}"/>
              </a:ext>
            </a:extLst>
          </p:cNvPr>
          <p:cNvSpPr txBox="1"/>
          <p:nvPr/>
        </p:nvSpPr>
        <p:spPr>
          <a:xfrm>
            <a:off x="1427224" y="2058113"/>
            <a:ext cx="10145015" cy="402994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Hãy để khách hàng quyết định số tiền họ muốn chi trả</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Nơi nó hoạt động:</a:t>
            </a:r>
          </a:p>
          <a:p>
            <a:pPr marL="12066">
              <a:spcBef>
                <a:spcPts val="105"/>
              </a:spcBef>
              <a:tabLst>
                <a:tab pos="469900" algn="l"/>
                <a:tab pos="470534" algn="l"/>
              </a:tabLst>
            </a:pPr>
            <a:r>
              <a:rPr lang="vi-VN" sz="3200" spc="-5" dirty="0">
                <a:latin typeface="Arial MT"/>
                <a:cs typeface="Arial MT"/>
              </a:rPr>
              <a:t>- Không có chi phí chìm - mỗi khi bạn mua thứ gì đó, không gây ra thêm các chi phí chìm</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Trường hợp nó không hoạt động:</a:t>
            </a:r>
          </a:p>
          <a:p>
            <a:pPr marL="12066">
              <a:spcBef>
                <a:spcPts val="105"/>
              </a:spcBef>
              <a:tabLst>
                <a:tab pos="469900" algn="l"/>
                <a:tab pos="470534" algn="l"/>
              </a:tabLst>
            </a:pPr>
            <a:r>
              <a:rPr lang="vi-VN" sz="3200" spc="-5" dirty="0">
                <a:latin typeface="Arial MT"/>
                <a:cs typeface="Arial MT"/>
              </a:rPr>
              <a:t>- thị trường mục tiêu của bạn không có đủ tiền</a:t>
            </a:r>
            <a:endParaRPr sz="3200" dirty="0">
              <a:latin typeface="Arial MT"/>
              <a:cs typeface="Arial MT"/>
            </a:endParaRPr>
          </a:p>
        </p:txBody>
      </p:sp>
      <p:pic>
        <p:nvPicPr>
          <p:cNvPr id="4" name="object 8">
            <a:extLst>
              <a:ext uri="{FF2B5EF4-FFF2-40B4-BE49-F238E27FC236}">
                <a16:creationId xmlns:a16="http://schemas.microsoft.com/office/drawing/2014/main" xmlns="" id="{38C365F9-BCB9-ED04-50E2-BAA6781DEE40}"/>
              </a:ext>
            </a:extLst>
          </p:cNvPr>
          <p:cNvPicPr/>
          <p:nvPr/>
        </p:nvPicPr>
        <p:blipFill>
          <a:blip r:embed="rId2" cstate="print"/>
          <a:stretch>
            <a:fillRect/>
          </a:stretch>
        </p:blipFill>
        <p:spPr>
          <a:xfrm>
            <a:off x="9638791" y="2582672"/>
            <a:ext cx="1750569" cy="1024128"/>
          </a:xfrm>
          <a:prstGeom prst="rect">
            <a:avLst/>
          </a:prstGeom>
        </p:spPr>
      </p:pic>
    </p:spTree>
    <p:extLst>
      <p:ext uri="{BB962C8B-B14F-4D97-AF65-F5344CB8AC3E}">
        <p14:creationId xmlns:p14="http://schemas.microsoft.com/office/powerpoint/2010/main" xmlns="" val="328524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Tư duy khởi nghiệp</a:t>
            </a:r>
            <a:endParaRPr lang="vi-VN" sz="3600" kern="0" dirty="0">
              <a:latin typeface="Arial"/>
              <a:cs typeface="Arial"/>
            </a:endParaRPr>
          </a:p>
        </p:txBody>
      </p:sp>
      <p:sp>
        <p:nvSpPr>
          <p:cNvPr id="4" name="object 3">
            <a:extLst>
              <a:ext uri="{FF2B5EF4-FFF2-40B4-BE49-F238E27FC236}">
                <a16:creationId xmlns:a16="http://schemas.microsoft.com/office/drawing/2014/main" xmlns="" id="{AB432873-1A39-A4B3-D766-6E72DC19DAB6}"/>
              </a:ext>
            </a:extLst>
          </p:cNvPr>
          <p:cNvSpPr txBox="1"/>
          <p:nvPr/>
        </p:nvSpPr>
        <p:spPr>
          <a:xfrm>
            <a:off x="1427225" y="2022426"/>
            <a:ext cx="8688070" cy="4017125"/>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Viễn cảnh về tương lai</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Lạc quan</a:t>
            </a:r>
          </a:p>
          <a:p>
            <a:pPr marL="12700">
              <a:spcBef>
                <a:spcPts val="105"/>
              </a:spcBef>
            </a:pPr>
            <a:r>
              <a:rPr lang="vi-VN" sz="3200" dirty="0">
                <a:latin typeface="Arial MT"/>
                <a:cs typeface="Arial MT"/>
              </a:rPr>
              <a:t>- bạn nghĩ rằng những điều tốt đẹp sẽ xảy ra trong tương lai</a:t>
            </a:r>
          </a:p>
          <a:p>
            <a:pPr marL="12700">
              <a:spcBef>
                <a:spcPts val="105"/>
              </a:spcBef>
            </a:pPr>
            <a:r>
              <a:rPr lang="vi-VN" sz="3200" dirty="0">
                <a:latin typeface="Arial MT"/>
                <a:cs typeface="Arial MT"/>
              </a:rPr>
              <a:t>Bi quan</a:t>
            </a:r>
          </a:p>
          <a:p>
            <a:pPr marL="12700">
              <a:spcBef>
                <a:spcPts val="105"/>
              </a:spcBef>
            </a:pPr>
            <a:r>
              <a:rPr lang="vi-VN" sz="3200" dirty="0">
                <a:latin typeface="Arial MT"/>
                <a:cs typeface="Arial MT"/>
              </a:rPr>
              <a:t>- bạn nghĩ rằng mọi thứ sẽ trở nên tồi tệ hơn trong tương lai</a:t>
            </a:r>
            <a:endParaRPr sz="3200" dirty="0">
              <a:latin typeface="Arial MT"/>
              <a:cs typeface="Arial MT"/>
            </a:endParaRPr>
          </a:p>
        </p:txBody>
      </p:sp>
      <p:pic>
        <p:nvPicPr>
          <p:cNvPr id="6" name="object 8">
            <a:extLst>
              <a:ext uri="{FF2B5EF4-FFF2-40B4-BE49-F238E27FC236}">
                <a16:creationId xmlns:a16="http://schemas.microsoft.com/office/drawing/2014/main" xmlns="" id="{1985D691-F58A-0EBB-4A5B-C8B0BAB06DE0}"/>
              </a:ext>
            </a:extLst>
          </p:cNvPr>
          <p:cNvPicPr/>
          <p:nvPr/>
        </p:nvPicPr>
        <p:blipFill>
          <a:blip r:embed="rId2" cstate="print"/>
          <a:stretch>
            <a:fillRect/>
          </a:stretch>
        </p:blipFill>
        <p:spPr>
          <a:xfrm>
            <a:off x="9510520" y="2291853"/>
            <a:ext cx="2212089" cy="1085330"/>
          </a:xfrm>
          <a:prstGeom prst="rect">
            <a:avLst/>
          </a:prstGeom>
        </p:spPr>
      </p:pic>
    </p:spTree>
    <p:extLst>
      <p:ext uri="{BB962C8B-B14F-4D97-AF65-F5344CB8AC3E}">
        <p14:creationId xmlns:p14="http://schemas.microsoft.com/office/powerpoint/2010/main" xmlns="" val="2344647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Trả cái bạn muốn</a:t>
            </a:r>
            <a:endParaRPr lang="vi-VN" sz="3600" b="1" dirty="0">
              <a:latin typeface="Arial"/>
              <a:cs typeface="Arial"/>
            </a:endParaRPr>
          </a:p>
        </p:txBody>
      </p:sp>
      <p:sp>
        <p:nvSpPr>
          <p:cNvPr id="2" name="object 3">
            <a:extLst>
              <a:ext uri="{FF2B5EF4-FFF2-40B4-BE49-F238E27FC236}">
                <a16:creationId xmlns:a16="http://schemas.microsoft.com/office/drawing/2014/main" xmlns="" id="{0B7AA74C-24B7-DB7C-2CA8-6C33165F8D58}"/>
              </a:ext>
            </a:extLst>
          </p:cNvPr>
          <p:cNvSpPr txBox="1"/>
          <p:nvPr/>
        </p:nvSpPr>
        <p:spPr>
          <a:xfrm>
            <a:off x="492504" y="2533426"/>
            <a:ext cx="11912855" cy="2968120"/>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sz="3200" spc="-5" dirty="0">
                <a:solidFill>
                  <a:srgbClr val="01829F"/>
                </a:solidFill>
                <a:latin typeface="Arial MT"/>
                <a:cs typeface="Arial MT"/>
              </a:rPr>
              <a:t>Priceline</a:t>
            </a:r>
            <a:endParaRPr sz="3200" dirty="0">
              <a:latin typeface="Arial MT"/>
              <a:cs typeface="Arial MT"/>
            </a:endParaRPr>
          </a:p>
          <a:p>
            <a:pPr marL="12700" marR="5080">
              <a:spcBef>
                <a:spcPts val="5"/>
              </a:spcBef>
              <a:tabLst>
                <a:tab pos="254000" algn="l"/>
              </a:tabLst>
            </a:pPr>
            <a:endParaRPr lang="vi-VN" sz="3200" spc="-95" dirty="0">
              <a:latin typeface="Arial MT"/>
              <a:cs typeface="Arial MT"/>
            </a:endParaRPr>
          </a:p>
          <a:p>
            <a:pPr marL="12700" marR="5080">
              <a:spcBef>
                <a:spcPts val="5"/>
              </a:spcBef>
              <a:buChar char="-"/>
              <a:tabLst>
                <a:tab pos="254000" algn="l"/>
              </a:tabLst>
            </a:pPr>
            <a:r>
              <a:rPr lang="vi-VN" sz="3200" spc="-95" dirty="0">
                <a:latin typeface="Arial MT"/>
                <a:cs typeface="Arial MT"/>
              </a:rPr>
              <a:t>Bạn đưa ra số tiền bạn muốn trả cho khách sạn hoặc chuyến bay</a:t>
            </a:r>
          </a:p>
          <a:p>
            <a:pPr marL="12700" marR="5080">
              <a:spcBef>
                <a:spcPts val="5"/>
              </a:spcBef>
              <a:buChar char="-"/>
              <a:tabLst>
                <a:tab pos="254000" algn="l"/>
              </a:tabLst>
            </a:pPr>
            <a:r>
              <a:rPr lang="vi-VN" sz="3200" spc="-95" dirty="0">
                <a:latin typeface="Arial MT"/>
                <a:cs typeface="Arial MT"/>
              </a:rPr>
              <a:t>Họ sắp xếp nó với giá đó</a:t>
            </a:r>
          </a:p>
          <a:p>
            <a:pPr marL="12700" marR="5080">
              <a:spcBef>
                <a:spcPts val="5"/>
              </a:spcBef>
              <a:buChar char="-"/>
              <a:tabLst>
                <a:tab pos="254000" algn="l"/>
              </a:tabLst>
            </a:pPr>
            <a:r>
              <a:rPr lang="vi-VN" sz="3200" spc="-95" dirty="0">
                <a:latin typeface="Arial MT"/>
                <a:cs typeface="Arial MT"/>
              </a:rPr>
              <a:t>Họ có một mô hình đấu giá ngược</a:t>
            </a:r>
          </a:p>
          <a:p>
            <a:pPr marL="12700" marR="5080">
              <a:spcBef>
                <a:spcPts val="5"/>
              </a:spcBef>
              <a:buChar char="-"/>
              <a:tabLst>
                <a:tab pos="254000" algn="l"/>
              </a:tabLst>
            </a:pPr>
            <a:r>
              <a:rPr lang="vi-VN" sz="3200" spc="-95" dirty="0">
                <a:latin typeface="Arial MT"/>
                <a:cs typeface="Arial MT"/>
              </a:rPr>
              <a:t>Có quy định về giá tối thiểu</a:t>
            </a:r>
            <a:endParaRPr sz="3200" dirty="0">
              <a:latin typeface="Arial MT"/>
              <a:cs typeface="Arial MT"/>
            </a:endParaRPr>
          </a:p>
        </p:txBody>
      </p:sp>
      <p:pic>
        <p:nvPicPr>
          <p:cNvPr id="5" name="object 8">
            <a:extLst>
              <a:ext uri="{FF2B5EF4-FFF2-40B4-BE49-F238E27FC236}">
                <a16:creationId xmlns:a16="http://schemas.microsoft.com/office/drawing/2014/main" xmlns="" id="{E6E277BE-8A7A-46BA-BAC3-B695D22D5255}"/>
              </a:ext>
            </a:extLst>
          </p:cNvPr>
          <p:cNvPicPr/>
          <p:nvPr/>
        </p:nvPicPr>
        <p:blipFill>
          <a:blip r:embed="rId2" cstate="print"/>
          <a:stretch>
            <a:fillRect/>
          </a:stretch>
        </p:blipFill>
        <p:spPr>
          <a:xfrm>
            <a:off x="7531609" y="1947672"/>
            <a:ext cx="3709415" cy="876300"/>
          </a:xfrm>
          <a:prstGeom prst="rect">
            <a:avLst/>
          </a:prstGeom>
        </p:spPr>
      </p:pic>
    </p:spTree>
    <p:extLst>
      <p:ext uri="{BB962C8B-B14F-4D97-AF65-F5344CB8AC3E}">
        <p14:creationId xmlns:p14="http://schemas.microsoft.com/office/powerpoint/2010/main" xmlns="" val="26497486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Nền kinh tế chia sẻ</a:t>
            </a:r>
            <a:endParaRPr lang="vi-VN" sz="3600" b="1" dirty="0">
              <a:latin typeface="Arial"/>
              <a:cs typeface="Arial"/>
            </a:endParaRPr>
          </a:p>
        </p:txBody>
      </p:sp>
      <p:sp>
        <p:nvSpPr>
          <p:cNvPr id="3" name="object 3">
            <a:extLst>
              <a:ext uri="{FF2B5EF4-FFF2-40B4-BE49-F238E27FC236}">
                <a16:creationId xmlns:a16="http://schemas.microsoft.com/office/drawing/2014/main" xmlns="" id="{62A67F1E-300F-D9D0-CEE9-C7CDE31FE66F}"/>
              </a:ext>
            </a:extLst>
          </p:cNvPr>
          <p:cNvSpPr txBox="1"/>
          <p:nvPr/>
        </p:nvSpPr>
        <p:spPr>
          <a:xfrm>
            <a:off x="940054" y="2558161"/>
            <a:ext cx="10846053" cy="2514150"/>
          </a:xfrm>
          <a:prstGeom prst="rect">
            <a:avLst/>
          </a:prstGeom>
        </p:spPr>
        <p:txBody>
          <a:bodyPr vert="horz" wrap="square" lIns="0" tIns="13335" rIns="0" bIns="0" rtlCol="0">
            <a:spAutoFit/>
          </a:bodyPr>
          <a:lstStyle/>
          <a:p>
            <a:pPr marL="469900" indent="-457834" algn="just">
              <a:spcBef>
                <a:spcPts val="105"/>
              </a:spcBef>
              <a:buChar char="•"/>
              <a:tabLst>
                <a:tab pos="469900" algn="l"/>
                <a:tab pos="470534" algn="l"/>
              </a:tabLst>
            </a:pPr>
            <a:r>
              <a:rPr lang="vi-VN" sz="3200" spc="-5" dirty="0">
                <a:latin typeface="Arial MT"/>
                <a:cs typeface="Arial MT"/>
              </a:rPr>
              <a:t>Nền kinh tế chia sẻ: Một công ty hoặc một doanh nghiệp</a:t>
            </a:r>
          </a:p>
          <a:p>
            <a:pPr marL="12066" algn="just">
              <a:spcBef>
                <a:spcPts val="105"/>
              </a:spcBef>
              <a:tabLst>
                <a:tab pos="469900" algn="l"/>
                <a:tab pos="470534" algn="l"/>
              </a:tabLst>
            </a:pPr>
            <a:r>
              <a:rPr lang="vi-VN" sz="3200" spc="-5" dirty="0">
                <a:latin typeface="Arial MT"/>
                <a:cs typeface="Arial MT"/>
              </a:rPr>
              <a:t>có ý tưởng cho phép mỗi cá nhân kiếm tiền từ tài sản của họ mà trước đây chúng không được dùng để kinh doanh</a:t>
            </a:r>
          </a:p>
          <a:p>
            <a:pPr marL="469900" indent="-457834" algn="just">
              <a:spcBef>
                <a:spcPts val="105"/>
              </a:spcBef>
              <a:buChar char="•"/>
              <a:tabLst>
                <a:tab pos="469900" algn="l"/>
                <a:tab pos="470534" algn="l"/>
              </a:tabLst>
            </a:pPr>
            <a:endParaRPr lang="vi-VN" sz="3200" spc="-5" dirty="0">
              <a:latin typeface="Arial MT"/>
              <a:cs typeface="Arial MT"/>
            </a:endParaRPr>
          </a:p>
          <a:p>
            <a:pPr marL="469900" indent="-457834" algn="just">
              <a:spcBef>
                <a:spcPts val="105"/>
              </a:spcBef>
              <a:buChar char="•"/>
              <a:tabLst>
                <a:tab pos="469900" algn="l"/>
                <a:tab pos="470534" algn="l"/>
              </a:tabLst>
            </a:pPr>
            <a:r>
              <a:rPr lang="vi-VN" sz="3200" spc="-5" dirty="0">
                <a:latin typeface="Arial MT"/>
                <a:cs typeface="Arial MT"/>
              </a:rPr>
              <a:t>Chia sẻ, cho thuê hoặc cho mượn</a:t>
            </a:r>
            <a:endParaRPr sz="3200" dirty="0">
              <a:latin typeface="Arial MT"/>
              <a:cs typeface="Arial MT"/>
            </a:endParaRPr>
          </a:p>
        </p:txBody>
      </p:sp>
      <p:pic>
        <p:nvPicPr>
          <p:cNvPr id="4" name="object 8">
            <a:extLst>
              <a:ext uri="{FF2B5EF4-FFF2-40B4-BE49-F238E27FC236}">
                <a16:creationId xmlns:a16="http://schemas.microsoft.com/office/drawing/2014/main" xmlns="" id="{323EC73B-E222-A382-48FA-3569BFB35D34}"/>
              </a:ext>
            </a:extLst>
          </p:cNvPr>
          <p:cNvPicPr/>
          <p:nvPr/>
        </p:nvPicPr>
        <p:blipFill>
          <a:blip r:embed="rId2" cstate="print"/>
          <a:stretch>
            <a:fillRect/>
          </a:stretch>
        </p:blipFill>
        <p:spPr>
          <a:xfrm>
            <a:off x="8314944" y="431291"/>
            <a:ext cx="3022092" cy="1877567"/>
          </a:xfrm>
          <a:prstGeom prst="rect">
            <a:avLst/>
          </a:prstGeom>
        </p:spPr>
      </p:pic>
    </p:spTree>
    <p:extLst>
      <p:ext uri="{BB962C8B-B14F-4D97-AF65-F5344CB8AC3E}">
        <p14:creationId xmlns:p14="http://schemas.microsoft.com/office/powerpoint/2010/main" xmlns="" val="29312513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Nền kinh tế chia sẻ</a:t>
            </a:r>
            <a:endParaRPr lang="vi-VN" sz="3600" b="1" dirty="0">
              <a:latin typeface="Arial"/>
              <a:cs typeface="Arial"/>
            </a:endParaRPr>
          </a:p>
        </p:txBody>
      </p:sp>
      <p:sp>
        <p:nvSpPr>
          <p:cNvPr id="2" name="object 3">
            <a:extLst>
              <a:ext uri="{FF2B5EF4-FFF2-40B4-BE49-F238E27FC236}">
                <a16:creationId xmlns:a16="http://schemas.microsoft.com/office/drawing/2014/main" xmlns="" id="{1EA7CD10-6578-E56E-707A-7C5B35979B43}"/>
              </a:ext>
            </a:extLst>
          </p:cNvPr>
          <p:cNvSpPr txBox="1"/>
          <p:nvPr/>
        </p:nvSpPr>
        <p:spPr>
          <a:xfrm>
            <a:off x="1427224" y="1667189"/>
            <a:ext cx="7582534" cy="4535216"/>
          </a:xfrm>
          <a:prstGeom prst="rect">
            <a:avLst/>
          </a:prstGeom>
        </p:spPr>
        <p:txBody>
          <a:bodyPr vert="horz" wrap="square" lIns="0" tIns="13335" rIns="0" bIns="0" rtlCol="0">
            <a:spAutoFit/>
          </a:bodyPr>
          <a:lstStyle/>
          <a:p>
            <a:pPr marL="12066">
              <a:spcBef>
                <a:spcPts val="105"/>
              </a:spcBef>
              <a:tabLst>
                <a:tab pos="469900" algn="l"/>
                <a:tab pos="470534" algn="l"/>
              </a:tabLst>
            </a:pPr>
            <a:r>
              <a:rPr lang="vi-VN" sz="3200" spc="-40" dirty="0">
                <a:solidFill>
                  <a:srgbClr val="01829F"/>
                </a:solidFill>
                <a:latin typeface="Arial MT"/>
                <a:cs typeface="Arial MT"/>
              </a:rPr>
              <a:t>Uber, Lyft</a:t>
            </a:r>
          </a:p>
          <a:p>
            <a:pPr marL="12066">
              <a:spcBef>
                <a:spcPts val="105"/>
              </a:spcBef>
              <a:tabLst>
                <a:tab pos="469900" algn="l"/>
                <a:tab pos="470534" algn="l"/>
              </a:tabLst>
            </a:pPr>
            <a:r>
              <a:rPr lang="vi-VN" sz="3200" spc="-40" dirty="0">
                <a:solidFill>
                  <a:srgbClr val="01829F"/>
                </a:solidFill>
                <a:latin typeface="Arial MT"/>
                <a:cs typeface="Arial MT"/>
              </a:rPr>
              <a:t>- </a:t>
            </a:r>
            <a:r>
              <a:rPr lang="vi-VN" sz="3200" spc="-40" dirty="0">
                <a:latin typeface="Arial MT"/>
                <a:cs typeface="Arial MT"/>
              </a:rPr>
              <a:t>biến chiếc xe của bạn thành một tài sản có thể kiếm tiền</a:t>
            </a:r>
          </a:p>
          <a:p>
            <a:pPr marL="12066">
              <a:spcBef>
                <a:spcPts val="105"/>
              </a:spcBef>
              <a:tabLst>
                <a:tab pos="469900" algn="l"/>
                <a:tab pos="470534" algn="l"/>
              </a:tabLst>
            </a:pPr>
            <a:endParaRPr lang="vi-VN" sz="3200" spc="-40" dirty="0">
              <a:solidFill>
                <a:srgbClr val="01829F"/>
              </a:solidFill>
              <a:latin typeface="Arial MT"/>
              <a:cs typeface="Arial MT"/>
            </a:endParaRPr>
          </a:p>
          <a:p>
            <a:pPr marL="12066">
              <a:spcBef>
                <a:spcPts val="105"/>
              </a:spcBef>
              <a:tabLst>
                <a:tab pos="469900" algn="l"/>
                <a:tab pos="470534" algn="l"/>
              </a:tabLst>
            </a:pPr>
            <a:r>
              <a:rPr lang="vi-VN" sz="3200" spc="-40" dirty="0">
                <a:solidFill>
                  <a:srgbClr val="01829F"/>
                </a:solidFill>
                <a:latin typeface="Arial MT"/>
                <a:cs typeface="Arial MT"/>
              </a:rPr>
              <a:t>Airbnb</a:t>
            </a:r>
          </a:p>
          <a:p>
            <a:pPr marL="12066">
              <a:spcBef>
                <a:spcPts val="105"/>
              </a:spcBef>
              <a:tabLst>
                <a:tab pos="469900" algn="l"/>
                <a:tab pos="470534" algn="l"/>
              </a:tabLst>
            </a:pPr>
            <a:r>
              <a:rPr lang="vi-VN" sz="3200" spc="-40" dirty="0">
                <a:solidFill>
                  <a:srgbClr val="01829F"/>
                </a:solidFill>
                <a:latin typeface="Arial MT"/>
                <a:cs typeface="Arial MT"/>
              </a:rPr>
              <a:t>- </a:t>
            </a:r>
            <a:r>
              <a:rPr lang="vi-VN" sz="3200" spc="-40" dirty="0">
                <a:latin typeface="Arial MT"/>
                <a:cs typeface="Arial MT"/>
              </a:rPr>
              <a:t>thuê không gian của bạn</a:t>
            </a:r>
          </a:p>
          <a:p>
            <a:pPr marL="12066">
              <a:spcBef>
                <a:spcPts val="105"/>
              </a:spcBef>
              <a:tabLst>
                <a:tab pos="469900" algn="l"/>
                <a:tab pos="470534" algn="l"/>
              </a:tabLst>
            </a:pPr>
            <a:endParaRPr lang="vi-VN" sz="3200" spc="-40" dirty="0">
              <a:solidFill>
                <a:srgbClr val="01829F"/>
              </a:solidFill>
              <a:latin typeface="Arial MT"/>
              <a:cs typeface="Arial MT"/>
            </a:endParaRPr>
          </a:p>
          <a:p>
            <a:pPr marL="12066">
              <a:spcBef>
                <a:spcPts val="105"/>
              </a:spcBef>
              <a:tabLst>
                <a:tab pos="469900" algn="l"/>
                <a:tab pos="470534" algn="l"/>
              </a:tabLst>
            </a:pPr>
            <a:r>
              <a:rPr lang="vi-VN" sz="3200" spc="-40" dirty="0">
                <a:solidFill>
                  <a:srgbClr val="01829F"/>
                </a:solidFill>
                <a:latin typeface="Arial MT"/>
                <a:cs typeface="Arial MT"/>
              </a:rPr>
              <a:t>Vayable</a:t>
            </a:r>
          </a:p>
          <a:p>
            <a:pPr marL="12066">
              <a:spcBef>
                <a:spcPts val="105"/>
              </a:spcBef>
              <a:tabLst>
                <a:tab pos="469900" algn="l"/>
                <a:tab pos="470534" algn="l"/>
              </a:tabLst>
            </a:pPr>
            <a:r>
              <a:rPr lang="vi-VN" sz="3200" spc="-40" dirty="0">
                <a:latin typeface="Arial MT"/>
                <a:cs typeface="Arial MT"/>
              </a:rPr>
              <a:t>- hướng dẫn viên du lịch trong thành phố</a:t>
            </a:r>
            <a:endParaRPr sz="3200" dirty="0">
              <a:latin typeface="Arial MT"/>
              <a:cs typeface="Arial MT"/>
            </a:endParaRPr>
          </a:p>
        </p:txBody>
      </p:sp>
      <p:pic>
        <p:nvPicPr>
          <p:cNvPr id="5" name="object 8">
            <a:extLst>
              <a:ext uri="{FF2B5EF4-FFF2-40B4-BE49-F238E27FC236}">
                <a16:creationId xmlns:a16="http://schemas.microsoft.com/office/drawing/2014/main" xmlns="" id="{EFC03366-9B26-9DBC-1AD3-E968599E53EC}"/>
              </a:ext>
            </a:extLst>
          </p:cNvPr>
          <p:cNvPicPr/>
          <p:nvPr/>
        </p:nvPicPr>
        <p:blipFill>
          <a:blip r:embed="rId2" cstate="print"/>
          <a:stretch>
            <a:fillRect/>
          </a:stretch>
        </p:blipFill>
        <p:spPr>
          <a:xfrm>
            <a:off x="8910353" y="1404731"/>
            <a:ext cx="2361723" cy="972244"/>
          </a:xfrm>
          <a:prstGeom prst="rect">
            <a:avLst/>
          </a:prstGeom>
        </p:spPr>
      </p:pic>
      <p:pic>
        <p:nvPicPr>
          <p:cNvPr id="8" name="object 9">
            <a:extLst>
              <a:ext uri="{FF2B5EF4-FFF2-40B4-BE49-F238E27FC236}">
                <a16:creationId xmlns:a16="http://schemas.microsoft.com/office/drawing/2014/main" xmlns="" id="{4E4577D9-7EDA-D8F5-AE00-049401AEA32A}"/>
              </a:ext>
            </a:extLst>
          </p:cNvPr>
          <p:cNvPicPr/>
          <p:nvPr/>
        </p:nvPicPr>
        <p:blipFill>
          <a:blip r:embed="rId3" cstate="print"/>
          <a:stretch>
            <a:fillRect/>
          </a:stretch>
        </p:blipFill>
        <p:spPr>
          <a:xfrm>
            <a:off x="8846819" y="3395473"/>
            <a:ext cx="2566416" cy="957071"/>
          </a:xfrm>
          <a:prstGeom prst="rect">
            <a:avLst/>
          </a:prstGeom>
        </p:spPr>
      </p:pic>
      <p:pic>
        <p:nvPicPr>
          <p:cNvPr id="9" name="object 10">
            <a:extLst>
              <a:ext uri="{FF2B5EF4-FFF2-40B4-BE49-F238E27FC236}">
                <a16:creationId xmlns:a16="http://schemas.microsoft.com/office/drawing/2014/main" xmlns="" id="{FA6DAB52-4469-BCBF-04E4-896266FB15F6}"/>
              </a:ext>
            </a:extLst>
          </p:cNvPr>
          <p:cNvPicPr/>
          <p:nvPr/>
        </p:nvPicPr>
        <p:blipFill>
          <a:blip r:embed="rId4" cstate="print"/>
          <a:stretch>
            <a:fillRect/>
          </a:stretch>
        </p:blipFill>
        <p:spPr>
          <a:xfrm>
            <a:off x="9396152" y="4750310"/>
            <a:ext cx="2017082" cy="1450847"/>
          </a:xfrm>
          <a:prstGeom prst="rect">
            <a:avLst/>
          </a:prstGeom>
        </p:spPr>
      </p:pic>
    </p:spTree>
    <p:extLst>
      <p:ext uri="{BB962C8B-B14F-4D97-AF65-F5344CB8AC3E}">
        <p14:creationId xmlns:p14="http://schemas.microsoft.com/office/powerpoint/2010/main" xmlns="" val="38621436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Nền kinh tế chia sẻ</a:t>
            </a:r>
            <a:endParaRPr lang="vi-VN" sz="3600" b="1" dirty="0">
              <a:latin typeface="Arial"/>
              <a:cs typeface="Arial"/>
            </a:endParaRPr>
          </a:p>
        </p:txBody>
      </p:sp>
      <p:sp>
        <p:nvSpPr>
          <p:cNvPr id="3" name="object 3">
            <a:extLst>
              <a:ext uri="{FF2B5EF4-FFF2-40B4-BE49-F238E27FC236}">
                <a16:creationId xmlns:a16="http://schemas.microsoft.com/office/drawing/2014/main" xmlns="" id="{23D6EA39-B30C-0381-2A67-9B6969F4E440}"/>
              </a:ext>
            </a:extLst>
          </p:cNvPr>
          <p:cNvSpPr txBox="1"/>
          <p:nvPr/>
        </p:nvSpPr>
        <p:spPr>
          <a:xfrm>
            <a:off x="1427224" y="2211783"/>
            <a:ext cx="9969247" cy="2501326"/>
          </a:xfrm>
          <a:prstGeom prst="rect">
            <a:avLst/>
          </a:prstGeom>
        </p:spPr>
        <p:txBody>
          <a:bodyPr vert="horz" wrap="square" lIns="0" tIns="13335" rIns="0" bIns="0" rtlCol="0">
            <a:spAutoFit/>
          </a:bodyPr>
          <a:lstStyle/>
          <a:p>
            <a:pPr marL="12700" marR="5080" algn="just">
              <a:spcBef>
                <a:spcPts val="105"/>
              </a:spcBef>
              <a:buChar char="•"/>
              <a:tabLst>
                <a:tab pos="470534" algn="l"/>
              </a:tabLst>
            </a:pPr>
            <a:r>
              <a:rPr lang="vi-VN" sz="3200" dirty="0">
                <a:latin typeface="Arial MT"/>
                <a:cs typeface="Arial MT"/>
              </a:rPr>
              <a:t>Các công ty này đang sử dụng sự sáng tạo cá nhân mỗi người và cho phép họ kiếm tiền như một công việc kinh doanh phụ</a:t>
            </a:r>
          </a:p>
          <a:p>
            <a:pPr marL="12700" marR="5080" algn="just">
              <a:spcBef>
                <a:spcPts val="105"/>
              </a:spcBef>
              <a:buChar char="•"/>
              <a:tabLst>
                <a:tab pos="470534" algn="l"/>
              </a:tabLst>
            </a:pPr>
            <a:endParaRPr lang="vi-VN" sz="3200" dirty="0">
              <a:latin typeface="Arial MT"/>
              <a:cs typeface="Arial MT"/>
            </a:endParaRPr>
          </a:p>
          <a:p>
            <a:pPr marL="12700" marR="5080" algn="just">
              <a:spcBef>
                <a:spcPts val="105"/>
              </a:spcBef>
              <a:buChar char="•"/>
              <a:tabLst>
                <a:tab pos="470534" algn="l"/>
              </a:tabLst>
            </a:pPr>
            <a:r>
              <a:rPr lang="vi-VN" sz="3200" dirty="0">
                <a:latin typeface="Arial MT"/>
                <a:cs typeface="Arial MT"/>
              </a:rPr>
              <a:t>Bạn kiếm tiền từ thứ gì đó mà lẽ ra bạn đã chia sẻ nó</a:t>
            </a:r>
            <a:endParaRPr sz="3200" dirty="0">
              <a:latin typeface="Arial MT"/>
              <a:cs typeface="Arial MT"/>
            </a:endParaRPr>
          </a:p>
        </p:txBody>
      </p:sp>
      <p:pic>
        <p:nvPicPr>
          <p:cNvPr id="4" name="object 8">
            <a:extLst>
              <a:ext uri="{FF2B5EF4-FFF2-40B4-BE49-F238E27FC236}">
                <a16:creationId xmlns:a16="http://schemas.microsoft.com/office/drawing/2014/main" xmlns="" id="{E7886C13-E04A-51E2-ECB3-C8948B67690B}"/>
              </a:ext>
            </a:extLst>
          </p:cNvPr>
          <p:cNvPicPr/>
          <p:nvPr/>
        </p:nvPicPr>
        <p:blipFill>
          <a:blip r:embed="rId2" cstate="print"/>
          <a:stretch>
            <a:fillRect/>
          </a:stretch>
        </p:blipFill>
        <p:spPr>
          <a:xfrm>
            <a:off x="9256775" y="5029387"/>
            <a:ext cx="2139696" cy="1345691"/>
          </a:xfrm>
          <a:prstGeom prst="rect">
            <a:avLst/>
          </a:prstGeom>
        </p:spPr>
      </p:pic>
    </p:spTree>
    <p:extLst>
      <p:ext uri="{BB962C8B-B14F-4D97-AF65-F5344CB8AC3E}">
        <p14:creationId xmlns:p14="http://schemas.microsoft.com/office/powerpoint/2010/main" xmlns="" val="21834801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Thị trường trực tuyến</a:t>
            </a:r>
            <a:endParaRPr lang="vi-VN" sz="3600" b="1" dirty="0">
              <a:latin typeface="Arial"/>
              <a:cs typeface="Arial"/>
            </a:endParaRPr>
          </a:p>
        </p:txBody>
      </p:sp>
      <p:sp>
        <p:nvSpPr>
          <p:cNvPr id="3" name="object 3">
            <a:extLst>
              <a:ext uri="{FF2B5EF4-FFF2-40B4-BE49-F238E27FC236}">
                <a16:creationId xmlns:a16="http://schemas.microsoft.com/office/drawing/2014/main" xmlns="" id="{E4069405-D62B-B6AE-3A64-A35E5D840819}"/>
              </a:ext>
            </a:extLst>
          </p:cNvPr>
          <p:cNvSpPr txBox="1"/>
          <p:nvPr/>
        </p:nvSpPr>
        <p:spPr>
          <a:xfrm>
            <a:off x="1427225" y="2264488"/>
            <a:ext cx="9010650" cy="3519553"/>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Kết nối người mua và người bán</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Ebay, Etsy, Udemy, v.v.</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Tạo điều kiện trao đổi giữa cộng đồng</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Thị trường là một sự đổi mới thuận tiện</a:t>
            </a:r>
            <a:endParaRPr sz="3200" dirty="0">
              <a:latin typeface="Arial MT"/>
              <a:cs typeface="Arial MT"/>
            </a:endParaRPr>
          </a:p>
        </p:txBody>
      </p:sp>
      <p:pic>
        <p:nvPicPr>
          <p:cNvPr id="4" name="object 8">
            <a:extLst>
              <a:ext uri="{FF2B5EF4-FFF2-40B4-BE49-F238E27FC236}">
                <a16:creationId xmlns:a16="http://schemas.microsoft.com/office/drawing/2014/main" xmlns="" id="{ADCA585D-4E53-3370-6FEC-1EDBCDCC08E4}"/>
              </a:ext>
            </a:extLst>
          </p:cNvPr>
          <p:cNvPicPr/>
          <p:nvPr/>
        </p:nvPicPr>
        <p:blipFill>
          <a:blip r:embed="rId2" cstate="print"/>
          <a:stretch>
            <a:fillRect/>
          </a:stretch>
        </p:blipFill>
        <p:spPr>
          <a:xfrm>
            <a:off x="8415530" y="1917194"/>
            <a:ext cx="1781555" cy="713231"/>
          </a:xfrm>
          <a:prstGeom prst="rect">
            <a:avLst/>
          </a:prstGeom>
        </p:spPr>
      </p:pic>
      <p:pic>
        <p:nvPicPr>
          <p:cNvPr id="8" name="object 9">
            <a:extLst>
              <a:ext uri="{FF2B5EF4-FFF2-40B4-BE49-F238E27FC236}">
                <a16:creationId xmlns:a16="http://schemas.microsoft.com/office/drawing/2014/main" xmlns="" id="{FD94EF0D-8FEE-67AD-C604-48E16C7F7F56}"/>
              </a:ext>
            </a:extLst>
          </p:cNvPr>
          <p:cNvPicPr/>
          <p:nvPr/>
        </p:nvPicPr>
        <p:blipFill>
          <a:blip r:embed="rId3" cstate="print"/>
          <a:stretch>
            <a:fillRect/>
          </a:stretch>
        </p:blipFill>
        <p:spPr>
          <a:xfrm>
            <a:off x="7376161" y="2983992"/>
            <a:ext cx="1211579" cy="908304"/>
          </a:xfrm>
          <a:prstGeom prst="rect">
            <a:avLst/>
          </a:prstGeom>
        </p:spPr>
      </p:pic>
      <p:pic>
        <p:nvPicPr>
          <p:cNvPr id="9" name="object 10">
            <a:extLst>
              <a:ext uri="{FF2B5EF4-FFF2-40B4-BE49-F238E27FC236}">
                <a16:creationId xmlns:a16="http://schemas.microsoft.com/office/drawing/2014/main" xmlns="" id="{898F988F-4E3F-7A41-F6C2-A7C6EDFA8BF9}"/>
              </a:ext>
            </a:extLst>
          </p:cNvPr>
          <p:cNvPicPr/>
          <p:nvPr/>
        </p:nvPicPr>
        <p:blipFill>
          <a:blip r:embed="rId4" cstate="print"/>
          <a:stretch>
            <a:fillRect/>
          </a:stretch>
        </p:blipFill>
        <p:spPr>
          <a:xfrm>
            <a:off x="9079992" y="3015997"/>
            <a:ext cx="2481072" cy="844295"/>
          </a:xfrm>
          <a:prstGeom prst="rect">
            <a:avLst/>
          </a:prstGeom>
        </p:spPr>
      </p:pic>
    </p:spTree>
    <p:extLst>
      <p:ext uri="{BB962C8B-B14F-4D97-AF65-F5344CB8AC3E}">
        <p14:creationId xmlns:p14="http://schemas.microsoft.com/office/powerpoint/2010/main" xmlns="" val="34329621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Thị trường trực tuyến</a:t>
            </a:r>
            <a:endParaRPr lang="vi-VN" sz="3600" b="1" dirty="0">
              <a:latin typeface="Arial"/>
              <a:cs typeface="Arial"/>
            </a:endParaRPr>
          </a:p>
        </p:txBody>
      </p:sp>
      <p:sp>
        <p:nvSpPr>
          <p:cNvPr id="2" name="object 3">
            <a:extLst>
              <a:ext uri="{FF2B5EF4-FFF2-40B4-BE49-F238E27FC236}">
                <a16:creationId xmlns:a16="http://schemas.microsoft.com/office/drawing/2014/main" xmlns="" id="{60CC122B-B59B-CAA3-7BDD-D715CB6607FC}"/>
              </a:ext>
            </a:extLst>
          </p:cNvPr>
          <p:cNvSpPr txBox="1"/>
          <p:nvPr/>
        </p:nvSpPr>
        <p:spPr>
          <a:xfrm>
            <a:off x="1427225" y="2550619"/>
            <a:ext cx="8058150" cy="2996333"/>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dirty="0">
                <a:latin typeface="Arial MT"/>
                <a:cs typeface="Arial MT"/>
              </a:rPr>
              <a:t>Nếu bạn nhận thấy thứ gì đó mà mọi người muốn mua nhưng bạn không muốn tự làm, đó là cơ hội cho thị trường</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buChar char="•"/>
              <a:tabLst>
                <a:tab pos="469900" algn="l"/>
                <a:tab pos="470534" algn="l"/>
              </a:tabLst>
            </a:pPr>
            <a:r>
              <a:rPr lang="vi-VN" sz="3200" dirty="0">
                <a:latin typeface="Arial MT"/>
                <a:cs typeface="Arial MT"/>
              </a:rPr>
              <a:t>Những người bán hàng không muốn bận rộn với việc tiếp thị và tìm kiếm người mua</a:t>
            </a:r>
            <a:endParaRPr sz="3200" dirty="0">
              <a:latin typeface="Arial MT"/>
              <a:cs typeface="Arial MT"/>
            </a:endParaRPr>
          </a:p>
        </p:txBody>
      </p:sp>
      <p:pic>
        <p:nvPicPr>
          <p:cNvPr id="5" name="object 8">
            <a:extLst>
              <a:ext uri="{FF2B5EF4-FFF2-40B4-BE49-F238E27FC236}">
                <a16:creationId xmlns:a16="http://schemas.microsoft.com/office/drawing/2014/main" xmlns="" id="{83B3944E-7A6F-106C-9FBE-3CA5119C34AF}"/>
              </a:ext>
            </a:extLst>
          </p:cNvPr>
          <p:cNvPicPr/>
          <p:nvPr/>
        </p:nvPicPr>
        <p:blipFill>
          <a:blip r:embed="rId2" cstate="print"/>
          <a:stretch>
            <a:fillRect/>
          </a:stretch>
        </p:blipFill>
        <p:spPr>
          <a:xfrm>
            <a:off x="9987697" y="2529841"/>
            <a:ext cx="1553482" cy="1903475"/>
          </a:xfrm>
          <a:prstGeom prst="rect">
            <a:avLst/>
          </a:prstGeom>
        </p:spPr>
      </p:pic>
    </p:spTree>
    <p:extLst>
      <p:ext uri="{BB962C8B-B14F-4D97-AF65-F5344CB8AC3E}">
        <p14:creationId xmlns:p14="http://schemas.microsoft.com/office/powerpoint/2010/main" xmlns="" val="32259395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Thị trường trực tuyến</a:t>
            </a:r>
            <a:endParaRPr lang="vi-VN" sz="3600" b="1" dirty="0">
              <a:latin typeface="Arial"/>
              <a:cs typeface="Arial"/>
            </a:endParaRPr>
          </a:p>
        </p:txBody>
      </p:sp>
      <p:sp>
        <p:nvSpPr>
          <p:cNvPr id="2" name="object 3">
            <a:extLst>
              <a:ext uri="{FF2B5EF4-FFF2-40B4-BE49-F238E27FC236}">
                <a16:creationId xmlns:a16="http://schemas.microsoft.com/office/drawing/2014/main" xmlns="" id="{86780602-5A64-B223-F9AA-FB0863E67085}"/>
              </a:ext>
            </a:extLst>
          </p:cNvPr>
          <p:cNvSpPr txBox="1"/>
          <p:nvPr/>
        </p:nvSpPr>
        <p:spPr>
          <a:xfrm>
            <a:off x="1427224" y="2058111"/>
            <a:ext cx="10084055" cy="351185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solidFill>
                  <a:srgbClr val="01829F"/>
                </a:solidFill>
                <a:latin typeface="Arial MT"/>
                <a:cs typeface="Arial MT"/>
              </a:rPr>
              <a:t>Câu hỏi để tự hỏi mình:</a:t>
            </a:r>
          </a:p>
          <a:p>
            <a:pPr marL="469900" indent="-457834">
              <a:spcBef>
                <a:spcPts val="105"/>
              </a:spcBef>
              <a:buChar char="•"/>
              <a:tabLst>
                <a:tab pos="469900" algn="l"/>
                <a:tab pos="470534" algn="l"/>
              </a:tabLst>
            </a:pPr>
            <a:endParaRPr lang="vi-VN" sz="3200" spc="-5" dirty="0">
              <a:solidFill>
                <a:srgbClr val="01829F"/>
              </a:solidFill>
              <a:latin typeface="Arial MT"/>
              <a:cs typeface="Arial MT"/>
            </a:endParaRPr>
          </a:p>
          <a:p>
            <a:pPr marL="469900" indent="-457834">
              <a:spcBef>
                <a:spcPts val="105"/>
              </a:spcBef>
              <a:buFont typeface="Wingdings" panose="05000000000000000000" pitchFamily="2" charset="2"/>
              <a:buChar char="ü"/>
              <a:tabLst>
                <a:tab pos="469900" algn="l"/>
                <a:tab pos="470534" algn="l"/>
              </a:tabLst>
            </a:pPr>
            <a:r>
              <a:rPr lang="vi-VN" sz="3200" spc="-5" dirty="0">
                <a:latin typeface="Arial MT"/>
                <a:cs typeface="Arial MT"/>
              </a:rPr>
              <a:t>Liệu người mua có đến thị trường trực tuyến của bạn nếu người bán không có ở đó không?</a:t>
            </a:r>
          </a:p>
          <a:p>
            <a:pPr marL="469900" indent="-457834">
              <a:spcBef>
                <a:spcPts val="105"/>
              </a:spcBef>
              <a:buFont typeface="Wingdings" panose="05000000000000000000" pitchFamily="2" charset="2"/>
              <a:buChar char="ü"/>
              <a:tabLst>
                <a:tab pos="469900" algn="l"/>
                <a:tab pos="470534" algn="l"/>
              </a:tabLst>
            </a:pPr>
            <a:r>
              <a:rPr lang="vi-VN" sz="3200" spc="-5" dirty="0">
                <a:latin typeface="Arial MT"/>
                <a:cs typeface="Arial MT"/>
              </a:rPr>
              <a:t>Liệu người bán có đến thị trường của bạn nếu người mua không có ở đó không?</a:t>
            </a:r>
          </a:p>
          <a:p>
            <a:pPr marL="469900" indent="-457834">
              <a:spcBef>
                <a:spcPts val="105"/>
              </a:spcBef>
              <a:buFont typeface="Wingdings" panose="05000000000000000000" pitchFamily="2" charset="2"/>
              <a:buChar char="ü"/>
              <a:tabLst>
                <a:tab pos="469900" algn="l"/>
                <a:tab pos="470534" algn="l"/>
              </a:tabLst>
            </a:pPr>
            <a:r>
              <a:rPr lang="vi-VN" sz="3200" spc="-5" dirty="0">
                <a:latin typeface="Arial MT"/>
                <a:cs typeface="Arial MT"/>
              </a:rPr>
              <a:t>Bạn cần có bao nhiêu người mua để người bán đến?</a:t>
            </a:r>
            <a:endParaRPr sz="3200" dirty="0">
              <a:latin typeface="Arial MT"/>
              <a:cs typeface="Arial MT"/>
            </a:endParaRPr>
          </a:p>
        </p:txBody>
      </p:sp>
      <p:pic>
        <p:nvPicPr>
          <p:cNvPr id="3" name="object 8">
            <a:extLst>
              <a:ext uri="{FF2B5EF4-FFF2-40B4-BE49-F238E27FC236}">
                <a16:creationId xmlns:a16="http://schemas.microsoft.com/office/drawing/2014/main" xmlns="" id="{2F3AF97C-DBC1-4432-33D8-75921551B60A}"/>
              </a:ext>
            </a:extLst>
          </p:cNvPr>
          <p:cNvPicPr/>
          <p:nvPr/>
        </p:nvPicPr>
        <p:blipFill>
          <a:blip r:embed="rId2" cstate="print"/>
          <a:stretch>
            <a:fillRect/>
          </a:stretch>
        </p:blipFill>
        <p:spPr>
          <a:xfrm>
            <a:off x="9726435" y="1375576"/>
            <a:ext cx="1209679" cy="1360005"/>
          </a:xfrm>
          <a:prstGeom prst="rect">
            <a:avLst/>
          </a:prstGeom>
        </p:spPr>
      </p:pic>
    </p:spTree>
    <p:extLst>
      <p:ext uri="{BB962C8B-B14F-4D97-AF65-F5344CB8AC3E}">
        <p14:creationId xmlns:p14="http://schemas.microsoft.com/office/powerpoint/2010/main" xmlns="" val="12426719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Thị trường trực tuyến</a:t>
            </a:r>
            <a:endParaRPr lang="vi-VN" sz="3600" b="1" dirty="0">
              <a:latin typeface="Arial"/>
              <a:cs typeface="Arial"/>
            </a:endParaRPr>
          </a:p>
        </p:txBody>
      </p:sp>
      <p:sp>
        <p:nvSpPr>
          <p:cNvPr id="8" name="object 3">
            <a:extLst>
              <a:ext uri="{FF2B5EF4-FFF2-40B4-BE49-F238E27FC236}">
                <a16:creationId xmlns:a16="http://schemas.microsoft.com/office/drawing/2014/main" xmlns="" id="{0EFC2750-683E-B61A-1EC1-2FD583379C49}"/>
              </a:ext>
            </a:extLst>
          </p:cNvPr>
          <p:cNvSpPr txBox="1"/>
          <p:nvPr/>
        </p:nvSpPr>
        <p:spPr>
          <a:xfrm>
            <a:off x="1427227" y="2211783"/>
            <a:ext cx="10197465" cy="3006592"/>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Tự đặt câu hỏi cho bản thân:</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Font typeface="Wingdings" panose="05000000000000000000" pitchFamily="2" charset="2"/>
              <a:buChar char="ü"/>
              <a:tabLst>
                <a:tab pos="469900" algn="l"/>
                <a:tab pos="470534" algn="l"/>
              </a:tabLst>
            </a:pPr>
            <a:r>
              <a:rPr lang="vi-VN" sz="3200" spc="-5" dirty="0">
                <a:latin typeface="Arial MT"/>
                <a:cs typeface="Arial MT"/>
              </a:rPr>
              <a:t>Bạn có gặp tình huống mà giữa những bên tham gia thị trường một bên thấy khó khăn trong tìm giá trị và bên kia thì lại có nhiều giá trị?</a:t>
            </a:r>
          </a:p>
          <a:p>
            <a:pPr marL="469900" indent="-457834">
              <a:spcBef>
                <a:spcPts val="105"/>
              </a:spcBef>
              <a:buFont typeface="Wingdings" panose="05000000000000000000" pitchFamily="2" charset="2"/>
              <a:buChar char="ü"/>
              <a:tabLst>
                <a:tab pos="469900" algn="l"/>
                <a:tab pos="470534" algn="l"/>
              </a:tabLst>
            </a:pPr>
            <a:r>
              <a:rPr lang="vi-VN" sz="3200" spc="-5" dirty="0">
                <a:latin typeface="Arial MT"/>
                <a:cs typeface="Arial MT"/>
              </a:rPr>
              <a:t>Bạn có thể tự gieo một hạt giống cho một bên?</a:t>
            </a:r>
            <a:endParaRPr sz="3200" dirty="0">
              <a:latin typeface="Arial MT"/>
              <a:cs typeface="Arial MT"/>
            </a:endParaRPr>
          </a:p>
        </p:txBody>
      </p:sp>
      <p:pic>
        <p:nvPicPr>
          <p:cNvPr id="9" name="object 8">
            <a:extLst>
              <a:ext uri="{FF2B5EF4-FFF2-40B4-BE49-F238E27FC236}">
                <a16:creationId xmlns:a16="http://schemas.microsoft.com/office/drawing/2014/main" xmlns="" id="{7C781298-2F73-75BA-5A6A-7D43B2DCAF16}"/>
              </a:ext>
            </a:extLst>
          </p:cNvPr>
          <p:cNvPicPr/>
          <p:nvPr/>
        </p:nvPicPr>
        <p:blipFill>
          <a:blip r:embed="rId2" cstate="print"/>
          <a:stretch>
            <a:fillRect/>
          </a:stretch>
        </p:blipFill>
        <p:spPr>
          <a:xfrm>
            <a:off x="9726435" y="1375576"/>
            <a:ext cx="1209679" cy="1360005"/>
          </a:xfrm>
          <a:prstGeom prst="rect">
            <a:avLst/>
          </a:prstGeom>
        </p:spPr>
      </p:pic>
    </p:spTree>
    <p:extLst>
      <p:ext uri="{BB962C8B-B14F-4D97-AF65-F5344CB8AC3E}">
        <p14:creationId xmlns:p14="http://schemas.microsoft.com/office/powerpoint/2010/main" xmlns="" val="20197672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Theo yêu cầu</a:t>
            </a:r>
            <a:endParaRPr lang="vi-VN" sz="3600" b="1" dirty="0">
              <a:latin typeface="Arial"/>
              <a:cs typeface="Arial"/>
            </a:endParaRPr>
          </a:p>
        </p:txBody>
      </p:sp>
      <p:sp>
        <p:nvSpPr>
          <p:cNvPr id="4" name="object 3">
            <a:extLst>
              <a:ext uri="{FF2B5EF4-FFF2-40B4-BE49-F238E27FC236}">
                <a16:creationId xmlns:a16="http://schemas.microsoft.com/office/drawing/2014/main" xmlns="" id="{7129394D-3CF5-A5CB-288C-ED65AA3057AB}"/>
              </a:ext>
            </a:extLst>
          </p:cNvPr>
          <p:cNvSpPr txBox="1"/>
          <p:nvPr/>
        </p:nvSpPr>
        <p:spPr>
          <a:xfrm>
            <a:off x="612392" y="2057433"/>
            <a:ext cx="11110215" cy="4017125"/>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dirty="0">
                <a:latin typeface="Arial MT"/>
                <a:cs typeface="Arial MT"/>
              </a:rPr>
              <a:t>Theo yêu cầu: Thực hiện một công việc kinh doanh thông thường và cố gắng cải thiện nó bằng cách tăng thêm sự tiện lợi và tốc độ</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buChar char="•"/>
              <a:tabLst>
                <a:tab pos="469900" algn="l"/>
                <a:tab pos="470534" algn="l"/>
              </a:tabLst>
            </a:pPr>
            <a:r>
              <a:rPr lang="vi-VN" sz="3200" dirty="0">
                <a:latin typeface="Arial MT"/>
                <a:cs typeface="Arial MT"/>
              </a:rPr>
              <a:t>Nó thường liên quan đến một ứng dụng di động</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buChar char="•"/>
              <a:tabLst>
                <a:tab pos="469900" algn="l"/>
                <a:tab pos="470534" algn="l"/>
              </a:tabLst>
            </a:pPr>
            <a:r>
              <a:rPr lang="vi-VN" sz="3200" dirty="0">
                <a:latin typeface="Arial MT"/>
                <a:cs typeface="Arial MT"/>
              </a:rPr>
              <a:t>Uber, Lyft, Washio,...</a:t>
            </a:r>
          </a:p>
          <a:p>
            <a:pPr marL="12700" marR="5080">
              <a:spcBef>
                <a:spcPts val="105"/>
              </a:spcBef>
              <a:buChar char="•"/>
              <a:tabLst>
                <a:tab pos="469900" algn="l"/>
                <a:tab pos="470534" algn="l"/>
              </a:tabLst>
            </a:pPr>
            <a:r>
              <a:rPr lang="vi-VN" sz="3200" dirty="0">
                <a:latin typeface="Arial MT"/>
                <a:cs typeface="Arial MT"/>
              </a:rPr>
              <a:t>Mọi người cố gắng làm mọi thứ để đáp ứng nhu cầu hiện tại</a:t>
            </a:r>
            <a:endParaRPr sz="3200" dirty="0">
              <a:latin typeface="Arial MT"/>
              <a:cs typeface="Arial MT"/>
            </a:endParaRPr>
          </a:p>
        </p:txBody>
      </p:sp>
      <p:pic>
        <p:nvPicPr>
          <p:cNvPr id="5" name="object 8">
            <a:extLst>
              <a:ext uri="{FF2B5EF4-FFF2-40B4-BE49-F238E27FC236}">
                <a16:creationId xmlns:a16="http://schemas.microsoft.com/office/drawing/2014/main" xmlns="" id="{43DBF4F7-5D01-553F-4CE2-6067E3AB2039}"/>
              </a:ext>
            </a:extLst>
          </p:cNvPr>
          <p:cNvPicPr/>
          <p:nvPr/>
        </p:nvPicPr>
        <p:blipFill>
          <a:blip r:embed="rId2" cstate="print"/>
          <a:stretch>
            <a:fillRect/>
          </a:stretch>
        </p:blipFill>
        <p:spPr>
          <a:xfrm>
            <a:off x="8507678" y="3293331"/>
            <a:ext cx="2455164" cy="411405"/>
          </a:xfrm>
          <a:prstGeom prst="rect">
            <a:avLst/>
          </a:prstGeom>
        </p:spPr>
      </p:pic>
      <p:pic>
        <p:nvPicPr>
          <p:cNvPr id="10" name="object 9">
            <a:extLst>
              <a:ext uri="{FF2B5EF4-FFF2-40B4-BE49-F238E27FC236}">
                <a16:creationId xmlns:a16="http://schemas.microsoft.com/office/drawing/2014/main" xmlns="" id="{70D8960C-DD86-27D4-2042-965281E57BE1}"/>
              </a:ext>
            </a:extLst>
          </p:cNvPr>
          <p:cNvPicPr/>
          <p:nvPr/>
        </p:nvPicPr>
        <p:blipFill>
          <a:blip r:embed="rId3" cstate="print"/>
          <a:stretch>
            <a:fillRect/>
          </a:stretch>
        </p:blipFill>
        <p:spPr>
          <a:xfrm>
            <a:off x="10016537" y="4749291"/>
            <a:ext cx="1382067" cy="861060"/>
          </a:xfrm>
          <a:prstGeom prst="rect">
            <a:avLst/>
          </a:prstGeom>
        </p:spPr>
      </p:pic>
      <p:pic>
        <p:nvPicPr>
          <p:cNvPr id="11" name="object 10">
            <a:extLst>
              <a:ext uri="{FF2B5EF4-FFF2-40B4-BE49-F238E27FC236}">
                <a16:creationId xmlns:a16="http://schemas.microsoft.com/office/drawing/2014/main" xmlns="" id="{1B3E862D-C6B7-0924-8C05-D951BB209B07}"/>
              </a:ext>
            </a:extLst>
          </p:cNvPr>
          <p:cNvPicPr/>
          <p:nvPr/>
        </p:nvPicPr>
        <p:blipFill>
          <a:blip r:embed="rId4" cstate="print"/>
          <a:stretch>
            <a:fillRect/>
          </a:stretch>
        </p:blipFill>
        <p:spPr>
          <a:xfrm>
            <a:off x="8507678" y="4588255"/>
            <a:ext cx="1062227" cy="981456"/>
          </a:xfrm>
          <a:prstGeom prst="rect">
            <a:avLst/>
          </a:prstGeom>
        </p:spPr>
      </p:pic>
    </p:spTree>
    <p:extLst>
      <p:ext uri="{BB962C8B-B14F-4D97-AF65-F5344CB8AC3E}">
        <p14:creationId xmlns:p14="http://schemas.microsoft.com/office/powerpoint/2010/main" xmlns="" val="1675650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Theo yêu cầu</a:t>
            </a:r>
            <a:endParaRPr lang="vi-VN" sz="3600" b="1" dirty="0">
              <a:latin typeface="Arial"/>
              <a:cs typeface="Arial"/>
            </a:endParaRPr>
          </a:p>
        </p:txBody>
      </p:sp>
      <p:sp>
        <p:nvSpPr>
          <p:cNvPr id="2" name="object 3">
            <a:extLst>
              <a:ext uri="{FF2B5EF4-FFF2-40B4-BE49-F238E27FC236}">
                <a16:creationId xmlns:a16="http://schemas.microsoft.com/office/drawing/2014/main" xmlns="" id="{DBDC0C33-640D-ADBF-F6EF-0C72285C868A}"/>
              </a:ext>
            </a:extLst>
          </p:cNvPr>
          <p:cNvSpPr txBox="1"/>
          <p:nvPr/>
        </p:nvSpPr>
        <p:spPr>
          <a:xfrm>
            <a:off x="1186180" y="2093594"/>
            <a:ext cx="10066527" cy="4522392"/>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25" dirty="0">
                <a:latin typeface="Arial MT"/>
                <a:cs typeface="Arial MT"/>
              </a:rPr>
              <a:t>Về cơ bản, bạn sử dụng điện thoại của mình để nhận một dịch vụ</a:t>
            </a:r>
          </a:p>
          <a:p>
            <a:pPr marL="469900" indent="-457834">
              <a:spcBef>
                <a:spcPts val="105"/>
              </a:spcBef>
              <a:buChar char="•"/>
              <a:tabLst>
                <a:tab pos="469900" algn="l"/>
                <a:tab pos="470534" algn="l"/>
              </a:tabLst>
            </a:pPr>
            <a:endParaRPr lang="vi-VN" sz="3200" spc="-25" dirty="0">
              <a:latin typeface="Arial MT"/>
              <a:cs typeface="Arial MT"/>
            </a:endParaRPr>
          </a:p>
          <a:p>
            <a:pPr marL="469900" indent="-457834">
              <a:spcBef>
                <a:spcPts val="105"/>
              </a:spcBef>
              <a:buChar char="•"/>
              <a:tabLst>
                <a:tab pos="469900" algn="l"/>
                <a:tab pos="470534" algn="l"/>
              </a:tabLst>
            </a:pPr>
            <a:r>
              <a:rPr lang="vi-VN" sz="3200" spc="-25" dirty="0">
                <a:latin typeface="Arial MT"/>
                <a:cs typeface="Arial MT"/>
              </a:rPr>
              <a:t>Tự hỏi bản thân minh:</a:t>
            </a:r>
          </a:p>
          <a:p>
            <a:pPr marL="469900" indent="-457834">
              <a:spcBef>
                <a:spcPts val="105"/>
              </a:spcBef>
              <a:buFont typeface="Wingdings" panose="05000000000000000000" pitchFamily="2" charset="2"/>
              <a:buChar char="ü"/>
              <a:tabLst>
                <a:tab pos="469900" algn="l"/>
                <a:tab pos="470534" algn="l"/>
              </a:tabLst>
            </a:pPr>
            <a:r>
              <a:rPr lang="vi-VN" sz="3200" spc="-25" dirty="0">
                <a:latin typeface="Arial MT"/>
                <a:cs typeface="Arial MT"/>
              </a:rPr>
              <a:t>Mọi người có cần cái này ngay bây giờ không?</a:t>
            </a:r>
          </a:p>
          <a:p>
            <a:pPr marL="469900" indent="-457834">
              <a:spcBef>
                <a:spcPts val="105"/>
              </a:spcBef>
              <a:buFont typeface="Wingdings" panose="05000000000000000000" pitchFamily="2" charset="2"/>
              <a:buChar char="ü"/>
              <a:tabLst>
                <a:tab pos="469900" algn="l"/>
                <a:tab pos="470534" algn="l"/>
              </a:tabLst>
            </a:pPr>
            <a:r>
              <a:rPr lang="vi-VN" sz="3200" spc="-25" dirty="0">
                <a:latin typeface="Arial MT"/>
                <a:cs typeface="Arial MT"/>
              </a:rPr>
              <a:t>Họ sẽ trả tiền để có nó ngay bây giờ?</a:t>
            </a:r>
          </a:p>
          <a:p>
            <a:pPr marL="469900" indent="-457834">
              <a:spcBef>
                <a:spcPts val="105"/>
              </a:spcBef>
              <a:buChar char="•"/>
              <a:tabLst>
                <a:tab pos="469900" algn="l"/>
                <a:tab pos="470534" algn="l"/>
              </a:tabLst>
            </a:pPr>
            <a:endParaRPr lang="vi-VN" sz="3200" spc="-25" dirty="0">
              <a:latin typeface="Arial MT"/>
              <a:cs typeface="Arial MT"/>
            </a:endParaRPr>
          </a:p>
          <a:p>
            <a:pPr marL="469900" indent="-457834">
              <a:spcBef>
                <a:spcPts val="105"/>
              </a:spcBef>
              <a:buChar char="•"/>
              <a:tabLst>
                <a:tab pos="469900" algn="l"/>
                <a:tab pos="470534" algn="l"/>
              </a:tabLst>
            </a:pPr>
            <a:r>
              <a:rPr lang="vi-VN" sz="3200" spc="-25" dirty="0">
                <a:latin typeface="Arial MT"/>
                <a:cs typeface="Arial MT"/>
              </a:rPr>
              <a:t>Bạn phải phục vụ cho những người có thêm thu nhập khả dụng</a:t>
            </a:r>
            <a:endParaRPr sz="3200" dirty="0">
              <a:latin typeface="Arial MT"/>
              <a:cs typeface="Arial MT"/>
            </a:endParaRPr>
          </a:p>
        </p:txBody>
      </p:sp>
      <p:pic>
        <p:nvPicPr>
          <p:cNvPr id="3" name="object 8">
            <a:extLst>
              <a:ext uri="{FF2B5EF4-FFF2-40B4-BE49-F238E27FC236}">
                <a16:creationId xmlns:a16="http://schemas.microsoft.com/office/drawing/2014/main" xmlns="" id="{80DE4592-8C75-6A46-1594-2A17DB1B6E28}"/>
              </a:ext>
            </a:extLst>
          </p:cNvPr>
          <p:cNvPicPr/>
          <p:nvPr/>
        </p:nvPicPr>
        <p:blipFill>
          <a:blip r:embed="rId2" cstate="print"/>
          <a:stretch>
            <a:fillRect/>
          </a:stretch>
        </p:blipFill>
        <p:spPr>
          <a:xfrm>
            <a:off x="10499960" y="3429000"/>
            <a:ext cx="1222647" cy="1937004"/>
          </a:xfrm>
          <a:prstGeom prst="rect">
            <a:avLst/>
          </a:prstGeom>
        </p:spPr>
      </p:pic>
    </p:spTree>
    <p:extLst>
      <p:ext uri="{BB962C8B-B14F-4D97-AF65-F5344CB8AC3E}">
        <p14:creationId xmlns:p14="http://schemas.microsoft.com/office/powerpoint/2010/main" xmlns="" val="425115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Tư duy khởi nghiệp</a:t>
            </a:r>
            <a:endParaRPr lang="vi-VN" sz="3600" kern="0" dirty="0">
              <a:latin typeface="Arial"/>
              <a:cs typeface="Arial"/>
            </a:endParaRPr>
          </a:p>
        </p:txBody>
      </p:sp>
      <p:sp>
        <p:nvSpPr>
          <p:cNvPr id="8" name="object 3">
            <a:extLst>
              <a:ext uri="{FF2B5EF4-FFF2-40B4-BE49-F238E27FC236}">
                <a16:creationId xmlns:a16="http://schemas.microsoft.com/office/drawing/2014/main" xmlns="" id="{EE4A23DA-8BDF-F57D-79A2-DC36F43B5B00}"/>
              </a:ext>
            </a:extLst>
          </p:cNvPr>
          <p:cNvSpPr txBox="1"/>
          <p:nvPr/>
        </p:nvSpPr>
        <p:spPr>
          <a:xfrm>
            <a:off x="1427224" y="1990082"/>
            <a:ext cx="7615175" cy="3537507"/>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Ví dụ:</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Hoa Kỳ- lạc quan và không xác định</a:t>
            </a:r>
          </a:p>
          <a:p>
            <a:pPr marL="12700">
              <a:spcBef>
                <a:spcPts val="105"/>
              </a:spcBef>
            </a:pPr>
            <a:r>
              <a:rPr lang="vi-VN" sz="3200" dirty="0">
                <a:latin typeface="Arial MT"/>
                <a:cs typeface="Arial MT"/>
                <a:sym typeface="Wingdings" panose="05000000000000000000" pitchFamily="2" charset="2"/>
              </a:rPr>
              <a:t> </a:t>
            </a:r>
            <a:r>
              <a:rPr lang="vi-VN" sz="3200" dirty="0">
                <a:latin typeface="Arial MT"/>
                <a:cs typeface="Arial MT"/>
              </a:rPr>
              <a:t> tỷ lệ tiết kiệm thấp nhất</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Trung Quốc- bi quan và không xác định</a:t>
            </a:r>
          </a:p>
          <a:p>
            <a:pPr marL="12700">
              <a:spcBef>
                <a:spcPts val="105"/>
              </a:spcBef>
            </a:pPr>
            <a:r>
              <a:rPr lang="vi-VN" sz="3200" dirty="0">
                <a:latin typeface="Arial MT"/>
                <a:cs typeface="Arial MT"/>
                <a:sym typeface="Wingdings" panose="05000000000000000000" pitchFamily="2" charset="2"/>
              </a:rPr>
              <a:t> </a:t>
            </a:r>
            <a:r>
              <a:rPr lang="vi-VN" sz="3200" dirty="0">
                <a:latin typeface="Arial MT"/>
                <a:cs typeface="Arial MT"/>
              </a:rPr>
              <a:t> tỷ lệ tiết kiệm cao nhất</a:t>
            </a:r>
            <a:endParaRPr sz="3200" dirty="0">
              <a:latin typeface="Arial MT"/>
              <a:cs typeface="Arial MT"/>
            </a:endParaRPr>
          </a:p>
        </p:txBody>
      </p:sp>
      <p:pic>
        <p:nvPicPr>
          <p:cNvPr id="9" name="object 8">
            <a:extLst>
              <a:ext uri="{FF2B5EF4-FFF2-40B4-BE49-F238E27FC236}">
                <a16:creationId xmlns:a16="http://schemas.microsoft.com/office/drawing/2014/main" xmlns="" id="{59D8916C-A259-B94F-4326-FE1C138463E6}"/>
              </a:ext>
            </a:extLst>
          </p:cNvPr>
          <p:cNvPicPr/>
          <p:nvPr/>
        </p:nvPicPr>
        <p:blipFill>
          <a:blip r:embed="rId2" cstate="print"/>
          <a:stretch>
            <a:fillRect/>
          </a:stretch>
        </p:blipFill>
        <p:spPr>
          <a:xfrm>
            <a:off x="9619488" y="3060192"/>
            <a:ext cx="1694688" cy="1356360"/>
          </a:xfrm>
          <a:prstGeom prst="rect">
            <a:avLst/>
          </a:prstGeom>
        </p:spPr>
      </p:pic>
    </p:spTree>
    <p:extLst>
      <p:ext uri="{BB962C8B-B14F-4D97-AF65-F5344CB8AC3E}">
        <p14:creationId xmlns:p14="http://schemas.microsoft.com/office/powerpoint/2010/main" xmlns="" val="18534042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Theo yêu cầu</a:t>
            </a:r>
            <a:endParaRPr lang="vi-VN" sz="3600" b="1" dirty="0">
              <a:latin typeface="Arial"/>
              <a:cs typeface="Arial"/>
            </a:endParaRPr>
          </a:p>
        </p:txBody>
      </p:sp>
      <p:sp>
        <p:nvSpPr>
          <p:cNvPr id="4" name="object 3">
            <a:extLst>
              <a:ext uri="{FF2B5EF4-FFF2-40B4-BE49-F238E27FC236}">
                <a16:creationId xmlns:a16="http://schemas.microsoft.com/office/drawing/2014/main" xmlns="" id="{64B6EA22-36B3-B920-3C85-F4E4510EAD0C}"/>
              </a:ext>
            </a:extLst>
          </p:cNvPr>
          <p:cNvSpPr txBox="1"/>
          <p:nvPr/>
        </p:nvSpPr>
        <p:spPr>
          <a:xfrm>
            <a:off x="1427227" y="2796999"/>
            <a:ext cx="9474453" cy="2501326"/>
          </a:xfrm>
          <a:prstGeom prst="rect">
            <a:avLst/>
          </a:prstGeom>
        </p:spPr>
        <p:txBody>
          <a:bodyPr vert="horz" wrap="square" lIns="0" tIns="13335" rIns="0" bIns="0" rtlCol="0">
            <a:spAutoFit/>
          </a:bodyPr>
          <a:lstStyle/>
          <a:p>
            <a:pPr marL="12700" marR="1129030">
              <a:spcBef>
                <a:spcPts val="105"/>
              </a:spcBef>
              <a:buChar char="•"/>
              <a:tabLst>
                <a:tab pos="469900" algn="l"/>
                <a:tab pos="470534" algn="l"/>
              </a:tabLst>
            </a:pPr>
            <a:r>
              <a:rPr lang="vi-VN" sz="3200" dirty="0">
                <a:latin typeface="Arial MT"/>
                <a:cs typeface="Arial MT"/>
              </a:rPr>
              <a:t>Không phải mọi mô hình kinh doanh cũ sẽ hoạt động dựa theo yêu cầu</a:t>
            </a:r>
          </a:p>
          <a:p>
            <a:pPr marL="12700" marR="1129030">
              <a:spcBef>
                <a:spcPts val="105"/>
              </a:spcBef>
              <a:buChar char="•"/>
              <a:tabLst>
                <a:tab pos="469900" algn="l"/>
                <a:tab pos="470534" algn="l"/>
              </a:tabLst>
            </a:pPr>
            <a:endParaRPr lang="vi-VN" sz="3200" dirty="0">
              <a:latin typeface="Arial MT"/>
              <a:cs typeface="Arial MT"/>
            </a:endParaRPr>
          </a:p>
          <a:p>
            <a:pPr marL="12700" marR="1129030">
              <a:spcBef>
                <a:spcPts val="105"/>
              </a:spcBef>
              <a:buChar char="•"/>
              <a:tabLst>
                <a:tab pos="469900" algn="l"/>
                <a:tab pos="470534" algn="l"/>
              </a:tabLst>
            </a:pPr>
            <a:r>
              <a:rPr lang="vi-VN" sz="3200" dirty="0">
                <a:latin typeface="Arial MT"/>
                <a:cs typeface="Arial MT"/>
              </a:rPr>
              <a:t>Hãy nghĩ về những thứ bạn thường xuyên mua và ghét mua </a:t>
            </a:r>
            <a:endParaRPr sz="3200" dirty="0">
              <a:latin typeface="Arial MT"/>
              <a:cs typeface="Arial MT"/>
            </a:endParaRPr>
          </a:p>
        </p:txBody>
      </p:sp>
      <p:pic>
        <p:nvPicPr>
          <p:cNvPr id="5" name="object 8">
            <a:extLst>
              <a:ext uri="{FF2B5EF4-FFF2-40B4-BE49-F238E27FC236}">
                <a16:creationId xmlns:a16="http://schemas.microsoft.com/office/drawing/2014/main" xmlns="" id="{8E95A578-958F-1F1B-7FD5-988D2191E98D}"/>
              </a:ext>
            </a:extLst>
          </p:cNvPr>
          <p:cNvPicPr/>
          <p:nvPr/>
        </p:nvPicPr>
        <p:blipFill>
          <a:blip r:embed="rId2" cstate="print"/>
          <a:stretch>
            <a:fillRect/>
          </a:stretch>
        </p:blipFill>
        <p:spPr>
          <a:xfrm>
            <a:off x="9642349" y="1909574"/>
            <a:ext cx="1706879" cy="2002535"/>
          </a:xfrm>
          <a:prstGeom prst="rect">
            <a:avLst/>
          </a:prstGeom>
        </p:spPr>
      </p:pic>
    </p:spTree>
    <p:extLst>
      <p:ext uri="{BB962C8B-B14F-4D97-AF65-F5344CB8AC3E}">
        <p14:creationId xmlns:p14="http://schemas.microsoft.com/office/powerpoint/2010/main" xmlns="" val="31645582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Hộp lựa chọn</a:t>
            </a:r>
            <a:endParaRPr lang="vi-VN" sz="3600" b="1" dirty="0">
              <a:latin typeface="Arial"/>
              <a:cs typeface="Arial"/>
            </a:endParaRPr>
          </a:p>
        </p:txBody>
      </p:sp>
      <p:sp>
        <p:nvSpPr>
          <p:cNvPr id="4" name="object 3">
            <a:extLst>
              <a:ext uri="{FF2B5EF4-FFF2-40B4-BE49-F238E27FC236}">
                <a16:creationId xmlns:a16="http://schemas.microsoft.com/office/drawing/2014/main" xmlns="" id="{64B6EA22-36B3-B920-3C85-F4E4510EAD0C}"/>
              </a:ext>
            </a:extLst>
          </p:cNvPr>
          <p:cNvSpPr txBox="1"/>
          <p:nvPr/>
        </p:nvSpPr>
        <p:spPr>
          <a:xfrm>
            <a:off x="1427227" y="2796999"/>
            <a:ext cx="9078213" cy="2501326"/>
          </a:xfrm>
          <a:prstGeom prst="rect">
            <a:avLst/>
          </a:prstGeom>
        </p:spPr>
        <p:txBody>
          <a:bodyPr vert="horz" wrap="square" lIns="0" tIns="13335" rIns="0" bIns="0" rtlCol="0">
            <a:spAutoFit/>
          </a:bodyPr>
          <a:lstStyle/>
          <a:p>
            <a:pPr marL="12700" marR="1129030">
              <a:spcBef>
                <a:spcPts val="105"/>
              </a:spcBef>
              <a:buChar char="•"/>
              <a:tabLst>
                <a:tab pos="469900" algn="l"/>
                <a:tab pos="470534" algn="l"/>
              </a:tabLst>
            </a:pPr>
            <a:r>
              <a:rPr lang="vi-VN" sz="3200" dirty="0">
                <a:latin typeface="Arial MT"/>
                <a:cs typeface="Arial MT"/>
              </a:rPr>
              <a:t>Bán rất nhiều thứ nhỏ trong 1 chiếc hộp, đối với đăng ký hàng tháng</a:t>
            </a:r>
          </a:p>
          <a:p>
            <a:pPr marL="12700" marR="1129030">
              <a:spcBef>
                <a:spcPts val="105"/>
              </a:spcBef>
              <a:buChar char="•"/>
              <a:tabLst>
                <a:tab pos="469900" algn="l"/>
                <a:tab pos="470534" algn="l"/>
              </a:tabLst>
            </a:pPr>
            <a:endParaRPr lang="vi-VN" sz="3200" dirty="0">
              <a:latin typeface="Arial MT"/>
              <a:cs typeface="Arial MT"/>
            </a:endParaRPr>
          </a:p>
          <a:p>
            <a:pPr marL="12700" marR="1129030">
              <a:spcBef>
                <a:spcPts val="105"/>
              </a:spcBef>
              <a:buChar char="•"/>
              <a:tabLst>
                <a:tab pos="469900" algn="l"/>
                <a:tab pos="470534" algn="l"/>
              </a:tabLst>
            </a:pPr>
            <a:r>
              <a:rPr lang="vi-VN" sz="3200" dirty="0">
                <a:latin typeface="Arial MT"/>
                <a:cs typeface="Arial MT"/>
              </a:rPr>
              <a:t>Bạn chọn lựa các hàng hóa khác nhau và bán cho một loại nhóm tiêu dùng cụ thể</a:t>
            </a:r>
            <a:endParaRPr sz="3200" dirty="0">
              <a:latin typeface="Arial MT"/>
              <a:cs typeface="Arial MT"/>
            </a:endParaRPr>
          </a:p>
        </p:txBody>
      </p:sp>
      <p:pic>
        <p:nvPicPr>
          <p:cNvPr id="2" name="object 8">
            <a:extLst>
              <a:ext uri="{FF2B5EF4-FFF2-40B4-BE49-F238E27FC236}">
                <a16:creationId xmlns:a16="http://schemas.microsoft.com/office/drawing/2014/main" xmlns="" id="{050BCC30-8921-5EA5-261A-D811421EDA0A}"/>
              </a:ext>
            </a:extLst>
          </p:cNvPr>
          <p:cNvPicPr/>
          <p:nvPr/>
        </p:nvPicPr>
        <p:blipFill>
          <a:blip r:embed="rId2" cstate="print"/>
          <a:stretch>
            <a:fillRect/>
          </a:stretch>
        </p:blipFill>
        <p:spPr>
          <a:xfrm>
            <a:off x="8763510" y="662039"/>
            <a:ext cx="2834639" cy="1795271"/>
          </a:xfrm>
          <a:prstGeom prst="rect">
            <a:avLst/>
          </a:prstGeom>
        </p:spPr>
      </p:pic>
    </p:spTree>
    <p:extLst>
      <p:ext uri="{BB962C8B-B14F-4D97-AF65-F5344CB8AC3E}">
        <p14:creationId xmlns:p14="http://schemas.microsoft.com/office/powerpoint/2010/main" xmlns="" val="32157180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Hộp lựa chọn</a:t>
            </a:r>
            <a:endParaRPr lang="vi-VN" sz="3600" b="1" dirty="0">
              <a:latin typeface="Arial"/>
              <a:cs typeface="Arial"/>
            </a:endParaRPr>
          </a:p>
        </p:txBody>
      </p:sp>
      <p:sp>
        <p:nvSpPr>
          <p:cNvPr id="3" name="object 3">
            <a:extLst>
              <a:ext uri="{FF2B5EF4-FFF2-40B4-BE49-F238E27FC236}">
                <a16:creationId xmlns:a16="http://schemas.microsoft.com/office/drawing/2014/main" xmlns="" id="{F8B9CD1E-DF69-893F-4F91-8B944AC1AB1D}"/>
              </a:ext>
            </a:extLst>
          </p:cNvPr>
          <p:cNvSpPr txBox="1"/>
          <p:nvPr/>
        </p:nvSpPr>
        <p:spPr>
          <a:xfrm>
            <a:off x="1427227" y="2304364"/>
            <a:ext cx="10561573" cy="4017125"/>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95" dirty="0">
                <a:latin typeface="Arial MT"/>
                <a:cs typeface="Arial MT"/>
              </a:rPr>
              <a:t>Bạn là người mua hàng, không phải nhà sản xuất; bạn đặt mọi thứ lại với nhau và bán chúng dưới dạng một gói</a:t>
            </a:r>
          </a:p>
          <a:p>
            <a:pPr marL="469900" indent="-457834">
              <a:spcBef>
                <a:spcPts val="105"/>
              </a:spcBef>
              <a:buChar char="•"/>
              <a:tabLst>
                <a:tab pos="469900" algn="l"/>
                <a:tab pos="470534" algn="l"/>
              </a:tabLst>
            </a:pPr>
            <a:endParaRPr lang="vi-VN" sz="3200" spc="-95" dirty="0">
              <a:latin typeface="Arial MT"/>
              <a:cs typeface="Arial MT"/>
            </a:endParaRPr>
          </a:p>
          <a:p>
            <a:pPr marL="469900" indent="-457834">
              <a:spcBef>
                <a:spcPts val="105"/>
              </a:spcBef>
              <a:buChar char="•"/>
              <a:tabLst>
                <a:tab pos="469900" algn="l"/>
                <a:tab pos="470534" algn="l"/>
              </a:tabLst>
            </a:pPr>
            <a:r>
              <a:rPr lang="vi-VN" sz="3200" spc="-95" dirty="0">
                <a:latin typeface="Arial MT"/>
                <a:cs typeface="Arial MT"/>
              </a:rPr>
              <a:t>Bạn mua chúng với số lượng lớn với giá thấp hơn</a:t>
            </a:r>
          </a:p>
          <a:p>
            <a:pPr marL="469900" indent="-457834">
              <a:spcBef>
                <a:spcPts val="105"/>
              </a:spcBef>
              <a:buChar char="•"/>
              <a:tabLst>
                <a:tab pos="469900" algn="l"/>
                <a:tab pos="470534" algn="l"/>
              </a:tabLst>
            </a:pPr>
            <a:endParaRPr lang="vi-VN" sz="3200" spc="-95" dirty="0">
              <a:latin typeface="Arial MT"/>
              <a:cs typeface="Arial MT"/>
            </a:endParaRPr>
          </a:p>
          <a:p>
            <a:pPr marL="469900" indent="-457834">
              <a:spcBef>
                <a:spcPts val="105"/>
              </a:spcBef>
              <a:buChar char="•"/>
              <a:tabLst>
                <a:tab pos="469900" algn="l"/>
                <a:tab pos="470534" algn="l"/>
              </a:tabLst>
            </a:pPr>
            <a:r>
              <a:rPr lang="vi-VN" sz="3200" spc="-95" dirty="0">
                <a:latin typeface="Arial MT"/>
                <a:cs typeface="Arial MT"/>
              </a:rPr>
              <a:t>Bạn có thể được trả tiền để đưa các mặt hàng của người khác vào hộp của mình, như một quảng cáo cho các sản phẩm mới</a:t>
            </a:r>
            <a:endParaRPr sz="3200" dirty="0">
              <a:latin typeface="Arial MT"/>
              <a:cs typeface="Arial MT"/>
            </a:endParaRPr>
          </a:p>
        </p:txBody>
      </p:sp>
      <p:pic>
        <p:nvPicPr>
          <p:cNvPr id="5" name="object 8">
            <a:extLst>
              <a:ext uri="{FF2B5EF4-FFF2-40B4-BE49-F238E27FC236}">
                <a16:creationId xmlns:a16="http://schemas.microsoft.com/office/drawing/2014/main" xmlns="" id="{0BD4FF80-147A-45B9-296A-2C86F1E6E983}"/>
              </a:ext>
            </a:extLst>
          </p:cNvPr>
          <p:cNvPicPr/>
          <p:nvPr/>
        </p:nvPicPr>
        <p:blipFill>
          <a:blip r:embed="rId2" cstate="print"/>
          <a:stretch>
            <a:fillRect/>
          </a:stretch>
        </p:blipFill>
        <p:spPr>
          <a:xfrm>
            <a:off x="9263381" y="628142"/>
            <a:ext cx="2080259" cy="1566672"/>
          </a:xfrm>
          <a:prstGeom prst="rect">
            <a:avLst/>
          </a:prstGeom>
        </p:spPr>
      </p:pic>
    </p:spTree>
    <p:extLst>
      <p:ext uri="{BB962C8B-B14F-4D97-AF65-F5344CB8AC3E}">
        <p14:creationId xmlns:p14="http://schemas.microsoft.com/office/powerpoint/2010/main" xmlns="" val="9302318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Hộp lựa chọn</a:t>
            </a:r>
            <a:endParaRPr lang="vi-VN" sz="3600" b="1" dirty="0">
              <a:latin typeface="Arial"/>
              <a:cs typeface="Arial"/>
            </a:endParaRPr>
          </a:p>
        </p:txBody>
      </p:sp>
      <p:sp>
        <p:nvSpPr>
          <p:cNvPr id="2" name="object 3">
            <a:extLst>
              <a:ext uri="{FF2B5EF4-FFF2-40B4-BE49-F238E27FC236}">
                <a16:creationId xmlns:a16="http://schemas.microsoft.com/office/drawing/2014/main" xmlns="" id="{A3E6AD9E-DD0E-51C1-E2BA-9B25C1276BFE}"/>
              </a:ext>
            </a:extLst>
          </p:cNvPr>
          <p:cNvSpPr txBox="1"/>
          <p:nvPr/>
        </p:nvSpPr>
        <p:spPr>
          <a:xfrm>
            <a:off x="1427227" y="2404620"/>
            <a:ext cx="8645525" cy="2501326"/>
          </a:xfrm>
          <a:prstGeom prst="rect">
            <a:avLst/>
          </a:prstGeom>
        </p:spPr>
        <p:txBody>
          <a:bodyPr vert="horz" wrap="square" lIns="0" tIns="13335" rIns="0" bIns="0" rtlCol="0">
            <a:spAutoFit/>
          </a:bodyPr>
          <a:lstStyle/>
          <a:p>
            <a:pPr marL="12700" marR="5080" algn="just">
              <a:spcBef>
                <a:spcPts val="105"/>
              </a:spcBef>
              <a:buChar char="•"/>
              <a:tabLst>
                <a:tab pos="469900" algn="l"/>
                <a:tab pos="470534" algn="l"/>
              </a:tabLst>
            </a:pPr>
            <a:r>
              <a:rPr lang="vi-VN" sz="3200" spc="-95" dirty="0">
                <a:latin typeface="Arial MT"/>
                <a:cs typeface="Arial MT"/>
              </a:rPr>
              <a:t>Bạn có thể gửi tất cả các loại mặt hàng, không nhất thiết phải là vật chất: ảnh, danh sách sự kiện, </a:t>
            </a:r>
          </a:p>
          <a:p>
            <a:pPr marL="12700" marR="5080" algn="just">
              <a:spcBef>
                <a:spcPts val="105"/>
              </a:spcBef>
              <a:buChar char="•"/>
              <a:tabLst>
                <a:tab pos="469900" algn="l"/>
                <a:tab pos="470534" algn="l"/>
              </a:tabLst>
            </a:pPr>
            <a:endParaRPr lang="vi-VN" sz="3200" spc="-95" dirty="0">
              <a:latin typeface="Arial MT"/>
              <a:cs typeface="Arial MT"/>
            </a:endParaRPr>
          </a:p>
          <a:p>
            <a:pPr marL="12700" marR="5080" algn="just">
              <a:spcBef>
                <a:spcPts val="105"/>
              </a:spcBef>
              <a:buChar char="•"/>
              <a:tabLst>
                <a:tab pos="469900" algn="l"/>
                <a:tab pos="470534" algn="l"/>
              </a:tabLst>
            </a:pPr>
            <a:r>
              <a:rPr lang="vi-VN" sz="3200" spc="-95" dirty="0">
                <a:latin typeface="Arial MT"/>
                <a:cs typeface="Arial MT"/>
              </a:rPr>
              <a:t>Điều này hiệu quả cho các sản phẩm có tỷ lệ thay thế cao, như thực phẩm</a:t>
            </a:r>
            <a:endParaRPr sz="3200" dirty="0">
              <a:latin typeface="Arial MT"/>
              <a:cs typeface="Arial MT"/>
            </a:endParaRPr>
          </a:p>
        </p:txBody>
      </p:sp>
      <p:pic>
        <p:nvPicPr>
          <p:cNvPr id="4" name="object 8">
            <a:extLst>
              <a:ext uri="{FF2B5EF4-FFF2-40B4-BE49-F238E27FC236}">
                <a16:creationId xmlns:a16="http://schemas.microsoft.com/office/drawing/2014/main" xmlns="" id="{306EFC46-2317-7E5B-B754-1F8DF001EEA9}"/>
              </a:ext>
            </a:extLst>
          </p:cNvPr>
          <p:cNvPicPr/>
          <p:nvPr/>
        </p:nvPicPr>
        <p:blipFill>
          <a:blip r:embed="rId2" cstate="print"/>
          <a:stretch>
            <a:fillRect/>
          </a:stretch>
        </p:blipFill>
        <p:spPr>
          <a:xfrm>
            <a:off x="8923019" y="4526789"/>
            <a:ext cx="2799588" cy="1859280"/>
          </a:xfrm>
          <a:prstGeom prst="rect">
            <a:avLst/>
          </a:prstGeom>
        </p:spPr>
      </p:pic>
    </p:spTree>
    <p:extLst>
      <p:ext uri="{BB962C8B-B14F-4D97-AF65-F5344CB8AC3E}">
        <p14:creationId xmlns:p14="http://schemas.microsoft.com/office/powerpoint/2010/main" xmlns="" val="21301421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Trực tiếp đến khách hàng</a:t>
            </a:r>
            <a:endParaRPr lang="vi-VN" sz="3600" b="1" dirty="0">
              <a:latin typeface="Arial"/>
              <a:cs typeface="Arial"/>
            </a:endParaRPr>
          </a:p>
        </p:txBody>
      </p:sp>
      <p:sp>
        <p:nvSpPr>
          <p:cNvPr id="3" name="object 3">
            <a:extLst>
              <a:ext uri="{FF2B5EF4-FFF2-40B4-BE49-F238E27FC236}">
                <a16:creationId xmlns:a16="http://schemas.microsoft.com/office/drawing/2014/main" xmlns="" id="{2701F432-AD08-4876-5683-EE527BF5927F}"/>
              </a:ext>
            </a:extLst>
          </p:cNvPr>
          <p:cNvSpPr txBox="1"/>
          <p:nvPr/>
        </p:nvSpPr>
        <p:spPr>
          <a:xfrm>
            <a:off x="1427227" y="2022426"/>
            <a:ext cx="10295380" cy="4029949"/>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spc="-95" dirty="0">
                <a:latin typeface="Arial MT"/>
                <a:cs typeface="Arial MT"/>
              </a:rPr>
              <a:t>Bạn gửi sản phẩm trực tiếp cho khách hàng, bỏ qua các nhà bán lẻ</a:t>
            </a:r>
          </a:p>
          <a:p>
            <a:pPr marL="12700" marR="5080">
              <a:spcBef>
                <a:spcPts val="105"/>
              </a:spcBef>
              <a:buChar char="•"/>
              <a:tabLst>
                <a:tab pos="469900" algn="l"/>
                <a:tab pos="470534" algn="l"/>
              </a:tabLst>
            </a:pPr>
            <a:endParaRPr lang="vi-VN" sz="3200" spc="-95" dirty="0">
              <a:latin typeface="Arial MT"/>
              <a:cs typeface="Arial MT"/>
            </a:endParaRPr>
          </a:p>
          <a:p>
            <a:pPr marL="12700" marR="5080">
              <a:spcBef>
                <a:spcPts val="105"/>
              </a:spcBef>
              <a:buChar char="•"/>
              <a:tabLst>
                <a:tab pos="469900" algn="l"/>
                <a:tab pos="470534" algn="l"/>
              </a:tabLst>
            </a:pPr>
            <a:r>
              <a:rPr lang="vi-VN" sz="3200" spc="-95" dirty="0">
                <a:latin typeface="Arial MT"/>
                <a:cs typeface="Arial MT"/>
              </a:rPr>
              <a:t>Các nhà bán lẻ chiếm rất nhiều thời gian và lợi nhuận</a:t>
            </a:r>
          </a:p>
          <a:p>
            <a:pPr marL="12700" marR="5080">
              <a:spcBef>
                <a:spcPts val="105"/>
              </a:spcBef>
              <a:buChar char="•"/>
              <a:tabLst>
                <a:tab pos="469900" algn="l"/>
                <a:tab pos="470534" algn="l"/>
              </a:tabLst>
            </a:pPr>
            <a:endParaRPr lang="vi-VN" sz="3200" spc="-95" dirty="0">
              <a:latin typeface="Arial MT"/>
              <a:cs typeface="Arial MT"/>
            </a:endParaRPr>
          </a:p>
          <a:p>
            <a:pPr marL="12700" marR="5080">
              <a:spcBef>
                <a:spcPts val="105"/>
              </a:spcBef>
              <a:buChar char="•"/>
              <a:tabLst>
                <a:tab pos="469900" algn="l"/>
                <a:tab pos="470534" algn="l"/>
              </a:tabLst>
            </a:pPr>
            <a:r>
              <a:rPr lang="vi-VN" sz="3200" spc="-95" dirty="0">
                <a:solidFill>
                  <a:srgbClr val="0070C0"/>
                </a:solidFill>
                <a:latin typeface="Arial MT"/>
                <a:cs typeface="Arial MT"/>
              </a:rPr>
              <a:t>Máy tính Dell</a:t>
            </a:r>
          </a:p>
          <a:p>
            <a:pPr marL="469900" marR="5080" indent="-457200">
              <a:spcBef>
                <a:spcPts val="105"/>
              </a:spcBef>
              <a:buFont typeface="Wingdings" panose="05000000000000000000" pitchFamily="2" charset="2"/>
              <a:buChar char="ü"/>
              <a:tabLst>
                <a:tab pos="469900" algn="l"/>
                <a:tab pos="470534" algn="l"/>
              </a:tabLst>
            </a:pPr>
            <a:r>
              <a:rPr lang="vi-VN" sz="3200" spc="-95" dirty="0">
                <a:latin typeface="Arial MT"/>
                <a:cs typeface="Arial MT"/>
              </a:rPr>
              <a:t>bạn mua từ trang web của họ</a:t>
            </a:r>
          </a:p>
          <a:p>
            <a:pPr marL="469900" marR="5080" indent="-457200">
              <a:spcBef>
                <a:spcPts val="105"/>
              </a:spcBef>
              <a:buFont typeface="Wingdings" panose="05000000000000000000" pitchFamily="2" charset="2"/>
              <a:buChar char="ü"/>
              <a:tabLst>
                <a:tab pos="469900" algn="l"/>
                <a:tab pos="470534" algn="l"/>
              </a:tabLst>
            </a:pPr>
            <a:r>
              <a:rPr lang="vi-VN" sz="3200" spc="-95" dirty="0">
                <a:latin typeface="Arial MT"/>
                <a:cs typeface="Arial MT"/>
              </a:rPr>
              <a:t>giá cả cạnh tranh hơn</a:t>
            </a:r>
            <a:endParaRPr sz="3200" dirty="0">
              <a:latin typeface="Arial MT"/>
              <a:cs typeface="Arial MT"/>
            </a:endParaRPr>
          </a:p>
        </p:txBody>
      </p:sp>
      <p:pic>
        <p:nvPicPr>
          <p:cNvPr id="5" name="object 8">
            <a:extLst>
              <a:ext uri="{FF2B5EF4-FFF2-40B4-BE49-F238E27FC236}">
                <a16:creationId xmlns:a16="http://schemas.microsoft.com/office/drawing/2014/main" xmlns="" id="{623403FC-EE1A-A5F5-9E90-16675430BB98}"/>
              </a:ext>
            </a:extLst>
          </p:cNvPr>
          <p:cNvPicPr/>
          <p:nvPr/>
        </p:nvPicPr>
        <p:blipFill>
          <a:blip r:embed="rId2" cstate="print"/>
          <a:stretch>
            <a:fillRect/>
          </a:stretch>
        </p:blipFill>
        <p:spPr>
          <a:xfrm>
            <a:off x="9019031" y="4245025"/>
            <a:ext cx="1690664" cy="1660474"/>
          </a:xfrm>
          <a:prstGeom prst="rect">
            <a:avLst/>
          </a:prstGeom>
        </p:spPr>
      </p:pic>
    </p:spTree>
    <p:extLst>
      <p:ext uri="{BB962C8B-B14F-4D97-AF65-F5344CB8AC3E}">
        <p14:creationId xmlns:p14="http://schemas.microsoft.com/office/powerpoint/2010/main" xmlns="" val="11589056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Trực tiếp đến khách hàng</a:t>
            </a:r>
            <a:endParaRPr lang="vi-VN" sz="3600" b="1" dirty="0">
              <a:latin typeface="Arial"/>
              <a:cs typeface="Arial"/>
            </a:endParaRPr>
          </a:p>
        </p:txBody>
      </p:sp>
      <p:sp>
        <p:nvSpPr>
          <p:cNvPr id="2" name="object 3">
            <a:extLst>
              <a:ext uri="{FF2B5EF4-FFF2-40B4-BE49-F238E27FC236}">
                <a16:creationId xmlns:a16="http://schemas.microsoft.com/office/drawing/2014/main" xmlns="" id="{285C2389-9D9F-BBAB-F619-7066A8AB46D2}"/>
              </a:ext>
            </a:extLst>
          </p:cNvPr>
          <p:cNvSpPr txBox="1"/>
          <p:nvPr/>
        </p:nvSpPr>
        <p:spPr>
          <a:xfrm>
            <a:off x="1427227" y="2468067"/>
            <a:ext cx="10005780" cy="2008883"/>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95" dirty="0">
                <a:latin typeface="Arial MT"/>
                <a:cs typeface="Arial MT"/>
              </a:rPr>
              <a:t>Bạn có thể sử dụng mô hình này với quần áo thiết kế</a:t>
            </a:r>
          </a:p>
          <a:p>
            <a:pPr marL="469900" indent="-457834">
              <a:spcBef>
                <a:spcPts val="105"/>
              </a:spcBef>
              <a:buChar char="•"/>
              <a:tabLst>
                <a:tab pos="469900" algn="l"/>
                <a:tab pos="470534" algn="l"/>
              </a:tabLst>
            </a:pPr>
            <a:endParaRPr lang="vi-VN" sz="3200" spc="-95" dirty="0">
              <a:latin typeface="Arial MT"/>
              <a:cs typeface="Arial MT"/>
            </a:endParaRPr>
          </a:p>
          <a:p>
            <a:pPr marL="469900" indent="-457834">
              <a:spcBef>
                <a:spcPts val="105"/>
              </a:spcBef>
              <a:buChar char="•"/>
              <a:tabLst>
                <a:tab pos="469900" algn="l"/>
                <a:tab pos="470534" algn="l"/>
              </a:tabLst>
            </a:pPr>
            <a:r>
              <a:rPr lang="vi-VN" sz="3200" spc="-95" dirty="0">
                <a:latin typeface="Arial MT"/>
                <a:cs typeface="Arial MT"/>
              </a:rPr>
              <a:t>Chú ý: Mọi người có thể cho rằng nó kém chất lượng hơn vì nó rẻ hơn</a:t>
            </a:r>
            <a:endParaRPr sz="3200" dirty="0">
              <a:latin typeface="Arial MT"/>
              <a:cs typeface="Arial MT"/>
            </a:endParaRPr>
          </a:p>
        </p:txBody>
      </p:sp>
      <p:pic>
        <p:nvPicPr>
          <p:cNvPr id="4" name="object 8">
            <a:extLst>
              <a:ext uri="{FF2B5EF4-FFF2-40B4-BE49-F238E27FC236}">
                <a16:creationId xmlns:a16="http://schemas.microsoft.com/office/drawing/2014/main" xmlns="" id="{F3191466-CD06-0C7D-373E-FF6D1CB829F2}"/>
              </a:ext>
            </a:extLst>
          </p:cNvPr>
          <p:cNvPicPr/>
          <p:nvPr/>
        </p:nvPicPr>
        <p:blipFill>
          <a:blip r:embed="rId2" cstate="print"/>
          <a:stretch>
            <a:fillRect/>
          </a:stretch>
        </p:blipFill>
        <p:spPr>
          <a:xfrm>
            <a:off x="9903366" y="4315354"/>
            <a:ext cx="1529641" cy="1630253"/>
          </a:xfrm>
          <a:prstGeom prst="rect">
            <a:avLst/>
          </a:prstGeom>
        </p:spPr>
      </p:pic>
    </p:spTree>
    <p:extLst>
      <p:ext uri="{BB962C8B-B14F-4D97-AF65-F5344CB8AC3E}">
        <p14:creationId xmlns:p14="http://schemas.microsoft.com/office/powerpoint/2010/main" xmlns="" val="42096524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Trực tiếp đến khách hàng</a:t>
            </a:r>
            <a:endParaRPr lang="vi-VN" sz="3600" b="1" dirty="0">
              <a:latin typeface="Arial"/>
              <a:cs typeface="Arial"/>
            </a:endParaRPr>
          </a:p>
        </p:txBody>
      </p:sp>
      <p:sp>
        <p:nvSpPr>
          <p:cNvPr id="3" name="object 3">
            <a:extLst>
              <a:ext uri="{FF2B5EF4-FFF2-40B4-BE49-F238E27FC236}">
                <a16:creationId xmlns:a16="http://schemas.microsoft.com/office/drawing/2014/main" xmlns="" id="{3CB18320-1FFD-81AB-3A5D-9F03D0B39644}"/>
              </a:ext>
            </a:extLst>
          </p:cNvPr>
          <p:cNvSpPr txBox="1"/>
          <p:nvPr/>
        </p:nvSpPr>
        <p:spPr>
          <a:xfrm>
            <a:off x="701040" y="2022426"/>
            <a:ext cx="11404471" cy="4017125"/>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Bạn có cần một nhà bán lẻ để bán sản phẩm của bạn?</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Nếu bạn bán hàng trực tiếp, bạn có thể dành tiền cho những thứ khác</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Kích thước của mặt hàng phải tỷ lệ thuận với giá cả</a:t>
            </a:r>
          </a:p>
          <a:p>
            <a:pPr marL="469900" indent="-457834">
              <a:spcBef>
                <a:spcPts val="105"/>
              </a:spcBef>
              <a:buChar char="•"/>
              <a:tabLst>
                <a:tab pos="469900" algn="l"/>
                <a:tab pos="470534" algn="l"/>
              </a:tabLst>
            </a:pPr>
            <a:r>
              <a:rPr lang="vi-VN" sz="3200" dirty="0">
                <a:latin typeface="Arial MT"/>
                <a:cs typeface="Arial MT"/>
              </a:rPr>
              <a:t>Nếu các mặt hàng lớn, bạn không thể tính phí ít hơn, vì phí vận chuyển đắt</a:t>
            </a:r>
            <a:endParaRPr sz="3200" dirty="0">
              <a:latin typeface="Arial MT"/>
              <a:cs typeface="Arial MT"/>
            </a:endParaRPr>
          </a:p>
        </p:txBody>
      </p:sp>
      <p:pic>
        <p:nvPicPr>
          <p:cNvPr id="5" name="object 8">
            <a:extLst>
              <a:ext uri="{FF2B5EF4-FFF2-40B4-BE49-F238E27FC236}">
                <a16:creationId xmlns:a16="http://schemas.microsoft.com/office/drawing/2014/main" xmlns="" id="{430121DE-2155-D214-E5ED-BDDC25A183C2}"/>
              </a:ext>
            </a:extLst>
          </p:cNvPr>
          <p:cNvPicPr/>
          <p:nvPr/>
        </p:nvPicPr>
        <p:blipFill>
          <a:blip r:embed="rId2" cstate="print"/>
          <a:stretch>
            <a:fillRect/>
          </a:stretch>
        </p:blipFill>
        <p:spPr>
          <a:xfrm>
            <a:off x="9800196" y="326051"/>
            <a:ext cx="1372417" cy="1554647"/>
          </a:xfrm>
          <a:prstGeom prst="rect">
            <a:avLst/>
          </a:prstGeom>
        </p:spPr>
      </p:pic>
    </p:spTree>
    <p:extLst>
      <p:ext uri="{BB962C8B-B14F-4D97-AF65-F5344CB8AC3E}">
        <p14:creationId xmlns:p14="http://schemas.microsoft.com/office/powerpoint/2010/main" xmlns="" val="20843850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9355076"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Trực tiếp đến khách hàng</a:t>
            </a:r>
            <a:endParaRPr lang="vi-VN" sz="3600" b="1" dirty="0">
              <a:latin typeface="Arial"/>
              <a:cs typeface="Arial"/>
            </a:endParaRPr>
          </a:p>
        </p:txBody>
      </p:sp>
      <p:sp>
        <p:nvSpPr>
          <p:cNvPr id="2" name="object 3">
            <a:extLst>
              <a:ext uri="{FF2B5EF4-FFF2-40B4-BE49-F238E27FC236}">
                <a16:creationId xmlns:a16="http://schemas.microsoft.com/office/drawing/2014/main" xmlns="" id="{AD32F678-35AE-DE75-B9AE-4DE61A059587}"/>
              </a:ext>
            </a:extLst>
          </p:cNvPr>
          <p:cNvSpPr txBox="1"/>
          <p:nvPr/>
        </p:nvSpPr>
        <p:spPr>
          <a:xfrm>
            <a:off x="593090" y="1939705"/>
            <a:ext cx="11064240" cy="4522392"/>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Nó hoạt động tốt với các mặt hàng nhỏ hơn, đắt tiền hơn</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Warby Parker</a:t>
            </a:r>
          </a:p>
          <a:p>
            <a:pPr marL="469900" indent="-457834">
              <a:spcBef>
                <a:spcPts val="105"/>
              </a:spcBef>
              <a:buFont typeface="Wingdings" panose="05000000000000000000" pitchFamily="2" charset="2"/>
              <a:buChar char="ü"/>
              <a:tabLst>
                <a:tab pos="469900" algn="l"/>
                <a:tab pos="470534" algn="l"/>
              </a:tabLst>
            </a:pPr>
            <a:r>
              <a:rPr lang="vi-VN" sz="3200" dirty="0">
                <a:latin typeface="Arial MT"/>
                <a:cs typeface="Arial MT"/>
              </a:rPr>
              <a:t>Họ bán kính và cho phép bạn dùng thử trực tuyến trước khi mua</a:t>
            </a:r>
          </a:p>
          <a:p>
            <a:pPr marL="469900" indent="-457834">
              <a:spcBef>
                <a:spcPts val="105"/>
              </a:spcBef>
              <a:buFont typeface="Wingdings" panose="05000000000000000000" pitchFamily="2" charset="2"/>
              <a:buChar char="ü"/>
              <a:tabLst>
                <a:tab pos="469900" algn="l"/>
                <a:tab pos="470534" algn="l"/>
              </a:tabLst>
            </a:pPr>
            <a:r>
              <a:rPr lang="vi-VN" sz="3200" dirty="0">
                <a:latin typeface="Arial MT"/>
                <a:cs typeface="Arial MT"/>
              </a:rPr>
              <a:t>Họ sẽ gửi chúng cho bạn để thử chúng tới ba lần</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Đối với các mặt hàng giá thấp hơn, hộp lựa chọn hoạt động tốt hơn</a:t>
            </a:r>
            <a:endParaRPr sz="3200" dirty="0">
              <a:latin typeface="Arial MT"/>
              <a:cs typeface="Arial MT"/>
            </a:endParaRPr>
          </a:p>
        </p:txBody>
      </p:sp>
      <p:pic>
        <p:nvPicPr>
          <p:cNvPr id="4" name="object 8">
            <a:extLst>
              <a:ext uri="{FF2B5EF4-FFF2-40B4-BE49-F238E27FC236}">
                <a16:creationId xmlns:a16="http://schemas.microsoft.com/office/drawing/2014/main" xmlns="" id="{6508FBAB-1DE8-61E3-5138-8F1F7FEA34F3}"/>
              </a:ext>
            </a:extLst>
          </p:cNvPr>
          <p:cNvPicPr/>
          <p:nvPr/>
        </p:nvPicPr>
        <p:blipFill>
          <a:blip r:embed="rId2" cstate="print"/>
          <a:stretch>
            <a:fillRect/>
          </a:stretch>
        </p:blipFill>
        <p:spPr>
          <a:xfrm>
            <a:off x="9061924" y="395903"/>
            <a:ext cx="1839756" cy="1331870"/>
          </a:xfrm>
          <a:prstGeom prst="rect">
            <a:avLst/>
          </a:prstGeom>
        </p:spPr>
      </p:pic>
    </p:spTree>
    <p:extLst>
      <p:ext uri="{BB962C8B-B14F-4D97-AF65-F5344CB8AC3E}">
        <p14:creationId xmlns:p14="http://schemas.microsoft.com/office/powerpoint/2010/main" xmlns="" val="318559694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Danh mục nguồn lực cộng đồng và tồn kho</a:t>
            </a:r>
            <a:endParaRPr lang="vi-VN" sz="3600" b="1" dirty="0">
              <a:latin typeface="Arial"/>
              <a:cs typeface="Arial"/>
            </a:endParaRPr>
          </a:p>
        </p:txBody>
      </p:sp>
      <p:sp>
        <p:nvSpPr>
          <p:cNvPr id="2" name="object 3">
            <a:extLst>
              <a:ext uri="{FF2B5EF4-FFF2-40B4-BE49-F238E27FC236}">
                <a16:creationId xmlns:a16="http://schemas.microsoft.com/office/drawing/2014/main" xmlns="" id="{4340B01F-3C1A-73FC-BCDB-3A22C7A37898}"/>
              </a:ext>
            </a:extLst>
          </p:cNvPr>
          <p:cNvSpPr txBox="1"/>
          <p:nvPr/>
        </p:nvSpPr>
        <p:spPr>
          <a:xfrm>
            <a:off x="1076960" y="1939705"/>
            <a:ext cx="11028552" cy="402994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Đó là một bước ngoặt của thương mại điện tử</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Nó cho phép mọi người xác định những gì họ muốn mua</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Người dùng gửi đề xuất hoặc tự tạo sản phẩm</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solidFill>
                  <a:srgbClr val="0070C0"/>
                </a:solidFill>
                <a:latin typeface="Arial MT"/>
                <a:cs typeface="Arial MT"/>
              </a:rPr>
              <a:t>TeeSpring</a:t>
            </a:r>
            <a:r>
              <a:rPr lang="vi-VN" sz="3200" dirty="0">
                <a:latin typeface="Arial MT"/>
                <a:cs typeface="Arial MT"/>
              </a:rPr>
              <a:t> - khách hàng thiết kế áo phông và mọi người bình chọn chúng</a:t>
            </a:r>
            <a:endParaRPr sz="3200" dirty="0">
              <a:latin typeface="Arial MT"/>
              <a:cs typeface="Arial MT"/>
            </a:endParaRPr>
          </a:p>
        </p:txBody>
      </p:sp>
      <p:pic>
        <p:nvPicPr>
          <p:cNvPr id="8" name="object 8">
            <a:extLst>
              <a:ext uri="{FF2B5EF4-FFF2-40B4-BE49-F238E27FC236}">
                <a16:creationId xmlns:a16="http://schemas.microsoft.com/office/drawing/2014/main" xmlns="" id="{B474AEB7-E082-8DC1-7FD8-A050D4B53381}"/>
              </a:ext>
            </a:extLst>
          </p:cNvPr>
          <p:cNvPicPr/>
          <p:nvPr/>
        </p:nvPicPr>
        <p:blipFill>
          <a:blip r:embed="rId2" cstate="print"/>
          <a:stretch>
            <a:fillRect/>
          </a:stretch>
        </p:blipFill>
        <p:spPr>
          <a:xfrm>
            <a:off x="8485187" y="5702233"/>
            <a:ext cx="3428872" cy="899160"/>
          </a:xfrm>
          <a:prstGeom prst="rect">
            <a:avLst/>
          </a:prstGeom>
        </p:spPr>
      </p:pic>
    </p:spTree>
    <p:extLst>
      <p:ext uri="{BB962C8B-B14F-4D97-AF65-F5344CB8AC3E}">
        <p14:creationId xmlns:p14="http://schemas.microsoft.com/office/powerpoint/2010/main" xmlns="" val="36931731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Danh mục nguồn lực cộng đồng và tồn kho</a:t>
            </a:r>
            <a:endParaRPr lang="vi-VN" sz="3600" b="1" dirty="0">
              <a:latin typeface="Arial"/>
              <a:cs typeface="Arial"/>
            </a:endParaRPr>
          </a:p>
        </p:txBody>
      </p:sp>
      <p:sp>
        <p:nvSpPr>
          <p:cNvPr id="3" name="object 3">
            <a:extLst>
              <a:ext uri="{FF2B5EF4-FFF2-40B4-BE49-F238E27FC236}">
                <a16:creationId xmlns:a16="http://schemas.microsoft.com/office/drawing/2014/main" xmlns="" id="{521F0B8E-DE87-3DA1-3E8F-D18FBABE7A83}"/>
              </a:ext>
            </a:extLst>
          </p:cNvPr>
          <p:cNvSpPr txBox="1"/>
          <p:nvPr/>
        </p:nvSpPr>
        <p:spPr>
          <a:xfrm>
            <a:off x="1427227" y="2796999"/>
            <a:ext cx="8729345" cy="2993768"/>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spc="-5" dirty="0">
                <a:latin typeface="Arial MT"/>
                <a:cs typeface="Arial MT"/>
              </a:rPr>
              <a:t>Ưu điểm: Bạn không lãng phí thời gian với những món đồ mà mọi người không muốn mua</a:t>
            </a:r>
            <a:endParaRPr lang="vi-VN" sz="3200" spc="-5" dirty="0">
              <a:solidFill>
                <a:srgbClr val="0070C0"/>
              </a:solidFill>
              <a:latin typeface="Arial MT"/>
              <a:cs typeface="Arial MT"/>
            </a:endParaRPr>
          </a:p>
          <a:p>
            <a:pPr marL="12700" marR="5080">
              <a:spcBef>
                <a:spcPts val="105"/>
              </a:spcBef>
              <a:buChar char="•"/>
              <a:tabLst>
                <a:tab pos="469900" algn="l"/>
                <a:tab pos="470534" algn="l"/>
              </a:tabLst>
            </a:pPr>
            <a:endParaRPr lang="vi-VN" sz="3200" spc="-5" dirty="0">
              <a:latin typeface="Arial MT"/>
              <a:cs typeface="Arial MT"/>
            </a:endParaRPr>
          </a:p>
          <a:p>
            <a:pPr marL="12700" marR="5080">
              <a:spcBef>
                <a:spcPts val="105"/>
              </a:spcBef>
              <a:buChar char="•"/>
              <a:tabLst>
                <a:tab pos="469900" algn="l"/>
                <a:tab pos="470534" algn="l"/>
              </a:tabLst>
            </a:pPr>
            <a:r>
              <a:rPr lang="vi-VN" sz="3200" spc="-5" dirty="0">
                <a:latin typeface="Arial MT"/>
                <a:cs typeface="Arial MT"/>
              </a:rPr>
              <a:t>Nhược điểm: Nó có thể ảnh hưởng đến thương hiệu của bạn nếu mọi người bắt đầu chọn một số mặt hàng nhất định</a:t>
            </a:r>
            <a:endParaRPr sz="3200" dirty="0">
              <a:latin typeface="Arial MT"/>
              <a:cs typeface="Arial MT"/>
            </a:endParaRPr>
          </a:p>
        </p:txBody>
      </p:sp>
      <p:pic>
        <p:nvPicPr>
          <p:cNvPr id="4" name="object 8">
            <a:extLst>
              <a:ext uri="{FF2B5EF4-FFF2-40B4-BE49-F238E27FC236}">
                <a16:creationId xmlns:a16="http://schemas.microsoft.com/office/drawing/2014/main" xmlns="" id="{E59113CA-E035-250C-023E-609D9352742C}"/>
              </a:ext>
            </a:extLst>
          </p:cNvPr>
          <p:cNvPicPr/>
          <p:nvPr/>
        </p:nvPicPr>
        <p:blipFill>
          <a:blip r:embed="rId2" cstate="print"/>
          <a:stretch>
            <a:fillRect/>
          </a:stretch>
        </p:blipFill>
        <p:spPr>
          <a:xfrm>
            <a:off x="10156572" y="1828257"/>
            <a:ext cx="1816174" cy="1707423"/>
          </a:xfrm>
          <a:prstGeom prst="rect">
            <a:avLst/>
          </a:prstGeom>
        </p:spPr>
      </p:pic>
    </p:spTree>
    <p:extLst>
      <p:ext uri="{BB962C8B-B14F-4D97-AF65-F5344CB8AC3E}">
        <p14:creationId xmlns:p14="http://schemas.microsoft.com/office/powerpoint/2010/main" xmlns="" val="2966955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Tư duy khởi nghiệp</a:t>
            </a:r>
            <a:endParaRPr lang="vi-VN" sz="3600" kern="0" dirty="0">
              <a:latin typeface="Arial"/>
              <a:cs typeface="Arial"/>
            </a:endParaRPr>
          </a:p>
        </p:txBody>
      </p:sp>
      <p:sp>
        <p:nvSpPr>
          <p:cNvPr id="2" name="object 3">
            <a:extLst>
              <a:ext uri="{FF2B5EF4-FFF2-40B4-BE49-F238E27FC236}">
                <a16:creationId xmlns:a16="http://schemas.microsoft.com/office/drawing/2014/main" xmlns="" id="{F3245089-85ED-9729-1B33-09C6265E98EA}"/>
              </a:ext>
            </a:extLst>
          </p:cNvPr>
          <p:cNvSpPr txBox="1"/>
          <p:nvPr/>
        </p:nvSpPr>
        <p:spPr>
          <a:xfrm>
            <a:off x="1427224" y="2304364"/>
            <a:ext cx="8568693" cy="351185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Các doanh nhân thì lạc quan và biết xác định</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Họ có một ý tưởng chung về tương lai và họ xem nó sẽ đi về đâu</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Họ chắc chắn rằng họ sẽ tìm thấy cơ hội kiếm tiền trong tương lai</a:t>
            </a:r>
            <a:endParaRPr sz="3200" dirty="0">
              <a:latin typeface="Arial MT"/>
              <a:cs typeface="Arial MT"/>
            </a:endParaRPr>
          </a:p>
        </p:txBody>
      </p:sp>
      <p:pic>
        <p:nvPicPr>
          <p:cNvPr id="3" name="object 8">
            <a:extLst>
              <a:ext uri="{FF2B5EF4-FFF2-40B4-BE49-F238E27FC236}">
                <a16:creationId xmlns:a16="http://schemas.microsoft.com/office/drawing/2014/main" xmlns="" id="{42FFC5CE-BAAD-FFCD-D745-288CB592E723}"/>
              </a:ext>
            </a:extLst>
          </p:cNvPr>
          <p:cNvPicPr/>
          <p:nvPr/>
        </p:nvPicPr>
        <p:blipFill>
          <a:blip r:embed="rId2" cstate="print"/>
          <a:stretch>
            <a:fillRect/>
          </a:stretch>
        </p:blipFill>
        <p:spPr>
          <a:xfrm>
            <a:off x="9995918" y="3641141"/>
            <a:ext cx="1663379" cy="1616658"/>
          </a:xfrm>
          <a:prstGeom prst="rect">
            <a:avLst/>
          </a:prstGeom>
        </p:spPr>
      </p:pic>
    </p:spTree>
    <p:extLst>
      <p:ext uri="{BB962C8B-B14F-4D97-AF65-F5344CB8AC3E}">
        <p14:creationId xmlns:p14="http://schemas.microsoft.com/office/powerpoint/2010/main" xmlns="" val="17650226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Danh mục nguồn lực cộng đồng và tồn kho</a:t>
            </a:r>
            <a:endParaRPr lang="vi-VN" sz="3600" b="1" dirty="0">
              <a:latin typeface="Arial"/>
              <a:cs typeface="Arial"/>
            </a:endParaRPr>
          </a:p>
        </p:txBody>
      </p:sp>
      <p:sp>
        <p:nvSpPr>
          <p:cNvPr id="2" name="object 3">
            <a:extLst>
              <a:ext uri="{FF2B5EF4-FFF2-40B4-BE49-F238E27FC236}">
                <a16:creationId xmlns:a16="http://schemas.microsoft.com/office/drawing/2014/main" xmlns="" id="{4E5B2BAB-93F4-1D75-6844-92EAED76C66A}"/>
              </a:ext>
            </a:extLst>
          </p:cNvPr>
          <p:cNvSpPr txBox="1"/>
          <p:nvPr/>
        </p:nvSpPr>
        <p:spPr>
          <a:xfrm>
            <a:off x="1427223" y="2024839"/>
            <a:ext cx="12400533" cy="2501326"/>
          </a:xfrm>
          <a:prstGeom prst="rect">
            <a:avLst/>
          </a:prstGeom>
        </p:spPr>
        <p:txBody>
          <a:bodyPr vert="horz" wrap="square" lIns="0" tIns="13335" rIns="0" bIns="0" rtlCol="0">
            <a:spAutoFit/>
          </a:bodyPr>
          <a:lstStyle/>
          <a:p>
            <a:pPr marL="12700" marR="2216150">
              <a:spcBef>
                <a:spcPts val="105"/>
              </a:spcBef>
              <a:buChar char="•"/>
              <a:tabLst>
                <a:tab pos="469900" algn="l"/>
                <a:tab pos="470534" algn="l"/>
              </a:tabLst>
            </a:pPr>
            <a:r>
              <a:rPr lang="vi-VN" sz="3200" dirty="0">
                <a:latin typeface="Arial MT"/>
                <a:cs typeface="Arial MT"/>
              </a:rPr>
              <a:t>Nếu bạn muốn làm kênh trung gian thì mô hình này là một ý kiến hay</a:t>
            </a:r>
          </a:p>
          <a:p>
            <a:pPr marL="12700" marR="2216150">
              <a:spcBef>
                <a:spcPts val="105"/>
              </a:spcBef>
              <a:buChar char="•"/>
              <a:tabLst>
                <a:tab pos="469900" algn="l"/>
                <a:tab pos="470534" algn="l"/>
              </a:tabLst>
            </a:pPr>
            <a:endParaRPr lang="vi-VN" sz="3200" dirty="0">
              <a:latin typeface="Arial MT"/>
              <a:cs typeface="Arial MT"/>
            </a:endParaRPr>
          </a:p>
          <a:p>
            <a:pPr marL="12700" marR="2216150">
              <a:spcBef>
                <a:spcPts val="105"/>
              </a:spcBef>
              <a:buChar char="•"/>
              <a:tabLst>
                <a:tab pos="469900" algn="l"/>
                <a:tab pos="470534" algn="l"/>
              </a:tabLst>
            </a:pPr>
            <a:r>
              <a:rPr lang="vi-VN" sz="3200" dirty="0">
                <a:latin typeface="Arial MT"/>
                <a:cs typeface="Arial MT"/>
              </a:rPr>
              <a:t>Bạn đang làm việc với hai nhóm năng động, những người mua hàng và những người tạo ra sản phẩm</a:t>
            </a:r>
            <a:endParaRPr sz="3200" dirty="0">
              <a:latin typeface="Arial MT"/>
              <a:cs typeface="Arial MT"/>
            </a:endParaRPr>
          </a:p>
        </p:txBody>
      </p:sp>
      <p:pic>
        <p:nvPicPr>
          <p:cNvPr id="5" name="object 8">
            <a:extLst>
              <a:ext uri="{FF2B5EF4-FFF2-40B4-BE49-F238E27FC236}">
                <a16:creationId xmlns:a16="http://schemas.microsoft.com/office/drawing/2014/main" xmlns="" id="{5029EC95-7540-4688-DF83-088BC6CDD70F}"/>
              </a:ext>
            </a:extLst>
          </p:cNvPr>
          <p:cNvPicPr/>
          <p:nvPr/>
        </p:nvPicPr>
        <p:blipFill>
          <a:blip r:embed="rId2" cstate="print"/>
          <a:stretch>
            <a:fillRect/>
          </a:stretch>
        </p:blipFill>
        <p:spPr>
          <a:xfrm>
            <a:off x="9586468" y="4824379"/>
            <a:ext cx="1831848" cy="1825752"/>
          </a:xfrm>
          <a:prstGeom prst="rect">
            <a:avLst/>
          </a:prstGeom>
        </p:spPr>
      </p:pic>
    </p:spTree>
    <p:extLst>
      <p:ext uri="{BB962C8B-B14F-4D97-AF65-F5344CB8AC3E}">
        <p14:creationId xmlns:p14="http://schemas.microsoft.com/office/powerpoint/2010/main" xmlns="" val="17220198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Giới thiệu phần 13</a:t>
            </a:r>
            <a:endParaRPr lang="vi-VN" sz="3600" b="1" dirty="0">
              <a:latin typeface="Arial"/>
              <a:cs typeface="Arial"/>
            </a:endParaRPr>
          </a:p>
        </p:txBody>
      </p:sp>
      <p:sp>
        <p:nvSpPr>
          <p:cNvPr id="8" name="object 3">
            <a:extLst>
              <a:ext uri="{FF2B5EF4-FFF2-40B4-BE49-F238E27FC236}">
                <a16:creationId xmlns:a16="http://schemas.microsoft.com/office/drawing/2014/main" xmlns="" id="{80CE9479-34E0-AD81-B966-C655C094E0E9}"/>
              </a:ext>
            </a:extLst>
          </p:cNvPr>
          <p:cNvSpPr txBox="1"/>
          <p:nvPr/>
        </p:nvSpPr>
        <p:spPr>
          <a:xfrm>
            <a:off x="1427227" y="2304364"/>
            <a:ext cx="9860533" cy="3504164"/>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spc="-90" dirty="0">
                <a:latin typeface="Arial MT"/>
                <a:cs typeface="Arial MT"/>
              </a:rPr>
              <a:t>Lấy ra 3 trang hàng đầu của bạn cho Sở thích, Đam mê, Kỹ năng, Kinh nghiệm</a:t>
            </a:r>
          </a:p>
          <a:p>
            <a:pPr marL="12700" marR="5080">
              <a:spcBef>
                <a:spcPts val="105"/>
              </a:spcBef>
              <a:buChar char="•"/>
              <a:tabLst>
                <a:tab pos="469900" algn="l"/>
                <a:tab pos="470534" algn="l"/>
              </a:tabLst>
            </a:pPr>
            <a:endParaRPr lang="vi-VN" sz="3200" spc="-90" dirty="0">
              <a:latin typeface="Arial MT"/>
              <a:cs typeface="Arial MT"/>
            </a:endParaRPr>
          </a:p>
          <a:p>
            <a:pPr marL="12700" marR="5080">
              <a:spcBef>
                <a:spcPts val="105"/>
              </a:spcBef>
              <a:buChar char="•"/>
              <a:tabLst>
                <a:tab pos="469900" algn="l"/>
                <a:tab pos="470534" algn="l"/>
              </a:tabLst>
            </a:pPr>
            <a:r>
              <a:rPr lang="vi-VN" sz="3200" spc="-90" dirty="0">
                <a:latin typeface="Arial MT"/>
                <a:cs typeface="Arial MT"/>
              </a:rPr>
              <a:t>Xem liệu bạn có khớp giữa ý tưởng của mình và các mục hàng đầu trong danh sách không</a:t>
            </a:r>
          </a:p>
          <a:p>
            <a:pPr marL="12700" marR="5080">
              <a:spcBef>
                <a:spcPts val="105"/>
              </a:spcBef>
              <a:buChar char="•"/>
              <a:tabLst>
                <a:tab pos="469900" algn="l"/>
                <a:tab pos="470534" algn="l"/>
              </a:tabLst>
            </a:pPr>
            <a:endParaRPr lang="vi-VN" sz="3200" spc="-90" dirty="0">
              <a:latin typeface="Arial MT"/>
              <a:cs typeface="Arial MT"/>
            </a:endParaRPr>
          </a:p>
          <a:p>
            <a:pPr marL="12700" marR="5080">
              <a:spcBef>
                <a:spcPts val="105"/>
              </a:spcBef>
              <a:buChar char="•"/>
              <a:tabLst>
                <a:tab pos="469900" algn="l"/>
                <a:tab pos="470534" algn="l"/>
              </a:tabLst>
            </a:pPr>
            <a:r>
              <a:rPr lang="vi-VN" sz="3200" spc="-90" dirty="0">
                <a:latin typeface="Arial MT"/>
                <a:cs typeface="Arial MT"/>
              </a:rPr>
              <a:t>Nếu nhiều thứ phù hợp, đó là một dấu hiệu tốt</a:t>
            </a:r>
            <a:endParaRPr sz="3200" dirty="0">
              <a:latin typeface="Arial MT"/>
              <a:cs typeface="Arial MT"/>
            </a:endParaRPr>
          </a:p>
        </p:txBody>
      </p:sp>
      <p:pic>
        <p:nvPicPr>
          <p:cNvPr id="9" name="object 8">
            <a:extLst>
              <a:ext uri="{FF2B5EF4-FFF2-40B4-BE49-F238E27FC236}">
                <a16:creationId xmlns:a16="http://schemas.microsoft.com/office/drawing/2014/main" xmlns="" id="{C2CCD92F-42F9-A2DF-E722-C57DBA368165}"/>
              </a:ext>
            </a:extLst>
          </p:cNvPr>
          <p:cNvPicPr/>
          <p:nvPr/>
        </p:nvPicPr>
        <p:blipFill>
          <a:blip r:embed="rId2" cstate="print"/>
          <a:stretch>
            <a:fillRect/>
          </a:stretch>
        </p:blipFill>
        <p:spPr>
          <a:xfrm>
            <a:off x="9718654" y="4583201"/>
            <a:ext cx="2092238" cy="1862502"/>
          </a:xfrm>
          <a:prstGeom prst="rect">
            <a:avLst/>
          </a:prstGeom>
        </p:spPr>
      </p:pic>
    </p:spTree>
    <p:extLst>
      <p:ext uri="{BB962C8B-B14F-4D97-AF65-F5344CB8AC3E}">
        <p14:creationId xmlns:p14="http://schemas.microsoft.com/office/powerpoint/2010/main" xmlns="" val="6856865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Phù hợp</a:t>
            </a:r>
            <a:endParaRPr lang="vi-VN" sz="3600" b="1" dirty="0">
              <a:latin typeface="Arial"/>
              <a:cs typeface="Arial"/>
            </a:endParaRPr>
          </a:p>
        </p:txBody>
      </p:sp>
      <p:sp>
        <p:nvSpPr>
          <p:cNvPr id="4" name="object 3">
            <a:extLst>
              <a:ext uri="{FF2B5EF4-FFF2-40B4-BE49-F238E27FC236}">
                <a16:creationId xmlns:a16="http://schemas.microsoft.com/office/drawing/2014/main" xmlns="" id="{4750AA74-5D97-48DB-D8DF-1DE053BD5946}"/>
              </a:ext>
            </a:extLst>
          </p:cNvPr>
          <p:cNvSpPr txBox="1"/>
          <p:nvPr/>
        </p:nvSpPr>
        <p:spPr>
          <a:xfrm>
            <a:off x="1427227" y="2304364"/>
            <a:ext cx="9215755" cy="3504164"/>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spc="-90" dirty="0">
                <a:latin typeface="Arial MT"/>
                <a:cs typeface="Arial MT"/>
              </a:rPr>
              <a:t>Lấy ra 3 lựa chọn hàng đầu của bạn cho Sở thích, Đam mê, Kỹ năng, Kinh nghiệm</a:t>
            </a:r>
          </a:p>
          <a:p>
            <a:pPr marL="12700" marR="5080">
              <a:spcBef>
                <a:spcPts val="105"/>
              </a:spcBef>
              <a:buChar char="•"/>
              <a:tabLst>
                <a:tab pos="469900" algn="l"/>
                <a:tab pos="470534" algn="l"/>
              </a:tabLst>
            </a:pPr>
            <a:endParaRPr lang="vi-VN" sz="3200" spc="-90" dirty="0">
              <a:latin typeface="Arial MT"/>
              <a:cs typeface="Arial MT"/>
            </a:endParaRPr>
          </a:p>
          <a:p>
            <a:pPr marL="12700" marR="5080">
              <a:spcBef>
                <a:spcPts val="105"/>
              </a:spcBef>
              <a:buChar char="•"/>
              <a:tabLst>
                <a:tab pos="469900" algn="l"/>
                <a:tab pos="470534" algn="l"/>
              </a:tabLst>
            </a:pPr>
            <a:r>
              <a:rPr lang="vi-VN" sz="3200" spc="-90" dirty="0">
                <a:latin typeface="Arial MT"/>
                <a:cs typeface="Arial MT"/>
              </a:rPr>
              <a:t>Xem liệu bạn có khớp giữa ý tưởng của mình và các mục hàng đầu trong danh sách không</a:t>
            </a:r>
          </a:p>
          <a:p>
            <a:pPr marL="12700" marR="5080">
              <a:spcBef>
                <a:spcPts val="105"/>
              </a:spcBef>
              <a:buChar char="•"/>
              <a:tabLst>
                <a:tab pos="469900" algn="l"/>
                <a:tab pos="470534" algn="l"/>
              </a:tabLst>
            </a:pPr>
            <a:endParaRPr lang="vi-VN" sz="3200" spc="-90" dirty="0">
              <a:latin typeface="Arial MT"/>
              <a:cs typeface="Arial MT"/>
            </a:endParaRPr>
          </a:p>
          <a:p>
            <a:pPr marL="12700" marR="5080">
              <a:spcBef>
                <a:spcPts val="105"/>
              </a:spcBef>
              <a:buChar char="•"/>
              <a:tabLst>
                <a:tab pos="469900" algn="l"/>
                <a:tab pos="470534" algn="l"/>
              </a:tabLst>
            </a:pPr>
            <a:r>
              <a:rPr lang="vi-VN" sz="3200" spc="-90" dirty="0">
                <a:latin typeface="Arial MT"/>
                <a:cs typeface="Arial MT"/>
              </a:rPr>
              <a:t>Nếu nhiều thứ phù hợp, đó là một dấu hiệu tốt</a:t>
            </a:r>
            <a:endParaRPr sz="3200" dirty="0">
              <a:latin typeface="Arial MT"/>
              <a:cs typeface="Arial MT"/>
            </a:endParaRPr>
          </a:p>
        </p:txBody>
      </p:sp>
      <p:pic>
        <p:nvPicPr>
          <p:cNvPr id="5" name="object 8">
            <a:extLst>
              <a:ext uri="{FF2B5EF4-FFF2-40B4-BE49-F238E27FC236}">
                <a16:creationId xmlns:a16="http://schemas.microsoft.com/office/drawing/2014/main" xmlns="" id="{26959F84-5941-D16B-6479-511C90DF5CBA}"/>
              </a:ext>
            </a:extLst>
          </p:cNvPr>
          <p:cNvPicPr/>
          <p:nvPr/>
        </p:nvPicPr>
        <p:blipFill>
          <a:blip r:embed="rId2" cstate="print"/>
          <a:stretch>
            <a:fillRect/>
          </a:stretch>
        </p:blipFill>
        <p:spPr>
          <a:xfrm>
            <a:off x="9855561" y="4753484"/>
            <a:ext cx="2092238" cy="1862502"/>
          </a:xfrm>
          <a:prstGeom prst="rect">
            <a:avLst/>
          </a:prstGeom>
        </p:spPr>
      </p:pic>
    </p:spTree>
    <p:extLst>
      <p:ext uri="{BB962C8B-B14F-4D97-AF65-F5344CB8AC3E}">
        <p14:creationId xmlns:p14="http://schemas.microsoft.com/office/powerpoint/2010/main" xmlns="" val="25594833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Phù hợp</a:t>
            </a:r>
            <a:endParaRPr lang="vi-VN" sz="3600" b="1" dirty="0">
              <a:latin typeface="Arial"/>
              <a:cs typeface="Arial"/>
            </a:endParaRPr>
          </a:p>
        </p:txBody>
      </p:sp>
      <p:sp>
        <p:nvSpPr>
          <p:cNvPr id="2" name="object 3">
            <a:extLst>
              <a:ext uri="{FF2B5EF4-FFF2-40B4-BE49-F238E27FC236}">
                <a16:creationId xmlns:a16="http://schemas.microsoft.com/office/drawing/2014/main" xmlns="" id="{1D7BD0D2-8425-445E-0BD1-4835D18B988D}"/>
              </a:ext>
            </a:extLst>
          </p:cNvPr>
          <p:cNvSpPr txBox="1"/>
          <p:nvPr/>
        </p:nvSpPr>
        <p:spPr>
          <a:xfrm>
            <a:off x="948308" y="2119242"/>
            <a:ext cx="10295383" cy="3991477"/>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Hãy tự hỏi mình một số câu hỏi:</a:t>
            </a:r>
          </a:p>
          <a:p>
            <a:pPr marL="469900" indent="-457834">
              <a:spcBef>
                <a:spcPts val="105"/>
              </a:spcBef>
              <a:buChar char="•"/>
              <a:tabLst>
                <a:tab pos="469900" algn="l"/>
                <a:tab pos="470534" algn="l"/>
              </a:tabLst>
            </a:pPr>
            <a:r>
              <a:rPr lang="vi-VN" sz="3200" dirty="0">
                <a:latin typeface="Arial MT"/>
                <a:cs typeface="Arial MT"/>
              </a:rPr>
              <a:t>Tôi có thể làm điều này mỗi ngày mà không mất đi sự hứng thú không?</a:t>
            </a:r>
          </a:p>
          <a:p>
            <a:pPr marL="469900" indent="-457834">
              <a:spcBef>
                <a:spcPts val="105"/>
              </a:spcBef>
              <a:buChar char="•"/>
              <a:tabLst>
                <a:tab pos="469900" algn="l"/>
                <a:tab pos="470534" algn="l"/>
              </a:tabLst>
            </a:pPr>
            <a:r>
              <a:rPr lang="vi-VN" sz="3200" dirty="0">
                <a:latin typeface="Arial MT"/>
                <a:cs typeface="Arial MT"/>
              </a:rPr>
              <a:t>Nếu ý tưởng này thất bại, liệu tôi có còn thu được những bài học quý giá và học được những kỹ năng quý giá không?</a:t>
            </a:r>
          </a:p>
          <a:p>
            <a:pPr marL="469900" indent="-457834">
              <a:spcBef>
                <a:spcPts val="105"/>
              </a:spcBef>
              <a:buChar char="•"/>
              <a:tabLst>
                <a:tab pos="469900" algn="l"/>
                <a:tab pos="470534" algn="l"/>
              </a:tabLst>
            </a:pPr>
            <a:r>
              <a:rPr lang="vi-VN" sz="3200" dirty="0">
                <a:latin typeface="Arial MT"/>
                <a:cs typeface="Arial MT"/>
              </a:rPr>
              <a:t>Tôi có kế hoạch từng bước để giải quyết ý tưởng của mình không?</a:t>
            </a:r>
            <a:endParaRPr sz="3200" dirty="0">
              <a:latin typeface="Arial MT"/>
              <a:cs typeface="Arial MT"/>
            </a:endParaRPr>
          </a:p>
        </p:txBody>
      </p:sp>
      <p:pic>
        <p:nvPicPr>
          <p:cNvPr id="3" name="object 8">
            <a:extLst>
              <a:ext uri="{FF2B5EF4-FFF2-40B4-BE49-F238E27FC236}">
                <a16:creationId xmlns:a16="http://schemas.microsoft.com/office/drawing/2014/main" xmlns="" id="{D89760E2-645C-9C9A-C4E5-5497407CC1AA}"/>
              </a:ext>
            </a:extLst>
          </p:cNvPr>
          <p:cNvPicPr/>
          <p:nvPr/>
        </p:nvPicPr>
        <p:blipFill>
          <a:blip r:embed="rId2" cstate="print"/>
          <a:stretch>
            <a:fillRect/>
          </a:stretch>
        </p:blipFill>
        <p:spPr>
          <a:xfrm>
            <a:off x="9398680" y="747281"/>
            <a:ext cx="1406737" cy="1581228"/>
          </a:xfrm>
          <a:prstGeom prst="rect">
            <a:avLst/>
          </a:prstGeom>
        </p:spPr>
      </p:pic>
    </p:spTree>
    <p:extLst>
      <p:ext uri="{BB962C8B-B14F-4D97-AF65-F5344CB8AC3E}">
        <p14:creationId xmlns:p14="http://schemas.microsoft.com/office/powerpoint/2010/main" xmlns="" val="8161070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Phù hợp</a:t>
            </a:r>
            <a:endParaRPr lang="vi-VN" sz="3600" b="1" dirty="0">
              <a:latin typeface="Arial"/>
              <a:cs typeface="Arial"/>
            </a:endParaRPr>
          </a:p>
        </p:txBody>
      </p:sp>
      <p:sp>
        <p:nvSpPr>
          <p:cNvPr id="4" name="object 3">
            <a:extLst>
              <a:ext uri="{FF2B5EF4-FFF2-40B4-BE49-F238E27FC236}">
                <a16:creationId xmlns:a16="http://schemas.microsoft.com/office/drawing/2014/main" xmlns="" id="{3FED6096-F0AA-FC6C-8FD7-C81B0DE001E1}"/>
              </a:ext>
            </a:extLst>
          </p:cNvPr>
          <p:cNvSpPr txBox="1"/>
          <p:nvPr/>
        </p:nvSpPr>
        <p:spPr>
          <a:xfrm>
            <a:off x="539686" y="2391665"/>
            <a:ext cx="11374373" cy="3511859"/>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dirty="0">
                <a:latin typeface="Arial MT"/>
                <a:cs typeface="Arial MT"/>
              </a:rPr>
              <a:t>Nếu bạn không biết cách tiếp cận nó, có lẽ bạn chưa có đủ kinh nghiệm</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buChar char="•"/>
              <a:tabLst>
                <a:tab pos="469900" algn="l"/>
                <a:tab pos="470534" algn="l"/>
              </a:tabLst>
            </a:pPr>
            <a:r>
              <a:rPr lang="vi-VN" sz="3200" dirty="0">
                <a:latin typeface="Arial MT"/>
                <a:cs typeface="Arial MT"/>
              </a:rPr>
              <a:t>Kinh nghiệm và kỹ năng quan trọng hơn là đam mê với dự án</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buChar char="•"/>
              <a:tabLst>
                <a:tab pos="469900" algn="l"/>
                <a:tab pos="470534" algn="l"/>
              </a:tabLst>
            </a:pPr>
            <a:r>
              <a:rPr lang="vi-VN" sz="3200" dirty="0">
                <a:latin typeface="Arial MT"/>
                <a:cs typeface="Arial MT"/>
              </a:rPr>
              <a:t>Sẽ dễ dàng duy trì động lực hơn nếu bạn học được điều gì đó từ việc mạo hiểm, ngay cả khi bạn thất bại</a:t>
            </a:r>
            <a:endParaRPr sz="3200" dirty="0">
              <a:latin typeface="Arial MT"/>
              <a:cs typeface="Arial MT"/>
            </a:endParaRPr>
          </a:p>
        </p:txBody>
      </p:sp>
      <p:pic>
        <p:nvPicPr>
          <p:cNvPr id="5" name="object 8">
            <a:extLst>
              <a:ext uri="{FF2B5EF4-FFF2-40B4-BE49-F238E27FC236}">
                <a16:creationId xmlns:a16="http://schemas.microsoft.com/office/drawing/2014/main" xmlns="" id="{01C811FD-7D2B-8328-323A-09DBEDF0FD0E}"/>
              </a:ext>
            </a:extLst>
          </p:cNvPr>
          <p:cNvPicPr/>
          <p:nvPr/>
        </p:nvPicPr>
        <p:blipFill>
          <a:blip r:embed="rId2" cstate="print"/>
          <a:stretch>
            <a:fillRect/>
          </a:stretch>
        </p:blipFill>
        <p:spPr>
          <a:xfrm>
            <a:off x="9395460" y="242014"/>
            <a:ext cx="1839468" cy="2142887"/>
          </a:xfrm>
          <a:prstGeom prst="rect">
            <a:avLst/>
          </a:prstGeom>
        </p:spPr>
      </p:pic>
    </p:spTree>
    <p:extLst>
      <p:ext uri="{BB962C8B-B14F-4D97-AF65-F5344CB8AC3E}">
        <p14:creationId xmlns:p14="http://schemas.microsoft.com/office/powerpoint/2010/main" xmlns="" val="59857518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Phù hợp</a:t>
            </a:r>
            <a:endParaRPr lang="vi-VN" sz="3600" b="1" dirty="0">
              <a:latin typeface="Arial"/>
              <a:cs typeface="Arial"/>
            </a:endParaRPr>
          </a:p>
        </p:txBody>
      </p:sp>
      <p:sp>
        <p:nvSpPr>
          <p:cNvPr id="2" name="object 3">
            <a:extLst>
              <a:ext uri="{FF2B5EF4-FFF2-40B4-BE49-F238E27FC236}">
                <a16:creationId xmlns:a16="http://schemas.microsoft.com/office/drawing/2014/main" xmlns="" id="{EAC19234-CBA9-062E-C7A3-5B38FBEF32AC}"/>
              </a:ext>
            </a:extLst>
          </p:cNvPr>
          <p:cNvSpPr txBox="1"/>
          <p:nvPr/>
        </p:nvSpPr>
        <p:spPr>
          <a:xfrm>
            <a:off x="662813" y="1952529"/>
            <a:ext cx="10866373" cy="4509568"/>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Khả năng quan trọng: khả năng của bạn để thực hiện ý tưởng này</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Nếu bạn không thể theo đuổi một ý tưởng, đó không phải là cơ hội dành cho bạn</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Ý tưởng của bạn có thời hạn hoặc ngày hết hạn không?</a:t>
            </a:r>
          </a:p>
          <a:p>
            <a:pPr marL="469900" indent="-457834">
              <a:spcBef>
                <a:spcPts val="105"/>
              </a:spcBef>
              <a:buChar char="•"/>
              <a:tabLst>
                <a:tab pos="469900" algn="l"/>
                <a:tab pos="470534" algn="l"/>
              </a:tabLst>
            </a:pPr>
            <a:r>
              <a:rPr lang="vi-VN" sz="3200" spc="-5" dirty="0">
                <a:latin typeface="Arial MT"/>
                <a:cs typeface="Arial MT"/>
              </a:rPr>
              <a:t>Bạn cần biết liệu bạn có khả năng làm điều đó đúng hạn hay không</a:t>
            </a:r>
            <a:endParaRPr sz="3200" dirty="0">
              <a:latin typeface="Arial MT"/>
              <a:cs typeface="Arial MT"/>
            </a:endParaRPr>
          </a:p>
        </p:txBody>
      </p:sp>
      <p:pic>
        <p:nvPicPr>
          <p:cNvPr id="3" name="object 8">
            <a:extLst>
              <a:ext uri="{FF2B5EF4-FFF2-40B4-BE49-F238E27FC236}">
                <a16:creationId xmlns:a16="http://schemas.microsoft.com/office/drawing/2014/main" xmlns="" id="{4BCAE67C-DE3D-AF2F-1AD2-DFD7E79D0C7A}"/>
              </a:ext>
            </a:extLst>
          </p:cNvPr>
          <p:cNvPicPr/>
          <p:nvPr/>
        </p:nvPicPr>
        <p:blipFill>
          <a:blip r:embed="rId2" cstate="print"/>
          <a:stretch>
            <a:fillRect/>
          </a:stretch>
        </p:blipFill>
        <p:spPr>
          <a:xfrm>
            <a:off x="9977120" y="374952"/>
            <a:ext cx="1036320" cy="1239024"/>
          </a:xfrm>
          <a:prstGeom prst="rect">
            <a:avLst/>
          </a:prstGeom>
        </p:spPr>
      </p:pic>
    </p:spTree>
    <p:extLst>
      <p:ext uri="{BB962C8B-B14F-4D97-AF65-F5344CB8AC3E}">
        <p14:creationId xmlns:p14="http://schemas.microsoft.com/office/powerpoint/2010/main" xmlns="" val="40881605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Phù hợp</a:t>
            </a:r>
            <a:endParaRPr lang="vi-VN" sz="3600" b="1" dirty="0">
              <a:latin typeface="Arial"/>
              <a:cs typeface="Arial"/>
            </a:endParaRPr>
          </a:p>
        </p:txBody>
      </p:sp>
      <p:sp>
        <p:nvSpPr>
          <p:cNvPr id="4" name="object 3">
            <a:extLst>
              <a:ext uri="{FF2B5EF4-FFF2-40B4-BE49-F238E27FC236}">
                <a16:creationId xmlns:a16="http://schemas.microsoft.com/office/drawing/2014/main" xmlns="" id="{60E18A37-FE6F-8123-71B2-5F7BA0F128E0}"/>
              </a:ext>
            </a:extLst>
          </p:cNvPr>
          <p:cNvSpPr txBox="1"/>
          <p:nvPr/>
        </p:nvSpPr>
        <p:spPr>
          <a:xfrm>
            <a:off x="1427224" y="2304364"/>
            <a:ext cx="11364215" cy="3978653"/>
          </a:xfrm>
          <a:prstGeom prst="rect">
            <a:avLst/>
          </a:prstGeom>
        </p:spPr>
        <p:txBody>
          <a:bodyPr vert="horz" wrap="square" lIns="0" tIns="13335" rIns="0" bIns="0" rtlCol="0">
            <a:spAutoFit/>
          </a:bodyPr>
          <a:lstStyle/>
          <a:p>
            <a:pPr marL="12700" marR="2137410">
              <a:spcBef>
                <a:spcPts val="105"/>
              </a:spcBef>
              <a:buChar char="•"/>
              <a:tabLst>
                <a:tab pos="469900" algn="l"/>
                <a:tab pos="470534" algn="l"/>
              </a:tabLst>
            </a:pPr>
            <a:r>
              <a:rPr lang="vi-VN" sz="3200" dirty="0">
                <a:latin typeface="Arial MT"/>
                <a:cs typeface="Arial MT"/>
              </a:rPr>
              <a:t>Tìm hiểu xem bạn có thể thực hiện mọi phần trong dự án của mình không, hay chỉ một số phần trong số đó hay không phần nào</a:t>
            </a:r>
          </a:p>
          <a:p>
            <a:pPr marL="12700" marR="2137410">
              <a:spcBef>
                <a:spcPts val="105"/>
              </a:spcBef>
              <a:buChar char="•"/>
              <a:tabLst>
                <a:tab pos="469900" algn="l"/>
                <a:tab pos="470534" algn="l"/>
              </a:tabLst>
            </a:pPr>
            <a:endParaRPr lang="vi-VN" sz="3200" dirty="0">
              <a:latin typeface="Arial MT"/>
              <a:cs typeface="Arial MT"/>
            </a:endParaRPr>
          </a:p>
          <a:p>
            <a:pPr marL="12700" marR="2137410">
              <a:spcBef>
                <a:spcPts val="105"/>
              </a:spcBef>
              <a:buChar char="•"/>
              <a:tabLst>
                <a:tab pos="469900" algn="l"/>
                <a:tab pos="470534" algn="l"/>
              </a:tabLst>
            </a:pPr>
            <a:r>
              <a:rPr lang="vi-VN" sz="3200" dirty="0">
                <a:latin typeface="Arial MT"/>
                <a:cs typeface="Arial MT"/>
              </a:rPr>
              <a:t>Nếu bạn không có nhiều kỹ năng liên quan đến dự án này, nhưng bạn đam mê nó, hãy chỉ chọn làm một phần và xây dựng doanh nghiệp liên quan đến điều đó.</a:t>
            </a:r>
            <a:endParaRPr sz="3200" dirty="0">
              <a:latin typeface="Arial MT"/>
              <a:cs typeface="Arial MT"/>
            </a:endParaRPr>
          </a:p>
        </p:txBody>
      </p:sp>
      <p:pic>
        <p:nvPicPr>
          <p:cNvPr id="5" name="object 8">
            <a:extLst>
              <a:ext uri="{FF2B5EF4-FFF2-40B4-BE49-F238E27FC236}">
                <a16:creationId xmlns:a16="http://schemas.microsoft.com/office/drawing/2014/main" xmlns="" id="{AF4CD9A2-96C7-6CFB-C969-51D00CBCB3CA}"/>
              </a:ext>
            </a:extLst>
          </p:cNvPr>
          <p:cNvPicPr/>
          <p:nvPr/>
        </p:nvPicPr>
        <p:blipFill>
          <a:blip r:embed="rId2" cstate="print"/>
          <a:stretch>
            <a:fillRect/>
          </a:stretch>
        </p:blipFill>
        <p:spPr>
          <a:xfrm>
            <a:off x="9879519" y="574983"/>
            <a:ext cx="2034540" cy="2255519"/>
          </a:xfrm>
          <a:prstGeom prst="rect">
            <a:avLst/>
          </a:prstGeom>
        </p:spPr>
      </p:pic>
    </p:spTree>
    <p:extLst>
      <p:ext uri="{BB962C8B-B14F-4D97-AF65-F5344CB8AC3E}">
        <p14:creationId xmlns:p14="http://schemas.microsoft.com/office/powerpoint/2010/main" xmlns="" val="4529864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Phù hợp</a:t>
            </a:r>
            <a:endParaRPr lang="vi-VN" sz="3600" b="1" dirty="0">
              <a:latin typeface="Arial"/>
              <a:cs typeface="Arial"/>
            </a:endParaRPr>
          </a:p>
        </p:txBody>
      </p:sp>
      <p:sp>
        <p:nvSpPr>
          <p:cNvPr id="2" name="object 3">
            <a:extLst>
              <a:ext uri="{FF2B5EF4-FFF2-40B4-BE49-F238E27FC236}">
                <a16:creationId xmlns:a16="http://schemas.microsoft.com/office/drawing/2014/main" xmlns="" id="{8B84EDB3-271D-1CE7-ED8F-A6800AD17BB4}"/>
              </a:ext>
            </a:extLst>
          </p:cNvPr>
          <p:cNvSpPr txBox="1"/>
          <p:nvPr/>
        </p:nvSpPr>
        <p:spPr>
          <a:xfrm>
            <a:off x="1427227" y="2424762"/>
            <a:ext cx="8852535" cy="2996333"/>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spc="-5" dirty="0">
                <a:solidFill>
                  <a:srgbClr val="01829F"/>
                </a:solidFill>
                <a:latin typeface="Arial MT"/>
                <a:cs typeface="Arial MT"/>
              </a:rPr>
              <a:t>Ví dụ: </a:t>
            </a:r>
            <a:r>
              <a:rPr lang="vi-VN" sz="3200" spc="-5" dirty="0">
                <a:latin typeface="Arial MT"/>
                <a:cs typeface="Arial MT"/>
              </a:rPr>
              <a:t>Quản lý tài sản Airbnb bao gồm nhiều phần nhỏ :</a:t>
            </a:r>
          </a:p>
          <a:p>
            <a:pPr marL="12700" marR="5080">
              <a:spcBef>
                <a:spcPts val="105"/>
              </a:spcBef>
              <a:buChar char="•"/>
              <a:tabLst>
                <a:tab pos="469900" algn="l"/>
                <a:tab pos="470534" algn="l"/>
              </a:tabLst>
            </a:pPr>
            <a:endParaRPr lang="vi-VN" sz="3200" spc="-5" dirty="0">
              <a:solidFill>
                <a:srgbClr val="01829F"/>
              </a:solidFill>
              <a:latin typeface="Arial MT"/>
              <a:cs typeface="Arial MT"/>
            </a:endParaRPr>
          </a:p>
          <a:p>
            <a:pPr marL="469900" marR="5080" indent="-457200">
              <a:spcBef>
                <a:spcPts val="105"/>
              </a:spcBef>
              <a:buFont typeface="Wingdings" panose="05000000000000000000" pitchFamily="2" charset="2"/>
              <a:buChar char="ü"/>
              <a:tabLst>
                <a:tab pos="469900" algn="l"/>
                <a:tab pos="470534" algn="l"/>
              </a:tabLst>
            </a:pPr>
            <a:r>
              <a:rPr lang="vi-VN" sz="3200" spc="-5" dirty="0">
                <a:latin typeface="Arial MT"/>
                <a:cs typeface="Arial MT"/>
              </a:rPr>
              <a:t>dọn dẹp cho Airbnbs</a:t>
            </a:r>
          </a:p>
          <a:p>
            <a:pPr marL="469900" marR="5080" indent="-457200">
              <a:spcBef>
                <a:spcPts val="105"/>
              </a:spcBef>
              <a:buFont typeface="Wingdings" panose="05000000000000000000" pitchFamily="2" charset="2"/>
              <a:buChar char="ü"/>
              <a:tabLst>
                <a:tab pos="469900" algn="l"/>
                <a:tab pos="470534" algn="l"/>
              </a:tabLst>
            </a:pPr>
            <a:r>
              <a:rPr lang="vi-VN" sz="3200" spc="-5" dirty="0">
                <a:latin typeface="Arial MT"/>
                <a:cs typeface="Arial MT"/>
              </a:rPr>
              <a:t>giúp mọi người tối ưu hóa danh sách của họ</a:t>
            </a:r>
          </a:p>
          <a:p>
            <a:pPr marL="469900" marR="5080" indent="-457200">
              <a:spcBef>
                <a:spcPts val="105"/>
              </a:spcBef>
              <a:buFont typeface="Wingdings" panose="05000000000000000000" pitchFamily="2" charset="2"/>
              <a:buChar char="ü"/>
              <a:tabLst>
                <a:tab pos="469900" algn="l"/>
                <a:tab pos="470534" algn="l"/>
              </a:tabLst>
            </a:pPr>
            <a:r>
              <a:rPr lang="vi-VN" sz="3200" spc="-5" dirty="0">
                <a:latin typeface="Arial MT"/>
                <a:cs typeface="Arial MT"/>
              </a:rPr>
              <a:t>trở thành chủ nhà</a:t>
            </a:r>
            <a:endParaRPr sz="3200" dirty="0">
              <a:latin typeface="Arial MT"/>
              <a:cs typeface="Arial MT"/>
            </a:endParaRPr>
          </a:p>
        </p:txBody>
      </p:sp>
      <p:pic>
        <p:nvPicPr>
          <p:cNvPr id="3" name="object 8">
            <a:extLst>
              <a:ext uri="{FF2B5EF4-FFF2-40B4-BE49-F238E27FC236}">
                <a16:creationId xmlns:a16="http://schemas.microsoft.com/office/drawing/2014/main" xmlns="" id="{D24A71D7-81E6-3052-0D88-D371D2E6536D}"/>
              </a:ext>
            </a:extLst>
          </p:cNvPr>
          <p:cNvPicPr/>
          <p:nvPr/>
        </p:nvPicPr>
        <p:blipFill>
          <a:blip r:embed="rId2" cstate="print"/>
          <a:stretch>
            <a:fillRect/>
          </a:stretch>
        </p:blipFill>
        <p:spPr>
          <a:xfrm>
            <a:off x="10083292" y="2350923"/>
            <a:ext cx="1636776" cy="1636776"/>
          </a:xfrm>
          <a:prstGeom prst="rect">
            <a:avLst/>
          </a:prstGeom>
        </p:spPr>
      </p:pic>
    </p:spTree>
    <p:extLst>
      <p:ext uri="{BB962C8B-B14F-4D97-AF65-F5344CB8AC3E}">
        <p14:creationId xmlns:p14="http://schemas.microsoft.com/office/powerpoint/2010/main" xmlns="" val="7370906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Phù hợp</a:t>
            </a:r>
            <a:endParaRPr lang="vi-VN" sz="3600" b="1" dirty="0">
              <a:latin typeface="Arial"/>
              <a:cs typeface="Arial"/>
            </a:endParaRPr>
          </a:p>
        </p:txBody>
      </p:sp>
      <p:sp>
        <p:nvSpPr>
          <p:cNvPr id="4" name="object 3">
            <a:extLst>
              <a:ext uri="{FF2B5EF4-FFF2-40B4-BE49-F238E27FC236}">
                <a16:creationId xmlns:a16="http://schemas.microsoft.com/office/drawing/2014/main" xmlns="" id="{E51EB556-6AC1-9B96-D163-953C311B5570}"/>
              </a:ext>
            </a:extLst>
          </p:cNvPr>
          <p:cNvSpPr txBox="1"/>
          <p:nvPr/>
        </p:nvSpPr>
        <p:spPr>
          <a:xfrm>
            <a:off x="1427227" y="2584831"/>
            <a:ext cx="8956675" cy="1490793"/>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dirty="0">
                <a:latin typeface="Arial MT"/>
                <a:cs typeface="Arial MT"/>
              </a:rPr>
              <a:t>Tất cả các doanh nghiệp đều bắt đầu theo đuổi một thị trường nhỏ, ngách, sau đó chuyển sang các thị trường lớn hơn</a:t>
            </a:r>
            <a:endParaRPr sz="3200" dirty="0">
              <a:latin typeface="Arial MT"/>
              <a:cs typeface="Arial MT"/>
            </a:endParaRPr>
          </a:p>
        </p:txBody>
      </p:sp>
      <p:pic>
        <p:nvPicPr>
          <p:cNvPr id="5" name="object 8">
            <a:extLst>
              <a:ext uri="{FF2B5EF4-FFF2-40B4-BE49-F238E27FC236}">
                <a16:creationId xmlns:a16="http://schemas.microsoft.com/office/drawing/2014/main" xmlns="" id="{EE2298E9-47E3-DDB1-6BFD-E448ABAF8ABA}"/>
              </a:ext>
            </a:extLst>
          </p:cNvPr>
          <p:cNvPicPr/>
          <p:nvPr/>
        </p:nvPicPr>
        <p:blipFill>
          <a:blip r:embed="rId2" cstate="print"/>
          <a:stretch>
            <a:fillRect/>
          </a:stretch>
        </p:blipFill>
        <p:spPr>
          <a:xfrm>
            <a:off x="7392926" y="3685539"/>
            <a:ext cx="2292095" cy="2292096"/>
          </a:xfrm>
          <a:prstGeom prst="rect">
            <a:avLst/>
          </a:prstGeom>
        </p:spPr>
      </p:pic>
    </p:spTree>
    <p:extLst>
      <p:ext uri="{BB962C8B-B14F-4D97-AF65-F5344CB8AC3E}">
        <p14:creationId xmlns:p14="http://schemas.microsoft.com/office/powerpoint/2010/main" xmlns="" val="30921322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Sự bền vững </a:t>
            </a:r>
            <a:endParaRPr lang="vi-VN" sz="3600" b="1" dirty="0">
              <a:latin typeface="Arial"/>
              <a:cs typeface="Arial"/>
            </a:endParaRPr>
          </a:p>
        </p:txBody>
      </p:sp>
      <p:sp>
        <p:nvSpPr>
          <p:cNvPr id="2" name="object 3">
            <a:extLst>
              <a:ext uri="{FF2B5EF4-FFF2-40B4-BE49-F238E27FC236}">
                <a16:creationId xmlns:a16="http://schemas.microsoft.com/office/drawing/2014/main" xmlns="" id="{A1B56C09-C981-AA92-2D8C-FAC7F667D5A3}"/>
              </a:ext>
            </a:extLst>
          </p:cNvPr>
          <p:cNvSpPr txBox="1"/>
          <p:nvPr/>
        </p:nvSpPr>
        <p:spPr>
          <a:xfrm>
            <a:off x="1427224" y="2550617"/>
            <a:ext cx="9921495" cy="3019416"/>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Tính bền vững: Tuổi thọ của doanh nghiệp bạn</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Đối kinh doanh theo lối sống và kinh doanh phụ, nếu không có sự lâu bền cũng không có vấn đề gì</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Khởi nghiệp cần sự lâu dài, bền bĩ</a:t>
            </a:r>
            <a:endParaRPr sz="3200" dirty="0">
              <a:latin typeface="Arial MT"/>
              <a:cs typeface="Arial MT"/>
            </a:endParaRPr>
          </a:p>
        </p:txBody>
      </p:sp>
      <p:pic>
        <p:nvPicPr>
          <p:cNvPr id="3" name="object 8">
            <a:extLst>
              <a:ext uri="{FF2B5EF4-FFF2-40B4-BE49-F238E27FC236}">
                <a16:creationId xmlns:a16="http://schemas.microsoft.com/office/drawing/2014/main" xmlns="" id="{B2AF34C0-A746-B0CA-FD77-5D22F03D6259}"/>
              </a:ext>
            </a:extLst>
          </p:cNvPr>
          <p:cNvPicPr/>
          <p:nvPr/>
        </p:nvPicPr>
        <p:blipFill>
          <a:blip r:embed="rId2" cstate="print"/>
          <a:stretch>
            <a:fillRect/>
          </a:stretch>
        </p:blipFill>
        <p:spPr>
          <a:xfrm>
            <a:off x="10175176" y="4148069"/>
            <a:ext cx="1738883" cy="2426208"/>
          </a:xfrm>
          <a:prstGeom prst="rect">
            <a:avLst/>
          </a:prstGeom>
        </p:spPr>
      </p:pic>
    </p:spTree>
    <p:extLst>
      <p:ext uri="{BB962C8B-B14F-4D97-AF65-F5344CB8AC3E}">
        <p14:creationId xmlns:p14="http://schemas.microsoft.com/office/powerpoint/2010/main" xmlns="" val="149813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19" name="object 3">
            <a:extLst>
              <a:ext uri="{FF2B5EF4-FFF2-40B4-BE49-F238E27FC236}">
                <a16:creationId xmlns:a16="http://schemas.microsoft.com/office/drawing/2014/main" xmlns="" id="{4000FEFC-6594-0205-A438-354AEDB30A0A}"/>
              </a:ext>
            </a:extLst>
          </p:cNvPr>
          <p:cNvSpPr txBox="1"/>
          <p:nvPr/>
        </p:nvSpPr>
        <p:spPr>
          <a:xfrm>
            <a:off x="1427225" y="2550617"/>
            <a:ext cx="9653270" cy="2996333"/>
          </a:xfrm>
          <a:prstGeom prst="rect">
            <a:avLst/>
          </a:prstGeom>
        </p:spPr>
        <p:txBody>
          <a:bodyPr vert="horz" wrap="square" lIns="0" tIns="13335" rIns="0" bIns="0" rtlCol="0">
            <a:spAutoFit/>
          </a:bodyPr>
          <a:lstStyle/>
          <a:p>
            <a:pPr marL="12700" marR="2879725">
              <a:spcBef>
                <a:spcPts val="105"/>
              </a:spcBef>
              <a:buFontTx/>
              <a:buChar char="•"/>
              <a:tabLst>
                <a:tab pos="469900" algn="l"/>
                <a:tab pos="470534" algn="l"/>
              </a:tabLst>
            </a:pPr>
            <a:r>
              <a:rPr lang="vi-VN" sz="3200" spc="-5" dirty="0">
                <a:solidFill>
                  <a:srgbClr val="01829F"/>
                </a:solidFill>
                <a:latin typeface="Arial MT"/>
                <a:cs typeface="Arial MT"/>
              </a:rPr>
              <a:t>Doanh nhân</a:t>
            </a:r>
            <a:r>
              <a:rPr sz="3200" spc="-5" dirty="0">
                <a:solidFill>
                  <a:prstClr val="black"/>
                </a:solidFill>
                <a:latin typeface="Arial MT"/>
                <a:cs typeface="Arial MT"/>
              </a:rPr>
              <a:t>:</a:t>
            </a:r>
            <a:r>
              <a:rPr sz="3200" spc="-35" dirty="0">
                <a:solidFill>
                  <a:prstClr val="black"/>
                </a:solidFill>
                <a:latin typeface="Arial MT"/>
                <a:cs typeface="Arial MT"/>
              </a:rPr>
              <a:t> </a:t>
            </a:r>
            <a:r>
              <a:rPr lang="vi-VN" sz="3200" spc="-5" dirty="0">
                <a:solidFill>
                  <a:prstClr val="black"/>
                </a:solidFill>
                <a:latin typeface="Arial MT"/>
                <a:cs typeface="Arial MT"/>
              </a:rPr>
              <a:t>người khởi tạo doanh nghiệp riêng của họ</a:t>
            </a:r>
            <a:endParaRPr sz="3200" dirty="0">
              <a:solidFill>
                <a:prstClr val="black"/>
              </a:solidFill>
              <a:latin typeface="Arial MT"/>
              <a:cs typeface="Arial MT"/>
            </a:endParaRPr>
          </a:p>
          <a:p>
            <a:pPr>
              <a:spcBef>
                <a:spcPts val="50"/>
              </a:spcBef>
              <a:buFontTx/>
              <a:buChar char="•"/>
            </a:pPr>
            <a:endParaRPr sz="3300" dirty="0">
              <a:solidFill>
                <a:prstClr val="black"/>
              </a:solidFill>
              <a:latin typeface="Arial MT"/>
              <a:cs typeface="Arial MT"/>
            </a:endParaRPr>
          </a:p>
          <a:p>
            <a:pPr marL="469900" indent="-457834">
              <a:buFontTx/>
              <a:buChar char="•"/>
              <a:tabLst>
                <a:tab pos="469900" algn="l"/>
                <a:tab pos="470534" algn="l"/>
              </a:tabLst>
            </a:pPr>
            <a:r>
              <a:rPr lang="vi-VN" sz="3200" dirty="0">
                <a:solidFill>
                  <a:prstClr val="black"/>
                </a:solidFill>
                <a:latin typeface="Arial MT"/>
                <a:cs typeface="Arial MT"/>
              </a:rPr>
              <a:t>Trường </a:t>
            </a:r>
            <a:r>
              <a:rPr sz="3200" dirty="0">
                <a:solidFill>
                  <a:prstClr val="black"/>
                </a:solidFill>
                <a:latin typeface="Arial MT"/>
                <a:cs typeface="Arial MT"/>
              </a:rPr>
              <a:t>Harvard</a:t>
            </a:r>
            <a:r>
              <a:rPr sz="3200" spc="-5" dirty="0">
                <a:solidFill>
                  <a:prstClr val="black"/>
                </a:solidFill>
                <a:latin typeface="Arial MT"/>
                <a:cs typeface="Arial MT"/>
              </a:rPr>
              <a:t>:</a:t>
            </a:r>
            <a:endParaRPr sz="3200" dirty="0">
              <a:solidFill>
                <a:prstClr val="black"/>
              </a:solidFill>
              <a:latin typeface="Arial MT"/>
              <a:cs typeface="Arial MT"/>
            </a:endParaRPr>
          </a:p>
          <a:p>
            <a:pPr algn="l"/>
            <a:r>
              <a:rPr sz="3200" i="1" spc="-5" dirty="0">
                <a:solidFill>
                  <a:prstClr val="black"/>
                </a:solidFill>
                <a:latin typeface="Arial"/>
                <a:cs typeface="Arial"/>
              </a:rPr>
              <a:t>"</a:t>
            </a:r>
            <a:r>
              <a:rPr lang="vi-VN" sz="3200" i="1" spc="-5" dirty="0">
                <a:solidFill>
                  <a:prstClr val="black"/>
                </a:solidFill>
                <a:latin typeface="Arial"/>
                <a:cs typeface="Arial"/>
              </a:rPr>
              <a:t>Khởi sự doanh nghiệp là sự </a:t>
            </a:r>
            <a:r>
              <a:rPr lang="vi-VN" sz="3200" b="0" i="1" dirty="0">
                <a:effectLst/>
                <a:latin typeface="arial" panose="020B0604020202020204" pitchFamily="34" charset="0"/>
              </a:rPr>
              <a:t>dấn </a:t>
            </a:r>
            <a:r>
              <a:rPr lang="vi-VN" sz="3200" i="1" dirty="0">
                <a:effectLst/>
                <a:latin typeface="arial" panose="020B0604020202020204" pitchFamily="34" charset="0"/>
              </a:rPr>
              <a:t>thân theo đuổi các cơ hội mới vượt quá các nguồn lực bị kiểm soát</a:t>
            </a:r>
            <a:r>
              <a:rPr sz="3200" i="1" spc="-5" dirty="0">
                <a:latin typeface="Arial"/>
                <a:cs typeface="Arial"/>
              </a:rPr>
              <a:t>."</a:t>
            </a:r>
            <a:endParaRPr sz="3200" i="1" dirty="0">
              <a:latin typeface="Arial"/>
              <a:cs typeface="Aria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2" name="object 7">
            <a:extLst>
              <a:ext uri="{FF2B5EF4-FFF2-40B4-BE49-F238E27FC236}">
                <a16:creationId xmlns:a16="http://schemas.microsoft.com/office/drawing/2014/main" xmlns="" id="{783FA55D-DDCA-2294-C350-69C564321E9C}"/>
              </a:ext>
            </a:extLst>
          </p:cNvPr>
          <p:cNvSpPr txBox="1">
            <a:spLocks/>
          </p:cNvSpPr>
          <p:nvPr/>
        </p:nvSpPr>
        <p:spPr>
          <a:xfrm>
            <a:off x="1427225" y="1124458"/>
            <a:ext cx="5538470" cy="574040"/>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Doanh nhân là gì?</a:t>
            </a:r>
            <a:endParaRPr lang="vi-VN" sz="3600" kern="0" dirty="0">
              <a:latin typeface="Arial"/>
              <a:cs typeface="Arial"/>
            </a:endParaRPr>
          </a:p>
        </p:txBody>
      </p:sp>
      <p:pic>
        <p:nvPicPr>
          <p:cNvPr id="23" name="object 8">
            <a:extLst>
              <a:ext uri="{FF2B5EF4-FFF2-40B4-BE49-F238E27FC236}">
                <a16:creationId xmlns:a16="http://schemas.microsoft.com/office/drawing/2014/main" xmlns="" id="{28E6FC94-FFC5-11C9-F487-7BFD6DF104DD}"/>
              </a:ext>
            </a:extLst>
          </p:cNvPr>
          <p:cNvPicPr/>
          <p:nvPr/>
        </p:nvPicPr>
        <p:blipFill>
          <a:blip r:embed="rId2" cstate="print"/>
          <a:stretch>
            <a:fillRect/>
          </a:stretch>
        </p:blipFill>
        <p:spPr>
          <a:xfrm>
            <a:off x="9361931" y="1871472"/>
            <a:ext cx="1770887" cy="2182367"/>
          </a:xfrm>
          <a:prstGeom prst="rect">
            <a:avLst/>
          </a:prstGeom>
        </p:spPr>
      </p:pic>
    </p:spTree>
    <p:extLst>
      <p:ext uri="{BB962C8B-B14F-4D97-AF65-F5344CB8AC3E}">
        <p14:creationId xmlns:p14="http://schemas.microsoft.com/office/powerpoint/2010/main" xmlns="" val="23539967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52069" marR="0" lvl="0" indent="0" defTabSz="914400" eaLnBrk="1" fontAlgn="auto" latinLnBrk="0" hangingPunct="1">
              <a:lnSpc>
                <a:spcPct val="100000"/>
              </a:lnSpc>
              <a:spcBef>
                <a:spcPts val="90"/>
              </a:spcBef>
              <a:spcAft>
                <a:spcPts val="0"/>
              </a:spcAft>
              <a:buClrTx/>
              <a:buSzTx/>
              <a:buFontTx/>
              <a:buNone/>
              <a:tabLst/>
              <a:defRPr/>
            </a:pPr>
            <a:r>
              <a:rPr kumimoji="0" lang="en-US" sz="3600" b="1" i="0" u="none" strike="noStrike" kern="0" cap="none" spc="0" normalizeH="0" baseline="0" noProof="0" dirty="0" err="1">
                <a:ln>
                  <a:noFill/>
                </a:ln>
                <a:solidFill>
                  <a:schemeClr val="tx1"/>
                </a:solidFill>
                <a:effectLst/>
                <a:uLnTx/>
                <a:uFillTx/>
                <a:latin typeface="Arial MT"/>
                <a:ea typeface="+mj-ea"/>
              </a:rPr>
              <a:t>Vòng</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đời</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kinh</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doanh</a:t>
            </a:r>
            <a:endParaRPr kumimoji="0" lang="en-US" sz="3600" b="1" i="0" u="none" strike="noStrike" kern="0" cap="none" spc="0" normalizeH="0" baseline="0" noProof="0" dirty="0">
              <a:ln>
                <a:noFill/>
              </a:ln>
              <a:solidFill>
                <a:schemeClr val="tx1"/>
              </a:solidFill>
              <a:effectLst/>
              <a:uLnTx/>
              <a:uFillTx/>
              <a:latin typeface="Arial MT"/>
              <a:ea typeface="+mj-ea"/>
            </a:endParaRPr>
          </a:p>
        </p:txBody>
      </p:sp>
      <p:sp>
        <p:nvSpPr>
          <p:cNvPr id="4" name="object 3">
            <a:extLst>
              <a:ext uri="{FF2B5EF4-FFF2-40B4-BE49-F238E27FC236}">
                <a16:creationId xmlns:a16="http://schemas.microsoft.com/office/drawing/2014/main" xmlns="" id="{6E3DF993-58F8-D16D-B892-421CE0DC50AE}"/>
              </a:ext>
            </a:extLst>
          </p:cNvPr>
          <p:cNvSpPr txBox="1"/>
          <p:nvPr/>
        </p:nvSpPr>
        <p:spPr>
          <a:xfrm>
            <a:off x="1427227" y="2304364"/>
            <a:ext cx="10094213" cy="3537507"/>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Tất cả các doanh nghiệp có 4 giai đoạn riêng biệt</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Font typeface="Wingdings" panose="05000000000000000000" pitchFamily="2" charset="2"/>
              <a:buChar char="ü"/>
              <a:tabLst>
                <a:tab pos="469900" algn="l"/>
                <a:tab pos="470534" algn="l"/>
              </a:tabLst>
            </a:pPr>
            <a:r>
              <a:rPr lang="vi-VN" sz="3200" dirty="0">
                <a:latin typeface="Arial MT"/>
                <a:cs typeface="Arial MT"/>
              </a:rPr>
              <a:t>Giai đoạn 1: Trước khi ra mắt</a:t>
            </a:r>
          </a:p>
          <a:p>
            <a:pPr marL="469900" indent="-457834">
              <a:spcBef>
                <a:spcPts val="105"/>
              </a:spcBef>
              <a:buFont typeface="Wingdings" panose="05000000000000000000" pitchFamily="2" charset="2"/>
              <a:buChar char="ü"/>
              <a:tabLst>
                <a:tab pos="469900" algn="l"/>
                <a:tab pos="470534" algn="l"/>
              </a:tabLst>
            </a:pPr>
            <a:endParaRPr lang="vi-VN" sz="3200" dirty="0">
              <a:latin typeface="Arial MT"/>
              <a:cs typeface="Arial MT"/>
            </a:endParaRPr>
          </a:p>
          <a:p>
            <a:pPr marL="12066">
              <a:spcBef>
                <a:spcPts val="105"/>
              </a:spcBef>
              <a:tabLst>
                <a:tab pos="469900" algn="l"/>
                <a:tab pos="470534" algn="l"/>
              </a:tabLst>
            </a:pPr>
            <a:r>
              <a:rPr lang="vi-VN" sz="3200" dirty="0">
                <a:latin typeface="Arial MT"/>
                <a:cs typeface="Arial MT"/>
              </a:rPr>
              <a:t>- Họ phát hiện ra một cơ hội và thu thập các nguồn lực</a:t>
            </a:r>
          </a:p>
          <a:p>
            <a:pPr marL="12066">
              <a:spcBef>
                <a:spcPts val="105"/>
              </a:spcBef>
              <a:tabLst>
                <a:tab pos="469900" algn="l"/>
                <a:tab pos="470534" algn="l"/>
              </a:tabLst>
            </a:pPr>
            <a:r>
              <a:rPr lang="vi-VN" sz="3200" dirty="0">
                <a:latin typeface="Arial MT"/>
                <a:cs typeface="Arial MT"/>
              </a:rPr>
              <a:t>- Họ làm việc một mình hoặc với người đồng sáng lập</a:t>
            </a:r>
          </a:p>
          <a:p>
            <a:pPr marL="12066">
              <a:spcBef>
                <a:spcPts val="105"/>
              </a:spcBef>
              <a:tabLst>
                <a:tab pos="469900" algn="l"/>
                <a:tab pos="470534" algn="l"/>
              </a:tabLst>
            </a:pPr>
            <a:r>
              <a:rPr lang="vi-VN" sz="3200" dirty="0">
                <a:latin typeface="Arial MT"/>
                <a:cs typeface="Arial MT"/>
              </a:rPr>
              <a:t>- Họ nghiên cứu thị trường</a:t>
            </a:r>
            <a:endParaRPr sz="3200" dirty="0">
              <a:latin typeface="Arial MT"/>
              <a:cs typeface="Arial MT"/>
            </a:endParaRPr>
          </a:p>
        </p:txBody>
      </p:sp>
      <p:pic>
        <p:nvPicPr>
          <p:cNvPr id="6" name="object 8">
            <a:extLst>
              <a:ext uri="{FF2B5EF4-FFF2-40B4-BE49-F238E27FC236}">
                <a16:creationId xmlns:a16="http://schemas.microsoft.com/office/drawing/2014/main" xmlns="" id="{BD8F8DCC-993F-CC53-2448-D282B00F9414}"/>
              </a:ext>
            </a:extLst>
          </p:cNvPr>
          <p:cNvPicPr/>
          <p:nvPr/>
        </p:nvPicPr>
        <p:blipFill>
          <a:blip r:embed="rId2" cstate="print"/>
          <a:stretch>
            <a:fillRect/>
          </a:stretch>
        </p:blipFill>
        <p:spPr>
          <a:xfrm>
            <a:off x="9609329" y="263651"/>
            <a:ext cx="1775459" cy="1869254"/>
          </a:xfrm>
          <a:prstGeom prst="rect">
            <a:avLst/>
          </a:prstGeom>
        </p:spPr>
      </p:pic>
    </p:spTree>
    <p:extLst>
      <p:ext uri="{BB962C8B-B14F-4D97-AF65-F5344CB8AC3E}">
        <p14:creationId xmlns:p14="http://schemas.microsoft.com/office/powerpoint/2010/main" xmlns="" val="19104965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Sự bền vững </a:t>
            </a:r>
            <a:endParaRPr lang="vi-VN" sz="3600" b="1" dirty="0">
              <a:latin typeface="Arial"/>
              <a:cs typeface="Arial"/>
            </a:endParaRPr>
          </a:p>
        </p:txBody>
      </p:sp>
      <p:sp>
        <p:nvSpPr>
          <p:cNvPr id="4" name="object 3">
            <a:extLst>
              <a:ext uri="{FF2B5EF4-FFF2-40B4-BE49-F238E27FC236}">
                <a16:creationId xmlns:a16="http://schemas.microsoft.com/office/drawing/2014/main" xmlns="" id="{3D1578AE-489C-DF76-91CC-615BB45332EC}"/>
              </a:ext>
            </a:extLst>
          </p:cNvPr>
          <p:cNvSpPr txBox="1"/>
          <p:nvPr/>
        </p:nvSpPr>
        <p:spPr>
          <a:xfrm>
            <a:off x="1427227" y="2424760"/>
            <a:ext cx="9778365" cy="2998898"/>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Tự hỏi:</a:t>
            </a:r>
          </a:p>
          <a:p>
            <a:pPr marL="469900" indent="-457834">
              <a:spcBef>
                <a:spcPts val="105"/>
              </a:spcBef>
              <a:buChar char="•"/>
              <a:tabLst>
                <a:tab pos="469900" algn="l"/>
                <a:tab pos="470534" algn="l"/>
              </a:tabLst>
            </a:pPr>
            <a:endParaRPr lang="vi-VN" sz="3200" spc="-5" dirty="0">
              <a:latin typeface="Arial MT"/>
              <a:cs typeface="Arial MT"/>
            </a:endParaRPr>
          </a:p>
          <a:p>
            <a:pPr marL="12066">
              <a:spcBef>
                <a:spcPts val="105"/>
              </a:spcBef>
              <a:tabLst>
                <a:tab pos="469900" algn="l"/>
                <a:tab pos="470534" algn="l"/>
              </a:tabLst>
            </a:pPr>
            <a:r>
              <a:rPr lang="vi-VN" sz="3200" spc="-5" dirty="0">
                <a:solidFill>
                  <a:srgbClr val="0070C0"/>
                </a:solidFill>
                <a:latin typeface="Arial MT"/>
                <a:cs typeface="Arial MT"/>
              </a:rPr>
              <a:t>1. Điều gì sẽ xảy ra với thị trường của bạn khi bạn thành công?</a:t>
            </a:r>
          </a:p>
          <a:p>
            <a:pPr marL="469900" indent="-457834">
              <a:spcBef>
                <a:spcPts val="105"/>
              </a:spcBef>
              <a:buChar char="•"/>
              <a:tabLst>
                <a:tab pos="469900" algn="l"/>
                <a:tab pos="470534" algn="l"/>
              </a:tabLst>
            </a:pPr>
            <a:endParaRPr lang="vi-VN" sz="3200" spc="-5" dirty="0">
              <a:latin typeface="Arial MT"/>
              <a:cs typeface="Arial MT"/>
            </a:endParaRPr>
          </a:p>
          <a:p>
            <a:pPr marL="12066">
              <a:spcBef>
                <a:spcPts val="105"/>
              </a:spcBef>
              <a:tabLst>
                <a:tab pos="469900" algn="l"/>
                <a:tab pos="470534" algn="l"/>
              </a:tabLst>
            </a:pPr>
            <a:r>
              <a:rPr lang="vi-VN" sz="3200" spc="-5" dirty="0">
                <a:latin typeface="Arial MT"/>
                <a:cs typeface="Arial MT"/>
              </a:rPr>
              <a:t>- động lực sẽ thay đổi, giá cả sẽ thay đổi, v.v.</a:t>
            </a:r>
            <a:endParaRPr sz="3200" dirty="0">
              <a:latin typeface="Arial MT"/>
              <a:cs typeface="Arial MT"/>
            </a:endParaRPr>
          </a:p>
        </p:txBody>
      </p:sp>
      <p:pic>
        <p:nvPicPr>
          <p:cNvPr id="5" name="object 8">
            <a:extLst>
              <a:ext uri="{FF2B5EF4-FFF2-40B4-BE49-F238E27FC236}">
                <a16:creationId xmlns:a16="http://schemas.microsoft.com/office/drawing/2014/main" xmlns="" id="{86CE9384-63DC-B311-BD8D-269EC79E09EC}"/>
              </a:ext>
            </a:extLst>
          </p:cNvPr>
          <p:cNvPicPr/>
          <p:nvPr/>
        </p:nvPicPr>
        <p:blipFill>
          <a:blip r:embed="rId2" cstate="print"/>
          <a:stretch>
            <a:fillRect/>
          </a:stretch>
        </p:blipFill>
        <p:spPr>
          <a:xfrm>
            <a:off x="8861147" y="1573621"/>
            <a:ext cx="2316175" cy="1226210"/>
          </a:xfrm>
          <a:prstGeom prst="rect">
            <a:avLst/>
          </a:prstGeom>
        </p:spPr>
      </p:pic>
    </p:spTree>
    <p:extLst>
      <p:ext uri="{BB962C8B-B14F-4D97-AF65-F5344CB8AC3E}">
        <p14:creationId xmlns:p14="http://schemas.microsoft.com/office/powerpoint/2010/main" xmlns="" val="40920699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Sự bền vững </a:t>
            </a:r>
            <a:endParaRPr lang="vi-VN" sz="3600" b="1" dirty="0">
              <a:latin typeface="Arial"/>
              <a:cs typeface="Arial"/>
            </a:endParaRPr>
          </a:p>
        </p:txBody>
      </p:sp>
      <p:sp>
        <p:nvSpPr>
          <p:cNvPr id="2" name="object 3">
            <a:extLst>
              <a:ext uri="{FF2B5EF4-FFF2-40B4-BE49-F238E27FC236}">
                <a16:creationId xmlns:a16="http://schemas.microsoft.com/office/drawing/2014/main" xmlns="" id="{93F791BF-3096-80FA-5D70-C25235CE9A6D}"/>
              </a:ext>
            </a:extLst>
          </p:cNvPr>
          <p:cNvSpPr txBox="1"/>
          <p:nvPr/>
        </p:nvSpPr>
        <p:spPr>
          <a:xfrm>
            <a:off x="1427227" y="2304364"/>
            <a:ext cx="9758045" cy="3488776"/>
          </a:xfrm>
          <a:prstGeom prst="rect">
            <a:avLst/>
          </a:prstGeom>
        </p:spPr>
        <p:txBody>
          <a:bodyPr vert="horz" wrap="square" lIns="0" tIns="13335" rIns="0" bIns="0" rtlCol="0">
            <a:spAutoFit/>
          </a:bodyPr>
          <a:lstStyle/>
          <a:p>
            <a:pPr marL="12700" marR="1247140">
              <a:spcBef>
                <a:spcPts val="105"/>
              </a:spcBef>
            </a:pPr>
            <a:r>
              <a:rPr lang="vi-VN" sz="3200" dirty="0">
                <a:solidFill>
                  <a:srgbClr val="01829F"/>
                </a:solidFill>
                <a:latin typeface="Arial MT"/>
                <a:cs typeface="Arial MT"/>
              </a:rPr>
              <a:t>1. Điều gì sẽ xảy ra với thị trường của bạn khi bạn thành công?</a:t>
            </a:r>
          </a:p>
          <a:p>
            <a:pPr marL="12700" marR="1247140">
              <a:spcBef>
                <a:spcPts val="105"/>
              </a:spcBef>
            </a:pPr>
            <a:endParaRPr lang="vi-VN" sz="3200" dirty="0">
              <a:solidFill>
                <a:srgbClr val="01829F"/>
              </a:solidFill>
              <a:latin typeface="Arial MT"/>
              <a:cs typeface="Arial MT"/>
            </a:endParaRPr>
          </a:p>
          <a:p>
            <a:pPr marL="12700" marR="1247140">
              <a:spcBef>
                <a:spcPts val="105"/>
              </a:spcBef>
            </a:pPr>
            <a:r>
              <a:rPr lang="vi-VN" sz="3200" dirty="0">
                <a:solidFill>
                  <a:srgbClr val="01829F"/>
                </a:solidFill>
                <a:latin typeface="Arial MT"/>
                <a:cs typeface="Arial MT"/>
              </a:rPr>
              <a:t>  </a:t>
            </a:r>
            <a:r>
              <a:rPr lang="vi-VN" sz="3200" dirty="0">
                <a:latin typeface="Arial MT"/>
                <a:cs typeface="Arial MT"/>
              </a:rPr>
              <a:t>Fixed - ứng dụng di động giúp bạn tranh vé đậu xe; nó trở nên phổ biến và các thành phố không thu được thêm tiền vé, vì vậy họ đã cấm dịch vụ này</a:t>
            </a:r>
            <a:endParaRPr lang="en-US" sz="3200" dirty="0">
              <a:latin typeface="Arial MT"/>
              <a:cs typeface="Arial MT"/>
            </a:endParaRPr>
          </a:p>
        </p:txBody>
      </p:sp>
      <p:pic>
        <p:nvPicPr>
          <p:cNvPr id="3" name="object 8">
            <a:extLst>
              <a:ext uri="{FF2B5EF4-FFF2-40B4-BE49-F238E27FC236}">
                <a16:creationId xmlns:a16="http://schemas.microsoft.com/office/drawing/2014/main" xmlns="" id="{126E51E6-2279-C9BA-3348-C26DBC3DCCC8}"/>
              </a:ext>
            </a:extLst>
          </p:cNvPr>
          <p:cNvPicPr/>
          <p:nvPr/>
        </p:nvPicPr>
        <p:blipFill>
          <a:blip r:embed="rId2" cstate="print"/>
          <a:stretch>
            <a:fillRect/>
          </a:stretch>
        </p:blipFill>
        <p:spPr>
          <a:xfrm>
            <a:off x="9101328" y="5460762"/>
            <a:ext cx="2340864" cy="1054608"/>
          </a:xfrm>
          <a:prstGeom prst="rect">
            <a:avLst/>
          </a:prstGeom>
        </p:spPr>
      </p:pic>
    </p:spTree>
    <p:extLst>
      <p:ext uri="{BB962C8B-B14F-4D97-AF65-F5344CB8AC3E}">
        <p14:creationId xmlns:p14="http://schemas.microsoft.com/office/powerpoint/2010/main" xmlns="" val="4685475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Sự bền vững </a:t>
            </a:r>
            <a:endParaRPr lang="vi-VN" sz="3600" b="1" dirty="0">
              <a:latin typeface="Arial"/>
              <a:cs typeface="Arial"/>
            </a:endParaRPr>
          </a:p>
        </p:txBody>
      </p:sp>
      <p:sp>
        <p:nvSpPr>
          <p:cNvPr id="4" name="object 3">
            <a:extLst>
              <a:ext uri="{FF2B5EF4-FFF2-40B4-BE49-F238E27FC236}">
                <a16:creationId xmlns:a16="http://schemas.microsoft.com/office/drawing/2014/main" xmlns="" id="{69AC8B45-EADE-041F-410D-14D69B1E2081}"/>
              </a:ext>
            </a:extLst>
          </p:cNvPr>
          <p:cNvSpPr txBox="1"/>
          <p:nvPr/>
        </p:nvSpPr>
        <p:spPr>
          <a:xfrm>
            <a:off x="1427225" y="2666187"/>
            <a:ext cx="9474200" cy="2501326"/>
          </a:xfrm>
          <a:prstGeom prst="rect">
            <a:avLst/>
          </a:prstGeom>
        </p:spPr>
        <p:txBody>
          <a:bodyPr vert="horz" wrap="square" lIns="0" tIns="13335" rIns="0" bIns="0" rtlCol="0">
            <a:spAutoFit/>
          </a:bodyPr>
          <a:lstStyle/>
          <a:p>
            <a:pPr marL="12700" marR="5080">
              <a:spcBef>
                <a:spcPts val="105"/>
              </a:spcBef>
            </a:pPr>
            <a:r>
              <a:rPr lang="vi-VN" sz="3200" dirty="0">
                <a:solidFill>
                  <a:srgbClr val="01829F"/>
                </a:solidFill>
                <a:latin typeface="Arial MT"/>
                <a:cs typeface="Arial MT"/>
              </a:rPr>
              <a:t>2. Bạn đang xây dựng kinh doanh dựa trên nền tảng hàng đầu khác hay theo cách phụ thuộc rất nhiều vào nền tảng khác?</a:t>
            </a:r>
          </a:p>
          <a:p>
            <a:pPr marL="12700" marR="5080">
              <a:spcBef>
                <a:spcPts val="105"/>
              </a:spcBef>
            </a:pPr>
            <a:endParaRPr lang="vi-VN" sz="3200" dirty="0">
              <a:solidFill>
                <a:srgbClr val="01829F"/>
              </a:solidFill>
              <a:latin typeface="Arial MT"/>
              <a:cs typeface="Arial MT"/>
            </a:endParaRPr>
          </a:p>
          <a:p>
            <a:pPr marL="12700" marR="5080">
              <a:spcBef>
                <a:spcPts val="105"/>
              </a:spcBef>
            </a:pPr>
            <a:r>
              <a:rPr lang="vi-VN" sz="3200" dirty="0">
                <a:solidFill>
                  <a:srgbClr val="01829F"/>
                </a:solidFill>
                <a:latin typeface="Arial MT"/>
                <a:cs typeface="Arial MT"/>
              </a:rPr>
              <a:t>- </a:t>
            </a:r>
            <a:r>
              <a:rPr lang="vi-VN" sz="3200" dirty="0">
                <a:latin typeface="Arial MT"/>
                <a:cs typeface="Arial MT"/>
              </a:rPr>
              <a:t>điều gì xảy ra nếu nền tảng biến mất?</a:t>
            </a:r>
            <a:endParaRPr sz="3200" dirty="0">
              <a:latin typeface="Arial MT"/>
              <a:cs typeface="Arial MT"/>
            </a:endParaRPr>
          </a:p>
        </p:txBody>
      </p:sp>
      <p:pic>
        <p:nvPicPr>
          <p:cNvPr id="5" name="object 8">
            <a:extLst>
              <a:ext uri="{FF2B5EF4-FFF2-40B4-BE49-F238E27FC236}">
                <a16:creationId xmlns:a16="http://schemas.microsoft.com/office/drawing/2014/main" xmlns="" id="{B516B158-25AD-2E3D-7041-17876898A34D}"/>
              </a:ext>
            </a:extLst>
          </p:cNvPr>
          <p:cNvPicPr/>
          <p:nvPr/>
        </p:nvPicPr>
        <p:blipFill>
          <a:blip r:embed="rId2" cstate="print"/>
          <a:stretch>
            <a:fillRect/>
          </a:stretch>
        </p:blipFill>
        <p:spPr>
          <a:xfrm>
            <a:off x="9827763" y="4384019"/>
            <a:ext cx="1313444" cy="1775988"/>
          </a:xfrm>
          <a:prstGeom prst="rect">
            <a:avLst/>
          </a:prstGeom>
        </p:spPr>
      </p:pic>
    </p:spTree>
    <p:extLst>
      <p:ext uri="{BB962C8B-B14F-4D97-AF65-F5344CB8AC3E}">
        <p14:creationId xmlns:p14="http://schemas.microsoft.com/office/powerpoint/2010/main" xmlns="" val="2181871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Sự bền vững </a:t>
            </a:r>
            <a:endParaRPr lang="vi-VN" sz="3600" b="1" dirty="0">
              <a:latin typeface="Arial"/>
              <a:cs typeface="Arial"/>
            </a:endParaRPr>
          </a:p>
        </p:txBody>
      </p:sp>
      <p:sp>
        <p:nvSpPr>
          <p:cNvPr id="2" name="object 3">
            <a:extLst>
              <a:ext uri="{FF2B5EF4-FFF2-40B4-BE49-F238E27FC236}">
                <a16:creationId xmlns:a16="http://schemas.microsoft.com/office/drawing/2014/main" xmlns="" id="{203FA6E3-EF44-BDEF-8D2F-3581618452A2}"/>
              </a:ext>
            </a:extLst>
          </p:cNvPr>
          <p:cNvSpPr txBox="1"/>
          <p:nvPr/>
        </p:nvSpPr>
        <p:spPr>
          <a:xfrm>
            <a:off x="1427223" y="1914957"/>
            <a:ext cx="10551417" cy="4004301"/>
          </a:xfrm>
          <a:prstGeom prst="rect">
            <a:avLst/>
          </a:prstGeom>
        </p:spPr>
        <p:txBody>
          <a:bodyPr vert="horz" wrap="square" lIns="0" tIns="13335" rIns="0" bIns="0" rtlCol="0">
            <a:spAutoFit/>
          </a:bodyPr>
          <a:lstStyle/>
          <a:p>
            <a:pPr marL="12700" marR="5080">
              <a:spcBef>
                <a:spcPts val="105"/>
              </a:spcBef>
            </a:pPr>
            <a:r>
              <a:rPr lang="vi-VN" sz="3200" dirty="0">
                <a:solidFill>
                  <a:srgbClr val="01829F"/>
                </a:solidFill>
                <a:latin typeface="Arial MT"/>
                <a:cs typeface="Arial MT"/>
              </a:rPr>
              <a:t>2. Bạn đang xây dựng cái này trên nền tảng dẫn đầu khác hay theo cách phụ thuộc rất nhiều vào nền tảng khác?</a:t>
            </a:r>
          </a:p>
          <a:p>
            <a:pPr marL="12700" marR="5080">
              <a:spcBef>
                <a:spcPts val="105"/>
              </a:spcBef>
            </a:pPr>
            <a:endParaRPr lang="vi-VN" sz="3200" dirty="0">
              <a:solidFill>
                <a:srgbClr val="01829F"/>
              </a:solidFill>
              <a:latin typeface="Arial MT"/>
              <a:cs typeface="Arial MT"/>
            </a:endParaRPr>
          </a:p>
          <a:p>
            <a:pPr marL="469900" marR="5080" indent="-457200">
              <a:spcBef>
                <a:spcPts val="105"/>
              </a:spcBef>
              <a:buFont typeface="Wingdings" panose="05000000000000000000" pitchFamily="2" charset="2"/>
              <a:buChar char="ü"/>
            </a:pPr>
            <a:r>
              <a:rPr lang="vi-VN" sz="3200" dirty="0">
                <a:latin typeface="Arial MT"/>
                <a:cs typeface="Arial MT"/>
              </a:rPr>
              <a:t>nó cho phép mọi người tạo hồ sơ dựa trên thông tin Facebook của họ và tìm kiếm việc làm</a:t>
            </a:r>
          </a:p>
          <a:p>
            <a:pPr marL="469900" marR="5080" indent="-457200">
              <a:spcBef>
                <a:spcPts val="105"/>
              </a:spcBef>
              <a:buFont typeface="Wingdings" panose="05000000000000000000" pitchFamily="2" charset="2"/>
              <a:buChar char="ü"/>
            </a:pPr>
            <a:endParaRPr lang="vi-VN" sz="3200" dirty="0">
              <a:latin typeface="Arial MT"/>
              <a:cs typeface="Arial MT"/>
            </a:endParaRPr>
          </a:p>
          <a:p>
            <a:pPr marL="469900" marR="5080" indent="-457200">
              <a:spcBef>
                <a:spcPts val="105"/>
              </a:spcBef>
              <a:buFont typeface="Wingdings" panose="05000000000000000000" pitchFamily="2" charset="2"/>
              <a:buChar char="ü"/>
            </a:pPr>
            <a:r>
              <a:rPr lang="vi-VN" sz="3200" dirty="0">
                <a:latin typeface="Arial MT"/>
                <a:cs typeface="Arial MT"/>
              </a:rPr>
              <a:t>chúng đã phổ biến nhưng khi Facebook thực hiện một thay đổi đối với nền tảng, chúng đã đi xuống</a:t>
            </a:r>
            <a:endParaRPr lang="en-US" sz="3200" dirty="0">
              <a:latin typeface="Arial MT"/>
              <a:cs typeface="Arial MT"/>
            </a:endParaRPr>
          </a:p>
        </p:txBody>
      </p:sp>
      <p:pic>
        <p:nvPicPr>
          <p:cNvPr id="8" name="object 10">
            <a:extLst>
              <a:ext uri="{FF2B5EF4-FFF2-40B4-BE49-F238E27FC236}">
                <a16:creationId xmlns:a16="http://schemas.microsoft.com/office/drawing/2014/main" xmlns="" id="{40986975-BCF6-8064-C360-84F86200AD93}"/>
              </a:ext>
            </a:extLst>
          </p:cNvPr>
          <p:cNvPicPr/>
          <p:nvPr/>
        </p:nvPicPr>
        <p:blipFill>
          <a:blip r:embed="rId2" cstate="print"/>
          <a:stretch>
            <a:fillRect/>
          </a:stretch>
        </p:blipFill>
        <p:spPr>
          <a:xfrm>
            <a:off x="727965" y="5893610"/>
            <a:ext cx="2168651" cy="722376"/>
          </a:xfrm>
          <a:prstGeom prst="rect">
            <a:avLst/>
          </a:prstGeom>
        </p:spPr>
      </p:pic>
    </p:spTree>
    <p:extLst>
      <p:ext uri="{BB962C8B-B14F-4D97-AF65-F5344CB8AC3E}">
        <p14:creationId xmlns:p14="http://schemas.microsoft.com/office/powerpoint/2010/main" xmlns="" val="16938848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Sự bền vững </a:t>
            </a:r>
            <a:endParaRPr lang="vi-VN" sz="3600" b="1" dirty="0">
              <a:latin typeface="Arial"/>
              <a:cs typeface="Arial"/>
            </a:endParaRPr>
          </a:p>
        </p:txBody>
      </p:sp>
      <p:sp>
        <p:nvSpPr>
          <p:cNvPr id="3" name="object 3">
            <a:extLst>
              <a:ext uri="{FF2B5EF4-FFF2-40B4-BE49-F238E27FC236}">
                <a16:creationId xmlns:a16="http://schemas.microsoft.com/office/drawing/2014/main" xmlns="" id="{1E5A5F2D-EC16-B133-4BCD-6238D59ACE33}"/>
              </a:ext>
            </a:extLst>
          </p:cNvPr>
          <p:cNvSpPr txBox="1"/>
          <p:nvPr/>
        </p:nvSpPr>
        <p:spPr>
          <a:xfrm>
            <a:off x="1427227" y="2206574"/>
            <a:ext cx="9152255" cy="3488776"/>
          </a:xfrm>
          <a:prstGeom prst="rect">
            <a:avLst/>
          </a:prstGeom>
        </p:spPr>
        <p:txBody>
          <a:bodyPr vert="horz" wrap="square" lIns="0" tIns="13335" rIns="0" bIns="0" rtlCol="0">
            <a:spAutoFit/>
          </a:bodyPr>
          <a:lstStyle/>
          <a:p>
            <a:pPr marL="12700" marR="422275">
              <a:spcBef>
                <a:spcPts val="105"/>
              </a:spcBef>
            </a:pPr>
            <a:r>
              <a:rPr lang="vi-VN" sz="3200" dirty="0">
                <a:solidFill>
                  <a:srgbClr val="01829F"/>
                </a:solidFill>
                <a:latin typeface="Arial MT"/>
                <a:cs typeface="Arial MT"/>
              </a:rPr>
              <a:t>3. Các đối thủ của bạn sẽ phản ứng thế nào khi bạn tham gia thị trường?</a:t>
            </a:r>
          </a:p>
          <a:p>
            <a:pPr marL="12700" marR="422275">
              <a:spcBef>
                <a:spcPts val="105"/>
              </a:spcBef>
            </a:pPr>
            <a:endParaRPr lang="vi-VN" sz="3200" dirty="0">
              <a:solidFill>
                <a:srgbClr val="01829F"/>
              </a:solidFill>
              <a:latin typeface="Arial MT"/>
              <a:cs typeface="Arial MT"/>
            </a:endParaRPr>
          </a:p>
          <a:p>
            <a:pPr marL="12700" marR="422275" algn="just">
              <a:spcBef>
                <a:spcPts val="105"/>
              </a:spcBef>
            </a:pPr>
            <a:r>
              <a:rPr lang="vi-VN" sz="3200" dirty="0">
                <a:solidFill>
                  <a:srgbClr val="01829F"/>
                </a:solidFill>
                <a:latin typeface="Arial MT"/>
                <a:cs typeface="Arial MT"/>
              </a:rPr>
              <a:t>Pebble Watch - </a:t>
            </a:r>
            <a:r>
              <a:rPr lang="vi-VN" sz="3200" dirty="0">
                <a:latin typeface="Arial MT"/>
                <a:cs typeface="Arial MT"/>
              </a:rPr>
              <a:t>họ có ý tưởng về một chiếc đồng hồ đọc sách điện tử, và sau đó tất cả những chiếc đồng hồ thông minh khác ra đời, vì vậy công ty đầu tiên không còn thú vị nữa</a:t>
            </a:r>
            <a:endParaRPr sz="3200" dirty="0">
              <a:latin typeface="Arial MT"/>
              <a:cs typeface="Arial MT"/>
            </a:endParaRPr>
          </a:p>
        </p:txBody>
      </p:sp>
      <p:pic>
        <p:nvPicPr>
          <p:cNvPr id="4" name="object 8">
            <a:extLst>
              <a:ext uri="{FF2B5EF4-FFF2-40B4-BE49-F238E27FC236}">
                <a16:creationId xmlns:a16="http://schemas.microsoft.com/office/drawing/2014/main" xmlns="" id="{B90CC49C-9BDC-76E6-834C-A545D5AEDF37}"/>
              </a:ext>
            </a:extLst>
          </p:cNvPr>
          <p:cNvPicPr/>
          <p:nvPr/>
        </p:nvPicPr>
        <p:blipFill>
          <a:blip r:embed="rId2" cstate="print"/>
          <a:stretch>
            <a:fillRect/>
          </a:stretch>
        </p:blipFill>
        <p:spPr>
          <a:xfrm>
            <a:off x="9467625" y="5243367"/>
            <a:ext cx="2223714" cy="1360079"/>
          </a:xfrm>
          <a:prstGeom prst="rect">
            <a:avLst/>
          </a:prstGeom>
        </p:spPr>
      </p:pic>
    </p:spTree>
    <p:extLst>
      <p:ext uri="{BB962C8B-B14F-4D97-AF65-F5344CB8AC3E}">
        <p14:creationId xmlns:p14="http://schemas.microsoft.com/office/powerpoint/2010/main" xmlns="" val="11453060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Sự bền vững </a:t>
            </a:r>
            <a:endParaRPr lang="vi-VN" sz="3600" b="1" dirty="0">
              <a:latin typeface="Arial"/>
              <a:cs typeface="Arial"/>
            </a:endParaRPr>
          </a:p>
        </p:txBody>
      </p:sp>
      <p:sp>
        <p:nvSpPr>
          <p:cNvPr id="2" name="object 3">
            <a:extLst>
              <a:ext uri="{FF2B5EF4-FFF2-40B4-BE49-F238E27FC236}">
                <a16:creationId xmlns:a16="http://schemas.microsoft.com/office/drawing/2014/main" xmlns="" id="{2E50C7BC-4830-245E-5F2F-1DE9DDA608C6}"/>
              </a:ext>
            </a:extLst>
          </p:cNvPr>
          <p:cNvSpPr txBox="1"/>
          <p:nvPr/>
        </p:nvSpPr>
        <p:spPr>
          <a:xfrm>
            <a:off x="1427223" y="2275618"/>
            <a:ext cx="9195435" cy="2501326"/>
          </a:xfrm>
          <a:prstGeom prst="rect">
            <a:avLst/>
          </a:prstGeom>
        </p:spPr>
        <p:txBody>
          <a:bodyPr vert="horz" wrap="square" lIns="0" tIns="13335" rIns="0" bIns="0" rtlCol="0">
            <a:spAutoFit/>
          </a:bodyPr>
          <a:lstStyle/>
          <a:p>
            <a:pPr marL="12700" marR="5080">
              <a:spcBef>
                <a:spcPts val="105"/>
              </a:spcBef>
            </a:pPr>
            <a:r>
              <a:rPr lang="vi-VN" sz="3200" dirty="0">
                <a:solidFill>
                  <a:srgbClr val="01829F"/>
                </a:solidFill>
                <a:latin typeface="Arial MT"/>
                <a:cs typeface="Arial MT"/>
              </a:rPr>
              <a:t>4. Bạn có điểm gì đặc biệt mà người khác không bắt chước được không?</a:t>
            </a:r>
          </a:p>
          <a:p>
            <a:pPr marL="12700" marR="5080">
              <a:spcBef>
                <a:spcPts val="105"/>
              </a:spcBef>
            </a:pPr>
            <a:endParaRPr lang="vi-VN" sz="3200" dirty="0">
              <a:solidFill>
                <a:srgbClr val="01829F"/>
              </a:solidFill>
              <a:latin typeface="Arial MT"/>
              <a:cs typeface="Arial MT"/>
            </a:endParaRPr>
          </a:p>
          <a:p>
            <a:pPr marL="12700" marR="5080">
              <a:spcBef>
                <a:spcPts val="105"/>
              </a:spcBef>
            </a:pPr>
            <a:r>
              <a:rPr lang="vi-VN" sz="3200" dirty="0">
                <a:latin typeface="Arial MT"/>
                <a:cs typeface="Arial MT"/>
              </a:rPr>
              <a:t>- nghĩ về thứ mà các công ty lớn hơn khó sao chép hoặc họ không muốn làm điều đó</a:t>
            </a:r>
            <a:endParaRPr sz="3200" dirty="0">
              <a:latin typeface="Arial MT"/>
              <a:cs typeface="Arial MT"/>
            </a:endParaRPr>
          </a:p>
        </p:txBody>
      </p:sp>
      <p:pic>
        <p:nvPicPr>
          <p:cNvPr id="5" name="object 8">
            <a:extLst>
              <a:ext uri="{FF2B5EF4-FFF2-40B4-BE49-F238E27FC236}">
                <a16:creationId xmlns:a16="http://schemas.microsoft.com/office/drawing/2014/main" xmlns="" id="{C80F7FC6-215E-80CA-FEAB-B18E306FA824}"/>
              </a:ext>
            </a:extLst>
          </p:cNvPr>
          <p:cNvPicPr/>
          <p:nvPr/>
        </p:nvPicPr>
        <p:blipFill>
          <a:blip r:embed="rId2" cstate="print"/>
          <a:stretch>
            <a:fillRect/>
          </a:stretch>
        </p:blipFill>
        <p:spPr>
          <a:xfrm>
            <a:off x="10332688" y="3707858"/>
            <a:ext cx="864177" cy="2138172"/>
          </a:xfrm>
          <a:prstGeom prst="rect">
            <a:avLst/>
          </a:prstGeom>
        </p:spPr>
      </p:pic>
    </p:spTree>
    <p:extLst>
      <p:ext uri="{BB962C8B-B14F-4D97-AF65-F5344CB8AC3E}">
        <p14:creationId xmlns:p14="http://schemas.microsoft.com/office/powerpoint/2010/main" xmlns="" val="24656017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Lộ trình thẩm định</a:t>
            </a:r>
            <a:endParaRPr lang="vi-VN" sz="3600" b="1" dirty="0">
              <a:latin typeface="Arial"/>
              <a:cs typeface="Arial"/>
            </a:endParaRPr>
          </a:p>
        </p:txBody>
      </p:sp>
      <p:sp>
        <p:nvSpPr>
          <p:cNvPr id="3" name="object 3">
            <a:extLst>
              <a:ext uri="{FF2B5EF4-FFF2-40B4-BE49-F238E27FC236}">
                <a16:creationId xmlns:a16="http://schemas.microsoft.com/office/drawing/2014/main" xmlns="" id="{05B6D53F-696C-E7D0-F4F3-9E6418AA3FFE}"/>
              </a:ext>
            </a:extLst>
          </p:cNvPr>
          <p:cNvSpPr txBox="1"/>
          <p:nvPr/>
        </p:nvSpPr>
        <p:spPr>
          <a:xfrm>
            <a:off x="1427227" y="2058113"/>
            <a:ext cx="10134853" cy="2021707"/>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endParaRPr lang="vi-VN" sz="3200" spc="-30" dirty="0">
              <a:latin typeface="Arial MT"/>
              <a:cs typeface="Arial MT"/>
            </a:endParaRPr>
          </a:p>
          <a:p>
            <a:pPr marL="12700" marR="5080">
              <a:spcBef>
                <a:spcPts val="105"/>
              </a:spcBef>
              <a:buChar char="•"/>
              <a:tabLst>
                <a:tab pos="469900" algn="l"/>
                <a:tab pos="470534" algn="l"/>
              </a:tabLst>
            </a:pPr>
            <a:r>
              <a:rPr lang="vi-VN" sz="3200" spc="-30" dirty="0">
                <a:latin typeface="Arial MT"/>
                <a:cs typeface="Arial MT"/>
              </a:rPr>
              <a:t>Độ khó của quá trình thẩm định phụ thuộc vào </a:t>
            </a:r>
            <a:r>
              <a:rPr lang="vi-VN" sz="3200" spc="-30">
                <a:latin typeface="Arial MT"/>
                <a:cs typeface="Arial MT"/>
              </a:rPr>
              <a:t>ý </a:t>
            </a:r>
            <a:r>
              <a:rPr lang="vi-VN" sz="3200" spc="-30" smtClean="0">
                <a:latin typeface="Arial MT"/>
                <a:cs typeface="Arial MT"/>
              </a:rPr>
              <a:t>tưởng</a:t>
            </a:r>
            <a:endParaRPr lang="en-US" sz="3200" spc="-30" smtClean="0">
              <a:latin typeface="Arial MT"/>
              <a:cs typeface="Arial MT"/>
            </a:endParaRPr>
          </a:p>
          <a:p>
            <a:pPr marL="12700" marR="5080">
              <a:spcBef>
                <a:spcPts val="105"/>
              </a:spcBef>
              <a:buChar char="•"/>
              <a:tabLst>
                <a:tab pos="469900" algn="l"/>
                <a:tab pos="470534" algn="l"/>
              </a:tabLst>
            </a:pPr>
            <a:r>
              <a:rPr lang="vi-VN" sz="3200" smtClean="0">
                <a:solidFill>
                  <a:srgbClr val="01829F"/>
                </a:solidFill>
                <a:latin typeface="Arial MT"/>
                <a:cs typeface="Arial MT"/>
              </a:rPr>
              <a:t>Khó thẩm định</a:t>
            </a:r>
            <a:endParaRPr lang="en-US" sz="3200" smtClean="0">
              <a:solidFill>
                <a:srgbClr val="01829F"/>
              </a:solidFill>
              <a:latin typeface="Arial MT"/>
              <a:cs typeface="Arial MT"/>
            </a:endParaRPr>
          </a:p>
          <a:p>
            <a:pPr marL="12700" marR="5080">
              <a:spcBef>
                <a:spcPts val="105"/>
              </a:spcBef>
              <a:buChar char="•"/>
              <a:tabLst>
                <a:tab pos="469900" algn="l"/>
                <a:tab pos="470534" algn="l"/>
              </a:tabLst>
            </a:pPr>
            <a:r>
              <a:rPr lang="vi-VN" sz="3200" smtClean="0">
                <a:solidFill>
                  <a:srgbClr val="01829F"/>
                </a:solidFill>
                <a:latin typeface="Arial MT"/>
                <a:cs typeface="Arial MT"/>
              </a:rPr>
              <a:t>Dễ thẩm định</a:t>
            </a:r>
            <a:endParaRPr sz="3200" dirty="0">
              <a:latin typeface="Arial MT"/>
              <a:cs typeface="Arial MT"/>
            </a:endParaRPr>
          </a:p>
        </p:txBody>
      </p:sp>
      <p:pic>
        <p:nvPicPr>
          <p:cNvPr id="4" name="object 8">
            <a:extLst>
              <a:ext uri="{FF2B5EF4-FFF2-40B4-BE49-F238E27FC236}">
                <a16:creationId xmlns:a16="http://schemas.microsoft.com/office/drawing/2014/main" xmlns="" id="{F536063E-4BFE-23ED-C222-A826938DA0A4}"/>
              </a:ext>
            </a:extLst>
          </p:cNvPr>
          <p:cNvPicPr/>
          <p:nvPr/>
        </p:nvPicPr>
        <p:blipFill>
          <a:blip r:embed="rId2" cstate="print"/>
          <a:stretch>
            <a:fillRect/>
          </a:stretch>
        </p:blipFill>
        <p:spPr>
          <a:xfrm>
            <a:off x="9219693" y="5077529"/>
            <a:ext cx="2342387" cy="1389446"/>
          </a:xfrm>
          <a:prstGeom prst="rect">
            <a:avLst/>
          </a:prstGeom>
        </p:spPr>
      </p:pic>
    </p:spTree>
    <p:extLst>
      <p:ext uri="{BB962C8B-B14F-4D97-AF65-F5344CB8AC3E}">
        <p14:creationId xmlns:p14="http://schemas.microsoft.com/office/powerpoint/2010/main" xmlns="" val="4329303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3" y="1155767"/>
            <a:ext cx="10295383"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spc="-5" dirty="0">
                <a:latin typeface="Arial MT"/>
                <a:cs typeface="Arial"/>
              </a:rPr>
              <a:t>Lộ trình thẩm định</a:t>
            </a:r>
            <a:endParaRPr lang="vi-VN" sz="3600" b="1" dirty="0">
              <a:latin typeface="Arial"/>
              <a:cs typeface="Arial"/>
            </a:endParaRPr>
          </a:p>
        </p:txBody>
      </p:sp>
      <p:sp>
        <p:nvSpPr>
          <p:cNvPr id="2" name="object 3">
            <a:extLst>
              <a:ext uri="{FF2B5EF4-FFF2-40B4-BE49-F238E27FC236}">
                <a16:creationId xmlns:a16="http://schemas.microsoft.com/office/drawing/2014/main" xmlns="" id="{D7E16A4B-EE39-34AA-E450-B03DF825181A}"/>
              </a:ext>
            </a:extLst>
          </p:cNvPr>
          <p:cNvSpPr txBox="1"/>
          <p:nvPr/>
        </p:nvSpPr>
        <p:spPr>
          <a:xfrm>
            <a:off x="1438947" y="1778002"/>
            <a:ext cx="9687815" cy="2491067"/>
          </a:xfrm>
          <a:prstGeom prst="rect">
            <a:avLst/>
          </a:prstGeom>
        </p:spPr>
        <p:txBody>
          <a:bodyPr vert="horz" wrap="square" lIns="0" tIns="13335" rIns="0" bIns="0" rtlCol="0">
            <a:spAutoFit/>
          </a:bodyPr>
          <a:lstStyle/>
          <a:p>
            <a:pPr marL="12700" marR="57785">
              <a:spcBef>
                <a:spcPts val="105"/>
              </a:spcBef>
              <a:buChar char="•"/>
              <a:tabLst>
                <a:tab pos="469900" algn="l"/>
                <a:tab pos="470534" algn="l"/>
              </a:tabLst>
            </a:pPr>
            <a:r>
              <a:rPr lang="vi-VN" sz="3200" spc="-30" dirty="0">
                <a:latin typeface="Arial MT"/>
                <a:cs typeface="Arial MT"/>
              </a:rPr>
              <a:t>Thẩm định có nghĩa là cung cấp các giả định cốt lõi về ý tưởng kinh doanh của bạn</a:t>
            </a:r>
          </a:p>
          <a:p>
            <a:pPr marL="12700" marR="57785">
              <a:spcBef>
                <a:spcPts val="105"/>
              </a:spcBef>
              <a:buChar char="•"/>
              <a:tabLst>
                <a:tab pos="469900" algn="l"/>
                <a:tab pos="470534" algn="l"/>
              </a:tabLst>
            </a:pPr>
            <a:endParaRPr lang="vi-VN" sz="3200" spc="-30" dirty="0">
              <a:latin typeface="Arial MT"/>
              <a:cs typeface="Arial MT"/>
            </a:endParaRPr>
          </a:p>
          <a:p>
            <a:pPr marL="12700" marR="57785">
              <a:spcBef>
                <a:spcPts val="105"/>
              </a:spcBef>
              <a:buChar char="•"/>
              <a:tabLst>
                <a:tab pos="469900" algn="l"/>
                <a:tab pos="470534" algn="l"/>
              </a:tabLst>
            </a:pPr>
            <a:r>
              <a:rPr lang="vi-VN" sz="3200" spc="-30" dirty="0">
                <a:latin typeface="Arial MT"/>
                <a:cs typeface="Arial MT"/>
              </a:rPr>
              <a:t>Bạn cho rằng mọi người có một nhu cầu hoặc vấn đề nhất định hoặc họ sẵn sàng thử những thứ mới mẻ</a:t>
            </a:r>
            <a:endParaRPr sz="3200" dirty="0">
              <a:latin typeface="Arial MT"/>
              <a:cs typeface="Arial MT"/>
            </a:endParaRPr>
          </a:p>
        </p:txBody>
      </p:sp>
      <p:pic>
        <p:nvPicPr>
          <p:cNvPr id="5" name="object 8">
            <a:extLst>
              <a:ext uri="{FF2B5EF4-FFF2-40B4-BE49-F238E27FC236}">
                <a16:creationId xmlns:a16="http://schemas.microsoft.com/office/drawing/2014/main" xmlns="" id="{3A5BAFBA-F290-2464-1100-F595EC7107A2}"/>
              </a:ext>
            </a:extLst>
          </p:cNvPr>
          <p:cNvPicPr/>
          <p:nvPr/>
        </p:nvPicPr>
        <p:blipFill>
          <a:blip r:embed="rId2" cstate="print"/>
          <a:stretch>
            <a:fillRect/>
          </a:stretch>
        </p:blipFill>
        <p:spPr>
          <a:xfrm>
            <a:off x="9840470" y="4584191"/>
            <a:ext cx="1882139" cy="1743456"/>
          </a:xfrm>
          <a:prstGeom prst="rect">
            <a:avLst/>
          </a:prstGeom>
        </p:spPr>
      </p:pic>
    </p:spTree>
    <p:extLst>
      <p:ext uri="{BB962C8B-B14F-4D97-AF65-F5344CB8AC3E}">
        <p14:creationId xmlns:p14="http://schemas.microsoft.com/office/powerpoint/2010/main" xmlns="" val="209119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52069" marR="0" lvl="0" indent="0" defTabSz="914400" eaLnBrk="1" fontAlgn="auto" latinLnBrk="0" hangingPunct="1">
              <a:lnSpc>
                <a:spcPct val="100000"/>
              </a:lnSpc>
              <a:spcBef>
                <a:spcPts val="90"/>
              </a:spcBef>
              <a:spcAft>
                <a:spcPts val="0"/>
              </a:spcAft>
              <a:buClrTx/>
              <a:buSzTx/>
              <a:buFontTx/>
              <a:buNone/>
              <a:tabLst/>
              <a:defRPr/>
            </a:pPr>
            <a:r>
              <a:rPr kumimoji="0" lang="en-US" sz="3600" b="1" i="0" u="none" strike="noStrike" kern="0" cap="none" spc="0" normalizeH="0" baseline="0" noProof="0" dirty="0" err="1">
                <a:ln>
                  <a:noFill/>
                </a:ln>
                <a:solidFill>
                  <a:schemeClr val="tx1"/>
                </a:solidFill>
                <a:effectLst/>
                <a:uLnTx/>
                <a:uFillTx/>
                <a:latin typeface="Arial MT"/>
                <a:ea typeface="+mj-ea"/>
              </a:rPr>
              <a:t>Vòng</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đời</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kinh</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doanh</a:t>
            </a:r>
            <a:endParaRPr kumimoji="0" lang="en-US" sz="3600" b="1" i="0" u="none" strike="noStrike" kern="0" cap="none" spc="0" normalizeH="0" baseline="0" noProof="0" dirty="0">
              <a:ln>
                <a:noFill/>
              </a:ln>
              <a:solidFill>
                <a:schemeClr val="tx1"/>
              </a:solidFill>
              <a:effectLst/>
              <a:uLnTx/>
              <a:uFillTx/>
              <a:latin typeface="Arial MT"/>
              <a:ea typeface="+mj-ea"/>
            </a:endParaRPr>
          </a:p>
        </p:txBody>
      </p:sp>
      <p:sp>
        <p:nvSpPr>
          <p:cNvPr id="2" name="object 3">
            <a:extLst>
              <a:ext uri="{FF2B5EF4-FFF2-40B4-BE49-F238E27FC236}">
                <a16:creationId xmlns:a16="http://schemas.microsoft.com/office/drawing/2014/main" xmlns="" id="{9B171A52-63F6-D4BF-C54D-204BF24DA880}"/>
              </a:ext>
            </a:extLst>
          </p:cNvPr>
          <p:cNvSpPr txBox="1"/>
          <p:nvPr/>
        </p:nvSpPr>
        <p:spPr>
          <a:xfrm>
            <a:off x="1427224" y="2304364"/>
            <a:ext cx="10500616" cy="3968394"/>
          </a:xfrm>
          <a:prstGeom prst="rect">
            <a:avLst/>
          </a:prstGeom>
        </p:spPr>
        <p:txBody>
          <a:bodyPr vert="horz" wrap="square" lIns="0" tIns="13335" rIns="0" bIns="0" rtlCol="0">
            <a:spAutoFit/>
          </a:bodyPr>
          <a:lstStyle/>
          <a:p>
            <a:pPr marL="469900" indent="-457834">
              <a:spcBef>
                <a:spcPts val="105"/>
              </a:spcBef>
              <a:buFont typeface="Wingdings"/>
              <a:buChar char=""/>
              <a:tabLst>
                <a:tab pos="470534" algn="l"/>
              </a:tabLst>
            </a:pPr>
            <a:r>
              <a:rPr lang="vi-VN" sz="3200" spc="-5" dirty="0">
                <a:solidFill>
                  <a:srgbClr val="01829F"/>
                </a:solidFill>
                <a:latin typeface="Arial MT"/>
                <a:cs typeface="Arial MT"/>
              </a:rPr>
              <a:t>Giai đoạn</a:t>
            </a:r>
            <a:r>
              <a:rPr sz="3200" spc="-30" dirty="0">
                <a:solidFill>
                  <a:srgbClr val="01829F"/>
                </a:solidFill>
                <a:latin typeface="Arial MT"/>
                <a:cs typeface="Arial MT"/>
              </a:rPr>
              <a:t> </a:t>
            </a:r>
            <a:r>
              <a:rPr sz="3200" dirty="0">
                <a:solidFill>
                  <a:srgbClr val="01829F"/>
                </a:solidFill>
                <a:latin typeface="Arial MT"/>
                <a:cs typeface="Arial MT"/>
              </a:rPr>
              <a:t>2:</a:t>
            </a:r>
            <a:r>
              <a:rPr sz="3200" spc="-30" dirty="0">
                <a:solidFill>
                  <a:srgbClr val="01829F"/>
                </a:solidFill>
                <a:latin typeface="Arial MT"/>
                <a:cs typeface="Arial MT"/>
              </a:rPr>
              <a:t> </a:t>
            </a:r>
            <a:r>
              <a:rPr lang="vi-VN" sz="3200" spc="-5" dirty="0">
                <a:latin typeface="Arial MT"/>
                <a:cs typeface="Arial MT"/>
              </a:rPr>
              <a:t>Khởi nghiệp</a:t>
            </a:r>
            <a:endParaRPr sz="3200" dirty="0">
              <a:latin typeface="Arial MT"/>
              <a:cs typeface="Arial MT"/>
            </a:endParaRPr>
          </a:p>
          <a:p>
            <a:pPr>
              <a:spcBef>
                <a:spcPts val="45"/>
              </a:spcBef>
            </a:pPr>
            <a:endParaRPr sz="3300" dirty="0">
              <a:latin typeface="Arial MT"/>
              <a:cs typeface="Arial MT"/>
            </a:endParaRPr>
          </a:p>
          <a:p>
            <a:pPr marL="12700" marR="1414780">
              <a:spcBef>
                <a:spcPts val="5"/>
              </a:spcBef>
              <a:buChar char="-"/>
              <a:tabLst>
                <a:tab pos="259715" algn="l"/>
              </a:tabLst>
            </a:pPr>
            <a:r>
              <a:rPr lang="vi-VN" sz="3200" dirty="0">
                <a:latin typeface="Arial MT"/>
                <a:cs typeface="Arial MT"/>
              </a:rPr>
              <a:t>Mang mọi thứ bạn đã làm trong giai đoạn trước ra bên ngoài và thực hiện</a:t>
            </a:r>
          </a:p>
          <a:p>
            <a:pPr marL="12700" marR="1414780">
              <a:spcBef>
                <a:spcPts val="5"/>
              </a:spcBef>
              <a:buChar char="-"/>
              <a:tabLst>
                <a:tab pos="259715" algn="l"/>
              </a:tabLst>
            </a:pPr>
            <a:r>
              <a:rPr lang="vi-VN" sz="3200" dirty="0">
                <a:latin typeface="Arial MT"/>
                <a:cs typeface="Arial MT"/>
              </a:rPr>
              <a:t>thuê người, mang lại những khách hàng đầu tiên của bạn</a:t>
            </a:r>
          </a:p>
          <a:p>
            <a:pPr marL="12700" marR="1414780">
              <a:spcBef>
                <a:spcPts val="5"/>
              </a:spcBef>
              <a:buChar char="-"/>
              <a:tabLst>
                <a:tab pos="259715" algn="l"/>
              </a:tabLst>
            </a:pPr>
            <a:r>
              <a:rPr lang="vi-VN" sz="3200" dirty="0">
                <a:latin typeface="Arial MT"/>
                <a:cs typeface="Arial MT"/>
              </a:rPr>
              <a:t>Vận hành nhỏ</a:t>
            </a:r>
          </a:p>
          <a:p>
            <a:pPr marL="12700" marR="1414780">
              <a:spcBef>
                <a:spcPts val="5"/>
              </a:spcBef>
              <a:buChar char="-"/>
              <a:tabLst>
                <a:tab pos="259715" algn="l"/>
              </a:tabLst>
            </a:pPr>
            <a:r>
              <a:rPr lang="vi-VN" sz="3200" dirty="0">
                <a:latin typeface="Arial MT"/>
                <a:cs typeface="Arial MT"/>
              </a:rPr>
              <a:t>Doanh nhân đang làm mọi thứ cần thiết</a:t>
            </a:r>
            <a:endParaRPr sz="3200" dirty="0">
              <a:latin typeface="Arial MT"/>
              <a:cs typeface="Arial MT"/>
            </a:endParaRPr>
          </a:p>
        </p:txBody>
      </p:sp>
      <p:pic>
        <p:nvPicPr>
          <p:cNvPr id="3" name="object 8">
            <a:extLst>
              <a:ext uri="{FF2B5EF4-FFF2-40B4-BE49-F238E27FC236}">
                <a16:creationId xmlns:a16="http://schemas.microsoft.com/office/drawing/2014/main" xmlns="" id="{434FC696-9349-EAA5-E507-5F25F46079EE}"/>
              </a:ext>
            </a:extLst>
          </p:cNvPr>
          <p:cNvPicPr/>
          <p:nvPr/>
        </p:nvPicPr>
        <p:blipFill>
          <a:blip r:embed="rId2" cstate="print"/>
          <a:stretch>
            <a:fillRect/>
          </a:stretch>
        </p:blipFill>
        <p:spPr>
          <a:xfrm>
            <a:off x="10099867" y="1694903"/>
            <a:ext cx="1453349" cy="1467104"/>
          </a:xfrm>
          <a:prstGeom prst="rect">
            <a:avLst/>
          </a:prstGeom>
        </p:spPr>
      </p:pic>
    </p:spTree>
    <p:extLst>
      <p:ext uri="{BB962C8B-B14F-4D97-AF65-F5344CB8AC3E}">
        <p14:creationId xmlns:p14="http://schemas.microsoft.com/office/powerpoint/2010/main" xmlns="" val="2825939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52069" marR="0" lvl="0" indent="0" defTabSz="914400" eaLnBrk="1" fontAlgn="auto" latinLnBrk="0" hangingPunct="1">
              <a:lnSpc>
                <a:spcPct val="100000"/>
              </a:lnSpc>
              <a:spcBef>
                <a:spcPts val="90"/>
              </a:spcBef>
              <a:spcAft>
                <a:spcPts val="0"/>
              </a:spcAft>
              <a:buClrTx/>
              <a:buSzTx/>
              <a:buFontTx/>
              <a:buNone/>
              <a:tabLst/>
              <a:defRPr/>
            </a:pPr>
            <a:r>
              <a:rPr kumimoji="0" lang="en-US" sz="3600" b="1" i="0" u="none" strike="noStrike" kern="0" cap="none" spc="0" normalizeH="0" baseline="0" noProof="0" dirty="0" err="1">
                <a:ln>
                  <a:noFill/>
                </a:ln>
                <a:solidFill>
                  <a:schemeClr val="tx1"/>
                </a:solidFill>
                <a:effectLst/>
                <a:uLnTx/>
                <a:uFillTx/>
                <a:latin typeface="Arial MT"/>
                <a:ea typeface="+mj-ea"/>
              </a:rPr>
              <a:t>Vòng</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đời</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kinh</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doanh</a:t>
            </a:r>
            <a:endParaRPr kumimoji="0" lang="en-US" sz="3600" b="1" i="0" u="none" strike="noStrike" kern="0" cap="none" spc="0" normalizeH="0" baseline="0" noProof="0" dirty="0">
              <a:ln>
                <a:noFill/>
              </a:ln>
              <a:solidFill>
                <a:schemeClr val="tx1"/>
              </a:solidFill>
              <a:effectLst/>
              <a:uLnTx/>
              <a:uFillTx/>
              <a:latin typeface="Arial MT"/>
              <a:ea typeface="+mj-ea"/>
            </a:endParaRPr>
          </a:p>
        </p:txBody>
      </p:sp>
      <p:sp>
        <p:nvSpPr>
          <p:cNvPr id="8" name="object 3">
            <a:extLst>
              <a:ext uri="{FF2B5EF4-FFF2-40B4-BE49-F238E27FC236}">
                <a16:creationId xmlns:a16="http://schemas.microsoft.com/office/drawing/2014/main" xmlns="" id="{D27965F8-A3C3-D0BF-79CA-6AF0188DBCBC}"/>
              </a:ext>
            </a:extLst>
          </p:cNvPr>
          <p:cNvSpPr txBox="1"/>
          <p:nvPr/>
        </p:nvSpPr>
        <p:spPr>
          <a:xfrm>
            <a:off x="1427227" y="2550619"/>
            <a:ext cx="10388853" cy="2983509"/>
          </a:xfrm>
          <a:prstGeom prst="rect">
            <a:avLst/>
          </a:prstGeom>
        </p:spPr>
        <p:txBody>
          <a:bodyPr vert="horz" wrap="square" lIns="0" tIns="13335" rIns="0" bIns="0" rtlCol="0">
            <a:spAutoFit/>
          </a:bodyPr>
          <a:lstStyle/>
          <a:p>
            <a:pPr marL="469900" indent="-457834">
              <a:spcBef>
                <a:spcPts val="105"/>
              </a:spcBef>
              <a:buFont typeface="Wingdings"/>
              <a:buChar char=""/>
              <a:tabLst>
                <a:tab pos="470534" algn="l"/>
              </a:tabLst>
            </a:pPr>
            <a:r>
              <a:rPr lang="vi-VN" sz="3200" spc="-5" dirty="0">
                <a:solidFill>
                  <a:srgbClr val="01829F"/>
                </a:solidFill>
                <a:latin typeface="Arial MT"/>
                <a:cs typeface="Arial MT"/>
              </a:rPr>
              <a:t>Giai đoạn</a:t>
            </a:r>
            <a:r>
              <a:rPr sz="3200" spc="-35" dirty="0">
                <a:solidFill>
                  <a:srgbClr val="01829F"/>
                </a:solidFill>
                <a:latin typeface="Arial MT"/>
                <a:cs typeface="Arial MT"/>
              </a:rPr>
              <a:t> </a:t>
            </a:r>
            <a:r>
              <a:rPr sz="3200" dirty="0">
                <a:solidFill>
                  <a:srgbClr val="01829F"/>
                </a:solidFill>
                <a:latin typeface="Arial MT"/>
                <a:cs typeface="Arial MT"/>
              </a:rPr>
              <a:t>3:</a:t>
            </a:r>
            <a:r>
              <a:rPr sz="3200" spc="-30" dirty="0">
                <a:solidFill>
                  <a:srgbClr val="01829F"/>
                </a:solidFill>
                <a:latin typeface="Arial MT"/>
                <a:cs typeface="Arial MT"/>
              </a:rPr>
              <a:t> </a:t>
            </a:r>
            <a:r>
              <a:rPr lang="vi-VN" sz="3200" dirty="0">
                <a:latin typeface="Arial MT"/>
                <a:cs typeface="Arial MT"/>
              </a:rPr>
              <a:t>Tăng trưởng</a:t>
            </a:r>
            <a:endParaRPr sz="3200" dirty="0">
              <a:latin typeface="Arial MT"/>
              <a:cs typeface="Arial MT"/>
            </a:endParaRPr>
          </a:p>
          <a:p>
            <a:pPr>
              <a:spcBef>
                <a:spcPts val="45"/>
              </a:spcBef>
            </a:pPr>
            <a:endParaRPr sz="3300" dirty="0">
              <a:latin typeface="Arial MT"/>
              <a:cs typeface="Arial MT"/>
            </a:endParaRPr>
          </a:p>
          <a:p>
            <a:pPr marL="259079" indent="-247015">
              <a:spcBef>
                <a:spcPts val="5"/>
              </a:spcBef>
              <a:buChar char="-"/>
              <a:tabLst>
                <a:tab pos="259715" algn="l"/>
              </a:tabLst>
            </a:pPr>
            <a:r>
              <a:rPr lang="vi-VN" sz="3200" dirty="0">
                <a:latin typeface="Arial MT"/>
                <a:cs typeface="Arial MT"/>
              </a:rPr>
              <a:t>phát triển kinh doanh</a:t>
            </a:r>
          </a:p>
          <a:p>
            <a:pPr marL="259079" indent="-247015">
              <a:spcBef>
                <a:spcPts val="5"/>
              </a:spcBef>
              <a:buChar char="-"/>
              <a:tabLst>
                <a:tab pos="259715" algn="l"/>
              </a:tabLst>
            </a:pPr>
            <a:r>
              <a:rPr lang="vi-VN" sz="3200" dirty="0">
                <a:latin typeface="Arial MT"/>
                <a:cs typeface="Arial MT"/>
              </a:rPr>
              <a:t>tăng doanh thu</a:t>
            </a:r>
          </a:p>
          <a:p>
            <a:pPr marL="259079" indent="-247015">
              <a:spcBef>
                <a:spcPts val="5"/>
              </a:spcBef>
              <a:buChar char="-"/>
              <a:tabLst>
                <a:tab pos="259715" algn="l"/>
              </a:tabLst>
            </a:pPr>
            <a:r>
              <a:rPr lang="vi-VN" sz="3200" dirty="0">
                <a:latin typeface="Arial MT"/>
                <a:cs typeface="Arial MT"/>
              </a:rPr>
              <a:t>phát triển cơ sở khách hàng</a:t>
            </a:r>
          </a:p>
          <a:p>
            <a:pPr marL="259079" indent="-247015">
              <a:spcBef>
                <a:spcPts val="5"/>
              </a:spcBef>
              <a:buChar char="-"/>
              <a:tabLst>
                <a:tab pos="259715" algn="l"/>
              </a:tabLst>
            </a:pPr>
            <a:r>
              <a:rPr lang="vi-VN" sz="3200" dirty="0">
                <a:latin typeface="Arial MT"/>
                <a:cs typeface="Arial MT"/>
              </a:rPr>
              <a:t>các doanh nhân nằm ở một vị trí điều hành</a:t>
            </a:r>
            <a:endParaRPr sz="3200" dirty="0">
              <a:latin typeface="Arial MT"/>
              <a:cs typeface="Arial MT"/>
            </a:endParaRPr>
          </a:p>
        </p:txBody>
      </p:sp>
      <p:pic>
        <p:nvPicPr>
          <p:cNvPr id="9" name="object 8">
            <a:extLst>
              <a:ext uri="{FF2B5EF4-FFF2-40B4-BE49-F238E27FC236}">
                <a16:creationId xmlns:a16="http://schemas.microsoft.com/office/drawing/2014/main" xmlns="" id="{BA5C883B-4635-A29F-7D49-A65CABEABA22}"/>
              </a:ext>
            </a:extLst>
          </p:cNvPr>
          <p:cNvPicPr/>
          <p:nvPr/>
        </p:nvPicPr>
        <p:blipFill>
          <a:blip r:embed="rId2" cstate="print"/>
          <a:stretch>
            <a:fillRect/>
          </a:stretch>
        </p:blipFill>
        <p:spPr>
          <a:xfrm>
            <a:off x="9863328" y="2202181"/>
            <a:ext cx="1159764" cy="1574291"/>
          </a:xfrm>
          <a:prstGeom prst="rect">
            <a:avLst/>
          </a:prstGeom>
        </p:spPr>
      </p:pic>
    </p:spTree>
    <p:extLst>
      <p:ext uri="{BB962C8B-B14F-4D97-AF65-F5344CB8AC3E}">
        <p14:creationId xmlns:p14="http://schemas.microsoft.com/office/powerpoint/2010/main" xmlns="" val="3123728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52069" marR="0" lvl="0" indent="0" defTabSz="914400" eaLnBrk="1" fontAlgn="auto" latinLnBrk="0" hangingPunct="1">
              <a:lnSpc>
                <a:spcPct val="100000"/>
              </a:lnSpc>
              <a:spcBef>
                <a:spcPts val="90"/>
              </a:spcBef>
              <a:spcAft>
                <a:spcPts val="0"/>
              </a:spcAft>
              <a:buClrTx/>
              <a:buSzTx/>
              <a:buFontTx/>
              <a:buNone/>
              <a:tabLst/>
              <a:defRPr/>
            </a:pPr>
            <a:r>
              <a:rPr kumimoji="0" lang="en-US" sz="3600" b="1" i="0" u="none" strike="noStrike" kern="0" cap="none" spc="0" normalizeH="0" baseline="0" noProof="0" dirty="0" err="1">
                <a:ln>
                  <a:noFill/>
                </a:ln>
                <a:solidFill>
                  <a:schemeClr val="tx1"/>
                </a:solidFill>
                <a:effectLst/>
                <a:uLnTx/>
                <a:uFillTx/>
                <a:latin typeface="Arial MT"/>
                <a:ea typeface="+mj-ea"/>
              </a:rPr>
              <a:t>Vòng</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đời</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kinh</a:t>
            </a:r>
            <a:r>
              <a:rPr kumimoji="0" lang="en-US" sz="3600" b="1" i="0" u="none" strike="noStrike" kern="0" cap="none" spc="0" normalizeH="0" baseline="0" noProof="0" dirty="0">
                <a:ln>
                  <a:noFill/>
                </a:ln>
                <a:solidFill>
                  <a:schemeClr val="tx1"/>
                </a:solidFill>
                <a:effectLst/>
                <a:uLnTx/>
                <a:uFillTx/>
                <a:latin typeface="Arial MT"/>
                <a:ea typeface="+mj-ea"/>
              </a:rPr>
              <a:t> </a:t>
            </a:r>
            <a:r>
              <a:rPr kumimoji="0" lang="en-US" sz="3600" b="1" i="0" u="none" strike="noStrike" kern="0" cap="none" spc="0" normalizeH="0" baseline="0" noProof="0" dirty="0" err="1">
                <a:ln>
                  <a:noFill/>
                </a:ln>
                <a:solidFill>
                  <a:schemeClr val="tx1"/>
                </a:solidFill>
                <a:effectLst/>
                <a:uLnTx/>
                <a:uFillTx/>
                <a:latin typeface="Arial MT"/>
                <a:ea typeface="+mj-ea"/>
              </a:rPr>
              <a:t>doanh</a:t>
            </a:r>
            <a:endParaRPr kumimoji="0" lang="en-US" sz="3600" b="1" i="0" u="none" strike="noStrike" kern="0" cap="none" spc="0" normalizeH="0" baseline="0" noProof="0" dirty="0">
              <a:ln>
                <a:noFill/>
              </a:ln>
              <a:solidFill>
                <a:schemeClr val="tx1"/>
              </a:solidFill>
              <a:effectLst/>
              <a:uLnTx/>
              <a:uFillTx/>
              <a:latin typeface="Arial MT"/>
              <a:ea typeface="+mj-ea"/>
            </a:endParaRPr>
          </a:p>
        </p:txBody>
      </p:sp>
      <p:sp>
        <p:nvSpPr>
          <p:cNvPr id="2" name="object 3">
            <a:extLst>
              <a:ext uri="{FF2B5EF4-FFF2-40B4-BE49-F238E27FC236}">
                <a16:creationId xmlns:a16="http://schemas.microsoft.com/office/drawing/2014/main" xmlns="" id="{EB50E1F8-7598-0365-4579-F6F889731C65}"/>
              </a:ext>
            </a:extLst>
          </p:cNvPr>
          <p:cNvSpPr txBox="1"/>
          <p:nvPr/>
        </p:nvSpPr>
        <p:spPr>
          <a:xfrm>
            <a:off x="1427225" y="2796999"/>
            <a:ext cx="9803130" cy="2983509"/>
          </a:xfrm>
          <a:prstGeom prst="rect">
            <a:avLst/>
          </a:prstGeom>
        </p:spPr>
        <p:txBody>
          <a:bodyPr vert="horz" wrap="square" lIns="0" tIns="13335" rIns="0" bIns="0" rtlCol="0">
            <a:spAutoFit/>
          </a:bodyPr>
          <a:lstStyle/>
          <a:p>
            <a:pPr marL="469900" indent="-457834">
              <a:spcBef>
                <a:spcPts val="105"/>
              </a:spcBef>
              <a:buFont typeface="Wingdings"/>
              <a:buChar char=""/>
              <a:tabLst>
                <a:tab pos="470534" algn="l"/>
              </a:tabLst>
            </a:pPr>
            <a:r>
              <a:rPr lang="vi-VN" sz="3200" spc="-5" dirty="0">
                <a:solidFill>
                  <a:srgbClr val="01829F"/>
                </a:solidFill>
                <a:latin typeface="Arial MT"/>
                <a:cs typeface="Arial MT"/>
              </a:rPr>
              <a:t>Giai đoạn</a:t>
            </a:r>
            <a:r>
              <a:rPr sz="3200" spc="-15" dirty="0">
                <a:solidFill>
                  <a:srgbClr val="01829F"/>
                </a:solidFill>
                <a:latin typeface="Arial MT"/>
                <a:cs typeface="Arial MT"/>
              </a:rPr>
              <a:t> </a:t>
            </a:r>
            <a:r>
              <a:rPr sz="3200" dirty="0">
                <a:solidFill>
                  <a:srgbClr val="01829F"/>
                </a:solidFill>
                <a:latin typeface="Arial MT"/>
                <a:cs typeface="Arial MT"/>
              </a:rPr>
              <a:t>4:</a:t>
            </a:r>
            <a:r>
              <a:rPr sz="3200" spc="-15" dirty="0">
                <a:solidFill>
                  <a:srgbClr val="01829F"/>
                </a:solidFill>
                <a:latin typeface="Arial MT"/>
                <a:cs typeface="Arial MT"/>
              </a:rPr>
              <a:t> </a:t>
            </a:r>
            <a:r>
              <a:rPr lang="vi-VN" sz="3200" spc="-5" dirty="0">
                <a:latin typeface="Arial MT"/>
                <a:cs typeface="Arial MT"/>
              </a:rPr>
              <a:t>Bão hòa và xu hướng giảm</a:t>
            </a:r>
            <a:endParaRPr sz="3200" dirty="0">
              <a:latin typeface="Arial MT"/>
              <a:cs typeface="Arial MT"/>
            </a:endParaRPr>
          </a:p>
          <a:p>
            <a:pPr>
              <a:spcBef>
                <a:spcPts val="45"/>
              </a:spcBef>
            </a:pPr>
            <a:endParaRPr sz="3300" dirty="0">
              <a:latin typeface="Arial MT"/>
              <a:cs typeface="Arial MT"/>
            </a:endParaRPr>
          </a:p>
          <a:p>
            <a:pPr marL="259079" indent="-247015">
              <a:buChar char="-"/>
              <a:tabLst>
                <a:tab pos="259715" algn="l"/>
              </a:tabLst>
            </a:pPr>
            <a:r>
              <a:rPr lang="vi-VN" sz="3200" dirty="0">
                <a:latin typeface="Arial MT"/>
                <a:cs typeface="Arial MT"/>
              </a:rPr>
              <a:t>bạn đang ở nhiều quốc gia hoặc thành phố</a:t>
            </a:r>
          </a:p>
          <a:p>
            <a:pPr marL="259079" indent="-247015">
              <a:buChar char="-"/>
              <a:tabLst>
                <a:tab pos="259715" algn="l"/>
              </a:tabLst>
            </a:pPr>
            <a:r>
              <a:rPr lang="vi-VN" sz="3200" dirty="0">
                <a:latin typeface="Arial MT"/>
                <a:cs typeface="Arial MT"/>
              </a:rPr>
              <a:t>tốc độ tăng trưởng đang chậm lại</a:t>
            </a:r>
          </a:p>
          <a:p>
            <a:pPr marL="259079" indent="-247015">
              <a:buChar char="-"/>
              <a:tabLst>
                <a:tab pos="259715" algn="l"/>
              </a:tabLst>
            </a:pPr>
            <a:r>
              <a:rPr lang="vi-VN" sz="3200" dirty="0">
                <a:latin typeface="Arial MT"/>
                <a:cs typeface="Arial MT"/>
              </a:rPr>
              <a:t>nếu bạn không mở rộng hoặc xoay vòng, bạn có thể bị suy thoái</a:t>
            </a:r>
            <a:endParaRPr sz="3200" dirty="0">
              <a:latin typeface="Arial MT"/>
              <a:cs typeface="Arial MT"/>
            </a:endParaRPr>
          </a:p>
        </p:txBody>
      </p:sp>
      <p:pic>
        <p:nvPicPr>
          <p:cNvPr id="3" name="object 8">
            <a:extLst>
              <a:ext uri="{FF2B5EF4-FFF2-40B4-BE49-F238E27FC236}">
                <a16:creationId xmlns:a16="http://schemas.microsoft.com/office/drawing/2014/main" xmlns="" id="{C0F32B6B-D434-F0BF-4B25-AB2E86104351}"/>
              </a:ext>
            </a:extLst>
          </p:cNvPr>
          <p:cNvPicPr/>
          <p:nvPr/>
        </p:nvPicPr>
        <p:blipFill>
          <a:blip r:embed="rId2" cstate="print"/>
          <a:stretch>
            <a:fillRect/>
          </a:stretch>
        </p:blipFill>
        <p:spPr>
          <a:xfrm>
            <a:off x="8886444" y="1006794"/>
            <a:ext cx="2343911" cy="1540124"/>
          </a:xfrm>
          <a:prstGeom prst="rect">
            <a:avLst/>
          </a:prstGeom>
        </p:spPr>
      </p:pic>
    </p:spTree>
    <p:extLst>
      <p:ext uri="{BB962C8B-B14F-4D97-AF65-F5344CB8AC3E}">
        <p14:creationId xmlns:p14="http://schemas.microsoft.com/office/powerpoint/2010/main" xmlns="" val="307211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3">
            <a:extLst>
              <a:ext uri="{FF2B5EF4-FFF2-40B4-BE49-F238E27FC236}">
                <a16:creationId xmlns:a16="http://schemas.microsoft.com/office/drawing/2014/main" xmlns="" id="{1193E4C9-58DD-1C57-158A-91241701D4AC}"/>
              </a:ext>
            </a:extLst>
          </p:cNvPr>
          <p:cNvSpPr txBox="1"/>
          <p:nvPr/>
        </p:nvSpPr>
        <p:spPr>
          <a:xfrm>
            <a:off x="1427224" y="2058113"/>
            <a:ext cx="9941815" cy="2993768"/>
          </a:xfrm>
          <a:prstGeom prst="rect">
            <a:avLst/>
          </a:prstGeom>
        </p:spPr>
        <p:txBody>
          <a:bodyPr vert="horz" wrap="square" lIns="0" tIns="13335" rIns="0" bIns="0" rtlCol="0">
            <a:spAutoFit/>
          </a:bodyPr>
          <a:lstStyle/>
          <a:p>
            <a:pPr marL="12700" marR="774065">
              <a:spcBef>
                <a:spcPts val="105"/>
              </a:spcBef>
              <a:buChar char="•"/>
              <a:tabLst>
                <a:tab pos="469900" algn="l"/>
                <a:tab pos="470534" algn="l"/>
              </a:tabLst>
            </a:pPr>
            <a:r>
              <a:rPr lang="vi-VN" sz="3200" dirty="0">
                <a:latin typeface="Arial MT"/>
                <a:cs typeface="Arial MT"/>
              </a:rPr>
              <a:t>Thu nhập chủ động - phụ thuộc vào việc thể hiện và làm gì đó</a:t>
            </a:r>
          </a:p>
          <a:p>
            <a:pPr marL="12700" marR="774065">
              <a:spcBef>
                <a:spcPts val="105"/>
              </a:spcBef>
              <a:buChar char="•"/>
              <a:tabLst>
                <a:tab pos="469900" algn="l"/>
                <a:tab pos="470534" algn="l"/>
              </a:tabLst>
            </a:pPr>
            <a:r>
              <a:rPr lang="vi-VN" sz="3200" dirty="0">
                <a:latin typeface="Arial MT"/>
                <a:cs typeface="Arial MT"/>
              </a:rPr>
              <a:t>Thu nhập thụ động - bạn kiếm được tiền bất kể bạn thực sự đang làm gì</a:t>
            </a:r>
          </a:p>
          <a:p>
            <a:pPr marL="12700" marR="774065">
              <a:spcBef>
                <a:spcPts val="105"/>
              </a:spcBef>
              <a:buChar char="•"/>
              <a:tabLst>
                <a:tab pos="469900" algn="l"/>
                <a:tab pos="470534" algn="l"/>
              </a:tabLst>
            </a:pPr>
            <a:r>
              <a:rPr lang="vi-VN" sz="3200" dirty="0">
                <a:latin typeface="Arial MT"/>
                <a:cs typeface="Arial MT"/>
              </a:rPr>
              <a:t>Ví dụ về thu nhập thụ động: đầu tư vào cổ phiếu, cổ tức</a:t>
            </a:r>
            <a:endParaRPr sz="3200" dirty="0">
              <a:latin typeface="Arial MT"/>
              <a:cs typeface="Arial MT"/>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5" y="1155767"/>
            <a:ext cx="6400800"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Các loại thu nhập khác nhau</a:t>
            </a:r>
            <a:endParaRPr sz="3600" dirty="0">
              <a:latin typeface="Arial"/>
              <a:cs typeface="Arial"/>
            </a:endParaRPr>
          </a:p>
        </p:txBody>
      </p:sp>
      <p:pic>
        <p:nvPicPr>
          <p:cNvPr id="10" name="object 8">
            <a:extLst>
              <a:ext uri="{FF2B5EF4-FFF2-40B4-BE49-F238E27FC236}">
                <a16:creationId xmlns:a16="http://schemas.microsoft.com/office/drawing/2014/main" xmlns="" id="{106BCD4B-C8A9-7998-045B-A52B3F6204CE}"/>
              </a:ext>
            </a:extLst>
          </p:cNvPr>
          <p:cNvPicPr/>
          <p:nvPr/>
        </p:nvPicPr>
        <p:blipFill>
          <a:blip r:embed="rId2" cstate="print"/>
          <a:stretch>
            <a:fillRect/>
          </a:stretch>
        </p:blipFill>
        <p:spPr>
          <a:xfrm>
            <a:off x="9871231" y="4384547"/>
            <a:ext cx="1203397" cy="1908048"/>
          </a:xfrm>
          <a:prstGeom prst="rect">
            <a:avLst/>
          </a:prstGeom>
        </p:spPr>
      </p:pic>
    </p:spTree>
    <p:extLst>
      <p:ext uri="{BB962C8B-B14F-4D97-AF65-F5344CB8AC3E}">
        <p14:creationId xmlns:p14="http://schemas.microsoft.com/office/powerpoint/2010/main" xmlns="" val="2063141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5" y="1155767"/>
            <a:ext cx="6400800"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Các loại thu nhập khác nhau</a:t>
            </a:r>
            <a:endParaRPr sz="3600" dirty="0">
              <a:latin typeface="Arial"/>
              <a:cs typeface="Arial"/>
            </a:endParaRPr>
          </a:p>
        </p:txBody>
      </p:sp>
      <p:sp>
        <p:nvSpPr>
          <p:cNvPr id="4" name="object 3">
            <a:extLst>
              <a:ext uri="{FF2B5EF4-FFF2-40B4-BE49-F238E27FC236}">
                <a16:creationId xmlns:a16="http://schemas.microsoft.com/office/drawing/2014/main" xmlns="" id="{C92E5C0F-48AB-4621-5DA1-2FC9F4384E8B}"/>
              </a:ext>
            </a:extLst>
          </p:cNvPr>
          <p:cNvSpPr txBox="1"/>
          <p:nvPr/>
        </p:nvSpPr>
        <p:spPr>
          <a:xfrm>
            <a:off x="1427227" y="2550619"/>
            <a:ext cx="9989185" cy="2488502"/>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Doanh thu định kỳ: Thay thế bán hàng</a:t>
            </a:r>
          </a:p>
          <a:p>
            <a:pPr marL="12066">
              <a:spcBef>
                <a:spcPts val="105"/>
              </a:spcBef>
              <a:tabLst>
                <a:tab pos="469900" algn="l"/>
                <a:tab pos="470534" algn="l"/>
              </a:tabLst>
            </a:pPr>
            <a:r>
              <a:rPr lang="vi-VN" sz="3200" dirty="0">
                <a:latin typeface="Arial MT"/>
                <a:cs typeface="Arial MT"/>
              </a:rPr>
              <a:t>Một số thứ được trả tiền một lần, bạn bán thứ gì đó và khách hàng trả tiền cho bạn nhiều lần, miễn là họ sử dụng nó hoặc miễn là họ là thành viên</a:t>
            </a:r>
          </a:p>
          <a:p>
            <a:pPr marL="12066">
              <a:spcBef>
                <a:spcPts val="105"/>
              </a:spcBef>
              <a:tabLst>
                <a:tab pos="469900" algn="l"/>
                <a:tab pos="470534" algn="l"/>
              </a:tabLst>
            </a:pPr>
            <a:r>
              <a:rPr lang="vi-VN" sz="3200" dirty="0">
                <a:latin typeface="Arial MT"/>
                <a:cs typeface="Arial MT"/>
              </a:rPr>
              <a:t>Ví dụ: Các gói đăng ký</a:t>
            </a:r>
            <a:endParaRPr sz="3200" dirty="0">
              <a:latin typeface="Arial MT"/>
              <a:cs typeface="Arial MT"/>
            </a:endParaRPr>
          </a:p>
        </p:txBody>
      </p:sp>
      <p:pic>
        <p:nvPicPr>
          <p:cNvPr id="5" name="object 8">
            <a:extLst>
              <a:ext uri="{FF2B5EF4-FFF2-40B4-BE49-F238E27FC236}">
                <a16:creationId xmlns:a16="http://schemas.microsoft.com/office/drawing/2014/main" xmlns="" id="{FD46AF23-11A2-C972-A2E2-4A8362713AF6}"/>
              </a:ext>
            </a:extLst>
          </p:cNvPr>
          <p:cNvPicPr/>
          <p:nvPr/>
        </p:nvPicPr>
        <p:blipFill>
          <a:blip r:embed="rId2" cstate="print"/>
          <a:stretch>
            <a:fillRect/>
          </a:stretch>
        </p:blipFill>
        <p:spPr>
          <a:xfrm>
            <a:off x="8843771" y="4491228"/>
            <a:ext cx="2479548" cy="1476756"/>
          </a:xfrm>
          <a:prstGeom prst="rect">
            <a:avLst/>
          </a:prstGeom>
        </p:spPr>
      </p:pic>
    </p:spTree>
    <p:extLst>
      <p:ext uri="{BB962C8B-B14F-4D97-AF65-F5344CB8AC3E}">
        <p14:creationId xmlns:p14="http://schemas.microsoft.com/office/powerpoint/2010/main" xmlns="" val="2307583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5" y="1155767"/>
            <a:ext cx="6400800"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Quy trình nhận diện cơ hội</a:t>
            </a:r>
            <a:endParaRPr sz="3600" dirty="0">
              <a:latin typeface="Arial"/>
              <a:cs typeface="Arial"/>
            </a:endParaRPr>
          </a:p>
        </p:txBody>
      </p:sp>
      <p:sp>
        <p:nvSpPr>
          <p:cNvPr id="6" name="object 3">
            <a:extLst>
              <a:ext uri="{FF2B5EF4-FFF2-40B4-BE49-F238E27FC236}">
                <a16:creationId xmlns:a16="http://schemas.microsoft.com/office/drawing/2014/main" xmlns="" id="{ADFC575C-041A-F4EC-8739-0F834FE876D9}"/>
              </a:ext>
            </a:extLst>
          </p:cNvPr>
          <p:cNvSpPr txBox="1"/>
          <p:nvPr/>
        </p:nvSpPr>
        <p:spPr>
          <a:xfrm>
            <a:off x="675384" y="2609473"/>
            <a:ext cx="9250935" cy="3019416"/>
          </a:xfrm>
          <a:prstGeom prst="rect">
            <a:avLst/>
          </a:prstGeom>
        </p:spPr>
        <p:txBody>
          <a:bodyPr vert="horz" wrap="square" lIns="0" tIns="13335" rIns="0" bIns="0" rtlCol="0">
            <a:spAutoFit/>
          </a:bodyPr>
          <a:lstStyle/>
          <a:p>
            <a:pPr marL="12700">
              <a:spcBef>
                <a:spcPts val="105"/>
              </a:spcBef>
            </a:pPr>
            <a:r>
              <a:rPr lang="vi-VN" sz="3200" spc="-5" dirty="0">
                <a:solidFill>
                  <a:srgbClr val="0070C0"/>
                </a:solidFill>
                <a:latin typeface="Arial MT"/>
                <a:cs typeface="Arial MT"/>
              </a:rPr>
              <a:t>#1 Nhận ra cơ hội</a:t>
            </a:r>
          </a:p>
          <a:p>
            <a:pPr marL="12700">
              <a:spcBef>
                <a:spcPts val="105"/>
              </a:spcBef>
            </a:pPr>
            <a:r>
              <a:rPr lang="vi-VN" sz="3200" spc="-5" dirty="0">
                <a:latin typeface="Arial MT"/>
                <a:cs typeface="Arial MT"/>
              </a:rPr>
              <a:t>-một vấn đề, một cơ hội để thêm vào một lợi ích</a:t>
            </a:r>
          </a:p>
          <a:p>
            <a:pPr marL="12700">
              <a:spcBef>
                <a:spcPts val="105"/>
              </a:spcBef>
            </a:pPr>
            <a:endParaRPr lang="vi-VN" sz="3200" spc="-5" dirty="0">
              <a:latin typeface="Arial MT"/>
              <a:cs typeface="Arial MT"/>
            </a:endParaRPr>
          </a:p>
          <a:p>
            <a:pPr marL="12700">
              <a:spcBef>
                <a:spcPts val="105"/>
              </a:spcBef>
            </a:pPr>
            <a:r>
              <a:rPr lang="vi-VN" sz="3200" spc="-5" dirty="0">
                <a:solidFill>
                  <a:srgbClr val="0070C0"/>
                </a:solidFill>
                <a:latin typeface="Arial MT"/>
                <a:cs typeface="Arial MT"/>
              </a:rPr>
              <a:t>#2 Khái niệm hóa</a:t>
            </a:r>
          </a:p>
          <a:p>
            <a:pPr marL="12700">
              <a:spcBef>
                <a:spcPts val="105"/>
              </a:spcBef>
            </a:pPr>
            <a:r>
              <a:rPr lang="vi-VN" sz="3200" spc="-5" dirty="0">
                <a:latin typeface="Arial MT"/>
                <a:cs typeface="Arial MT"/>
              </a:rPr>
              <a:t>bạn nhận ra có một cơ hội, bạn nghiên cứu thị trường và thẩm định ý tưởng đó</a:t>
            </a:r>
            <a:endParaRPr sz="3200" dirty="0">
              <a:latin typeface="Arial MT"/>
              <a:cs typeface="Arial MT"/>
            </a:endParaRPr>
          </a:p>
        </p:txBody>
      </p:sp>
      <p:pic>
        <p:nvPicPr>
          <p:cNvPr id="8" name="object 8">
            <a:extLst>
              <a:ext uri="{FF2B5EF4-FFF2-40B4-BE49-F238E27FC236}">
                <a16:creationId xmlns:a16="http://schemas.microsoft.com/office/drawing/2014/main" xmlns="" id="{9FBA69B9-4F3B-AAF0-EC7C-07436DC0E2C2}"/>
              </a:ext>
            </a:extLst>
          </p:cNvPr>
          <p:cNvPicPr/>
          <p:nvPr/>
        </p:nvPicPr>
        <p:blipFill>
          <a:blip r:embed="rId2" cstate="print"/>
          <a:stretch>
            <a:fillRect/>
          </a:stretch>
        </p:blipFill>
        <p:spPr>
          <a:xfrm>
            <a:off x="10094368" y="3730752"/>
            <a:ext cx="1616659" cy="2020824"/>
          </a:xfrm>
          <a:prstGeom prst="rect">
            <a:avLst/>
          </a:prstGeom>
        </p:spPr>
      </p:pic>
    </p:spTree>
    <p:extLst>
      <p:ext uri="{BB962C8B-B14F-4D97-AF65-F5344CB8AC3E}">
        <p14:creationId xmlns:p14="http://schemas.microsoft.com/office/powerpoint/2010/main" xmlns="" val="1464016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5" y="1155767"/>
            <a:ext cx="6400800"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Quy trình nhận diện cơ hội</a:t>
            </a:r>
            <a:endParaRPr sz="3600" dirty="0">
              <a:latin typeface="Arial"/>
              <a:cs typeface="Arial"/>
            </a:endParaRPr>
          </a:p>
        </p:txBody>
      </p:sp>
      <p:sp>
        <p:nvSpPr>
          <p:cNvPr id="2" name="object 3">
            <a:extLst>
              <a:ext uri="{FF2B5EF4-FFF2-40B4-BE49-F238E27FC236}">
                <a16:creationId xmlns:a16="http://schemas.microsoft.com/office/drawing/2014/main" xmlns="" id="{D174E2CF-CDA9-170D-4B09-3BD73044C94A}"/>
              </a:ext>
            </a:extLst>
          </p:cNvPr>
          <p:cNvSpPr txBox="1"/>
          <p:nvPr/>
        </p:nvSpPr>
        <p:spPr>
          <a:xfrm>
            <a:off x="1427224" y="2304364"/>
            <a:ext cx="9718296" cy="3032240"/>
          </a:xfrm>
          <a:prstGeom prst="rect">
            <a:avLst/>
          </a:prstGeom>
        </p:spPr>
        <p:txBody>
          <a:bodyPr vert="horz" wrap="square" lIns="0" tIns="13335" rIns="0" bIns="0" rtlCol="0">
            <a:spAutoFit/>
          </a:bodyPr>
          <a:lstStyle/>
          <a:p>
            <a:pPr marL="12700">
              <a:spcBef>
                <a:spcPts val="105"/>
              </a:spcBef>
            </a:pPr>
            <a:r>
              <a:rPr lang="vi-VN" sz="3200" spc="-5" dirty="0">
                <a:solidFill>
                  <a:srgbClr val="0070C0"/>
                </a:solidFill>
                <a:latin typeface="Arial MT"/>
                <a:cs typeface="Arial MT"/>
              </a:rPr>
              <a:t>#3 Lập kế hoạch</a:t>
            </a:r>
          </a:p>
          <a:p>
            <a:pPr marL="12700">
              <a:spcBef>
                <a:spcPts val="105"/>
              </a:spcBef>
            </a:pPr>
            <a:r>
              <a:rPr lang="vi-VN" sz="3200" spc="-5" dirty="0">
                <a:latin typeface="Arial MT"/>
                <a:cs typeface="Arial MT"/>
              </a:rPr>
              <a:t>- Tập hợp các nguồn lực, tìm cách nắm bắt cơ hội</a:t>
            </a:r>
          </a:p>
          <a:p>
            <a:pPr marL="12700">
              <a:spcBef>
                <a:spcPts val="105"/>
              </a:spcBef>
            </a:pPr>
            <a:r>
              <a:rPr lang="vi-VN" sz="3200" spc="-5" dirty="0">
                <a:latin typeface="Arial MT"/>
                <a:cs typeface="Arial MT"/>
              </a:rPr>
              <a:t>- Suy nghĩ về mô hình kinh doanh</a:t>
            </a:r>
          </a:p>
          <a:p>
            <a:pPr marL="12700">
              <a:spcBef>
                <a:spcPts val="105"/>
              </a:spcBef>
            </a:pPr>
            <a:endParaRPr lang="vi-VN" sz="3200" spc="-5" dirty="0">
              <a:latin typeface="Arial MT"/>
              <a:cs typeface="Arial MT"/>
            </a:endParaRPr>
          </a:p>
          <a:p>
            <a:pPr marL="12700">
              <a:spcBef>
                <a:spcPts val="105"/>
              </a:spcBef>
            </a:pPr>
            <a:r>
              <a:rPr lang="vi-VN" sz="3200" spc="-5" dirty="0">
                <a:solidFill>
                  <a:srgbClr val="0070C0"/>
                </a:solidFill>
                <a:latin typeface="Arial MT"/>
                <a:cs typeface="Arial MT"/>
              </a:rPr>
              <a:t>#4 Ra mắt doanh nghiệp</a:t>
            </a:r>
          </a:p>
          <a:p>
            <a:pPr marL="12700">
              <a:spcBef>
                <a:spcPts val="105"/>
              </a:spcBef>
            </a:pPr>
            <a:r>
              <a:rPr lang="vi-VN" sz="3200" spc="-5" dirty="0">
                <a:latin typeface="Arial MT"/>
                <a:cs typeface="Arial MT"/>
              </a:rPr>
              <a:t>Mang các ý tưởng ra thực tế và thử nghiệm</a:t>
            </a:r>
            <a:endParaRPr sz="3200" dirty="0">
              <a:latin typeface="Arial MT"/>
              <a:cs typeface="Arial MT"/>
            </a:endParaRPr>
          </a:p>
        </p:txBody>
      </p:sp>
      <p:pic>
        <p:nvPicPr>
          <p:cNvPr id="3" name="object 8">
            <a:extLst>
              <a:ext uri="{FF2B5EF4-FFF2-40B4-BE49-F238E27FC236}">
                <a16:creationId xmlns:a16="http://schemas.microsoft.com/office/drawing/2014/main" xmlns="" id="{ECD1D051-F588-CDE0-64E8-B2824EA3901C}"/>
              </a:ext>
            </a:extLst>
          </p:cNvPr>
          <p:cNvPicPr/>
          <p:nvPr/>
        </p:nvPicPr>
        <p:blipFill>
          <a:blip r:embed="rId2" cstate="print"/>
          <a:stretch>
            <a:fillRect/>
          </a:stretch>
        </p:blipFill>
        <p:spPr>
          <a:xfrm>
            <a:off x="9302164" y="5079630"/>
            <a:ext cx="1609676" cy="1125210"/>
          </a:xfrm>
          <a:prstGeom prst="rect">
            <a:avLst/>
          </a:prstGeom>
        </p:spPr>
      </p:pic>
    </p:spTree>
    <p:extLst>
      <p:ext uri="{BB962C8B-B14F-4D97-AF65-F5344CB8AC3E}">
        <p14:creationId xmlns:p14="http://schemas.microsoft.com/office/powerpoint/2010/main" xmlns="" val="394923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Doanh nhân theo lối sống</a:t>
            </a:r>
            <a:endParaRPr sz="3600" dirty="0">
              <a:latin typeface="Arial"/>
              <a:cs typeface="Arial"/>
            </a:endParaRPr>
          </a:p>
        </p:txBody>
      </p:sp>
      <p:sp>
        <p:nvSpPr>
          <p:cNvPr id="2" name="object 3">
            <a:extLst>
              <a:ext uri="{FF2B5EF4-FFF2-40B4-BE49-F238E27FC236}">
                <a16:creationId xmlns:a16="http://schemas.microsoft.com/office/drawing/2014/main" xmlns="" id="{A4A87FF4-8DCB-3874-E33D-41012236CF67}"/>
              </a:ext>
            </a:extLst>
          </p:cNvPr>
          <p:cNvSpPr txBox="1"/>
          <p:nvPr/>
        </p:nvSpPr>
        <p:spPr>
          <a:xfrm>
            <a:off x="1102104" y="2357109"/>
            <a:ext cx="10620503" cy="2993768"/>
          </a:xfrm>
          <a:prstGeom prst="rect">
            <a:avLst/>
          </a:prstGeom>
        </p:spPr>
        <p:txBody>
          <a:bodyPr vert="horz" wrap="square" lIns="0" tIns="13335" rIns="0" bIns="0" rtlCol="0">
            <a:spAutoFit/>
          </a:bodyPr>
          <a:lstStyle/>
          <a:p>
            <a:pPr marL="469900" indent="-457834" algn="just">
              <a:spcBef>
                <a:spcPts val="105"/>
              </a:spcBef>
              <a:buChar char="•"/>
              <a:tabLst>
                <a:tab pos="469900" algn="l"/>
                <a:tab pos="470534" algn="l"/>
              </a:tabLst>
            </a:pPr>
            <a:r>
              <a:rPr lang="vi-VN" sz="3200" dirty="0">
                <a:latin typeface="Arial MT"/>
                <a:cs typeface="Arial MT"/>
              </a:rPr>
              <a:t>Một doanh nhân theo lối sống là người sẽ bắt đầu kinh doanh với mục tiêu rõ ràng là kiếm một số tiền nhất định để đảm bảo họ sống theo một lối sống họ theo đuổi</a:t>
            </a:r>
          </a:p>
          <a:p>
            <a:pPr marL="469900" indent="-457834" algn="just">
              <a:spcBef>
                <a:spcPts val="105"/>
              </a:spcBef>
              <a:buChar char="•"/>
              <a:tabLst>
                <a:tab pos="469900" algn="l"/>
                <a:tab pos="470534" algn="l"/>
              </a:tabLst>
            </a:pPr>
            <a:endParaRPr lang="vi-VN" sz="3200" dirty="0">
              <a:latin typeface="Arial MT"/>
              <a:cs typeface="Arial MT"/>
            </a:endParaRPr>
          </a:p>
          <a:p>
            <a:pPr marL="469900" indent="-457834" algn="just">
              <a:spcBef>
                <a:spcPts val="105"/>
              </a:spcBef>
              <a:buChar char="•"/>
              <a:tabLst>
                <a:tab pos="469900" algn="l"/>
                <a:tab pos="470534" algn="l"/>
              </a:tabLst>
            </a:pPr>
            <a:r>
              <a:rPr lang="vi-VN" sz="3200" dirty="0">
                <a:latin typeface="Arial MT"/>
                <a:cs typeface="Arial MT"/>
              </a:rPr>
              <a:t>Họ chủ yếu tập trung vào việc duy trì chất lượng cuộc sống được định rõ và ở một mức độ giàu có nhất định</a:t>
            </a:r>
            <a:endParaRPr sz="3200" dirty="0">
              <a:latin typeface="Arial MT"/>
              <a:cs typeface="Arial MT"/>
            </a:endParaRPr>
          </a:p>
        </p:txBody>
      </p:sp>
      <p:pic>
        <p:nvPicPr>
          <p:cNvPr id="3" name="object 8">
            <a:extLst>
              <a:ext uri="{FF2B5EF4-FFF2-40B4-BE49-F238E27FC236}">
                <a16:creationId xmlns:a16="http://schemas.microsoft.com/office/drawing/2014/main" xmlns="" id="{9DEADA25-FFDD-3ADF-6994-CA70810A5869}"/>
              </a:ext>
            </a:extLst>
          </p:cNvPr>
          <p:cNvPicPr/>
          <p:nvPr/>
        </p:nvPicPr>
        <p:blipFill>
          <a:blip r:embed="rId2" cstate="print"/>
          <a:stretch>
            <a:fillRect/>
          </a:stretch>
        </p:blipFill>
        <p:spPr>
          <a:xfrm>
            <a:off x="8992615" y="242569"/>
            <a:ext cx="2263140" cy="1908048"/>
          </a:xfrm>
          <a:prstGeom prst="rect">
            <a:avLst/>
          </a:prstGeom>
        </p:spPr>
      </p:pic>
    </p:spTree>
    <p:extLst>
      <p:ext uri="{BB962C8B-B14F-4D97-AF65-F5344CB8AC3E}">
        <p14:creationId xmlns:p14="http://schemas.microsoft.com/office/powerpoint/2010/main" xmlns="" val="851427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Doanh nhân theo lối sống</a:t>
            </a:r>
            <a:endParaRPr sz="3600" dirty="0">
              <a:latin typeface="Arial"/>
              <a:cs typeface="Arial"/>
            </a:endParaRPr>
          </a:p>
        </p:txBody>
      </p:sp>
      <p:sp>
        <p:nvSpPr>
          <p:cNvPr id="4" name="object 3">
            <a:extLst>
              <a:ext uri="{FF2B5EF4-FFF2-40B4-BE49-F238E27FC236}">
                <a16:creationId xmlns:a16="http://schemas.microsoft.com/office/drawing/2014/main" xmlns="" id="{77B27AD4-31FD-6DBA-F32B-48A85C8EA94C}"/>
              </a:ext>
            </a:extLst>
          </p:cNvPr>
          <p:cNvSpPr txBox="1"/>
          <p:nvPr/>
        </p:nvSpPr>
        <p:spPr>
          <a:xfrm>
            <a:off x="1345944" y="1789384"/>
            <a:ext cx="9383016" cy="4522392"/>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Họ không cần một doanh nghiệp lớn</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Họ tập trung vào những gì họ cần để theo đuổi lối sống nhất định</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Họ tập trung vào các doanh nghiệp có tỷ lệ doanh thu cao</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Dành càng ít thời gian và kiếm nhiều nhất có thể</a:t>
            </a:r>
            <a:endParaRPr sz="3200" dirty="0">
              <a:latin typeface="Arial MT"/>
              <a:cs typeface="Arial MT"/>
            </a:endParaRPr>
          </a:p>
        </p:txBody>
      </p:sp>
      <p:pic>
        <p:nvPicPr>
          <p:cNvPr id="5" name="object 8">
            <a:extLst>
              <a:ext uri="{FF2B5EF4-FFF2-40B4-BE49-F238E27FC236}">
                <a16:creationId xmlns:a16="http://schemas.microsoft.com/office/drawing/2014/main" xmlns="" id="{4F9DA726-1532-C087-B714-3106A4F97ACD}"/>
              </a:ext>
            </a:extLst>
          </p:cNvPr>
          <p:cNvPicPr/>
          <p:nvPr/>
        </p:nvPicPr>
        <p:blipFill>
          <a:blip r:embed="rId2" cstate="print"/>
          <a:stretch>
            <a:fillRect/>
          </a:stretch>
        </p:blipFill>
        <p:spPr>
          <a:xfrm>
            <a:off x="9996678" y="741482"/>
            <a:ext cx="1830324" cy="1594104"/>
          </a:xfrm>
          <a:prstGeom prst="rect">
            <a:avLst/>
          </a:prstGeom>
        </p:spPr>
      </p:pic>
    </p:spTree>
    <p:extLst>
      <p:ext uri="{BB962C8B-B14F-4D97-AF65-F5344CB8AC3E}">
        <p14:creationId xmlns:p14="http://schemas.microsoft.com/office/powerpoint/2010/main" xmlns="" val="4014546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 name="object 3">
            <a:extLst>
              <a:ext uri="{FF2B5EF4-FFF2-40B4-BE49-F238E27FC236}">
                <a16:creationId xmlns:a16="http://schemas.microsoft.com/office/drawing/2014/main" xmlns="" id="{91589EF8-A425-3ECC-5E07-DFF859BC5970}"/>
              </a:ext>
            </a:extLst>
          </p:cNvPr>
          <p:cNvSpPr txBox="1"/>
          <p:nvPr/>
        </p:nvSpPr>
        <p:spPr>
          <a:xfrm>
            <a:off x="1427225" y="2058111"/>
            <a:ext cx="10116820" cy="3953005"/>
          </a:xfrm>
          <a:prstGeom prst="rect">
            <a:avLst/>
          </a:prstGeom>
        </p:spPr>
        <p:txBody>
          <a:bodyPr vert="horz" wrap="square" lIns="0" tIns="13335" rIns="0" bIns="0" rtlCol="0">
            <a:spAutoFit/>
          </a:bodyPr>
          <a:lstStyle/>
          <a:p>
            <a:pPr marL="469900" indent="-457834">
              <a:spcBef>
                <a:spcPts val="105"/>
              </a:spcBef>
              <a:buFontTx/>
              <a:buChar char="•"/>
              <a:tabLst>
                <a:tab pos="469900" algn="l"/>
                <a:tab pos="470534" algn="l"/>
              </a:tabLst>
            </a:pPr>
            <a:r>
              <a:rPr lang="vi-VN" sz="3200" dirty="0">
                <a:solidFill>
                  <a:prstClr val="black"/>
                </a:solidFill>
                <a:latin typeface="Arial MT"/>
                <a:cs typeface="Arial MT"/>
              </a:rPr>
              <a:t>Tạp chí </a:t>
            </a:r>
            <a:r>
              <a:rPr sz="3200" dirty="0">
                <a:solidFill>
                  <a:prstClr val="black"/>
                </a:solidFill>
                <a:latin typeface="Arial MT"/>
                <a:cs typeface="Arial MT"/>
              </a:rPr>
              <a:t>“The</a:t>
            </a:r>
            <a:r>
              <a:rPr sz="3200" spc="-40" dirty="0">
                <a:solidFill>
                  <a:prstClr val="black"/>
                </a:solidFill>
                <a:latin typeface="Arial MT"/>
                <a:cs typeface="Arial MT"/>
              </a:rPr>
              <a:t> </a:t>
            </a:r>
            <a:r>
              <a:rPr sz="3200" spc="-5" dirty="0">
                <a:solidFill>
                  <a:prstClr val="black"/>
                </a:solidFill>
                <a:latin typeface="Arial MT"/>
                <a:cs typeface="Arial MT"/>
              </a:rPr>
              <a:t>Economist”:</a:t>
            </a:r>
            <a:endParaRPr sz="3200" dirty="0">
              <a:solidFill>
                <a:prstClr val="black"/>
              </a:solidFill>
              <a:latin typeface="Arial MT"/>
              <a:cs typeface="Arial MT"/>
            </a:endParaRPr>
          </a:p>
          <a:p>
            <a:pPr marL="925830" marR="5080"/>
            <a:r>
              <a:rPr sz="3200" i="1" spc="-5" dirty="0">
                <a:solidFill>
                  <a:prstClr val="black"/>
                </a:solidFill>
                <a:latin typeface="Arial"/>
                <a:cs typeface="Arial"/>
              </a:rPr>
              <a:t>"</a:t>
            </a:r>
            <a:r>
              <a:rPr lang="vi-VN" sz="3200" i="1" spc="-5" dirty="0">
                <a:solidFill>
                  <a:prstClr val="black"/>
                </a:solidFill>
                <a:latin typeface="Arial"/>
                <a:cs typeface="Arial"/>
              </a:rPr>
              <a:t>Có hai quan điểm khác nhau. Quan điểm thứ nhất là quan điểm phổ biến cho rằng doanh nhân là những người </a:t>
            </a:r>
            <a:r>
              <a:rPr lang="vi-VN" sz="3200" i="1" spc="-5" dirty="0">
                <a:solidFill>
                  <a:srgbClr val="FF0000"/>
                </a:solidFill>
                <a:latin typeface="Arial"/>
                <a:cs typeface="Arial"/>
              </a:rPr>
              <a:t>điều hành </a:t>
            </a:r>
            <a:r>
              <a:rPr lang="vi-VN" sz="3200" i="1" spc="-5" dirty="0">
                <a:solidFill>
                  <a:prstClr val="black"/>
                </a:solidFill>
                <a:latin typeface="Arial"/>
                <a:cs typeface="Arial"/>
              </a:rPr>
              <a:t>công ty của riêng họ, những </a:t>
            </a:r>
            <a:r>
              <a:rPr lang="vi-VN" sz="3200" i="1" spc="-5" dirty="0">
                <a:solidFill>
                  <a:srgbClr val="FF0000"/>
                </a:solidFill>
                <a:latin typeface="Arial"/>
                <a:cs typeface="Arial"/>
              </a:rPr>
              <a:t>người kinh doanh tự do </a:t>
            </a:r>
            <a:r>
              <a:rPr lang="vi-VN" sz="3200" i="1" spc="-5" dirty="0">
                <a:solidFill>
                  <a:prstClr val="black"/>
                </a:solidFill>
                <a:latin typeface="Arial"/>
                <a:cs typeface="Arial"/>
              </a:rPr>
              <a:t>hoặc kinh doanh nhỏ. Quan điểm thứ hai cho rằng doanh nhân là những người cấp tiến, </a:t>
            </a:r>
            <a:r>
              <a:rPr lang="vi-VN" sz="3200" i="1" spc="-5" dirty="0">
                <a:solidFill>
                  <a:srgbClr val="FF0000"/>
                </a:solidFill>
                <a:latin typeface="Arial"/>
                <a:cs typeface="Arial"/>
              </a:rPr>
              <a:t>nghĩ ra các ý tưởng </a:t>
            </a:r>
            <a:r>
              <a:rPr lang="vi-VN" sz="3200" i="1" spc="-5" dirty="0">
                <a:solidFill>
                  <a:prstClr val="black"/>
                </a:solidFill>
                <a:latin typeface="Arial"/>
                <a:cs typeface="Arial"/>
              </a:rPr>
              <a:t>và </a:t>
            </a:r>
            <a:r>
              <a:rPr lang="vi-VN" sz="3200" i="1" spc="-5" dirty="0">
                <a:solidFill>
                  <a:srgbClr val="FF0000"/>
                </a:solidFill>
                <a:latin typeface="Arial"/>
                <a:cs typeface="Arial"/>
              </a:rPr>
              <a:t>hiện thực chúng </a:t>
            </a:r>
            <a:r>
              <a:rPr lang="vi-VN" sz="3200" i="1" spc="-5" dirty="0">
                <a:solidFill>
                  <a:prstClr val="black"/>
                </a:solidFill>
                <a:latin typeface="Arial"/>
                <a:cs typeface="Arial"/>
              </a:rPr>
              <a:t>trong các công ty tăng trưởng cao</a:t>
            </a:r>
            <a:r>
              <a:rPr sz="3200" i="1" spc="-5" dirty="0">
                <a:solidFill>
                  <a:prstClr val="black"/>
                </a:solidFill>
                <a:latin typeface="Arial"/>
                <a:cs typeface="Arial"/>
              </a:rPr>
              <a:t>."</a:t>
            </a:r>
            <a:endParaRPr sz="3200" dirty="0">
              <a:solidFill>
                <a:prstClr val="black"/>
              </a:solidFill>
              <a:latin typeface="Arial"/>
              <a:cs typeface="Arial"/>
            </a:endParaRPr>
          </a:p>
        </p:txBody>
      </p:sp>
      <p:pic>
        <p:nvPicPr>
          <p:cNvPr id="4" name="object 8">
            <a:extLst>
              <a:ext uri="{FF2B5EF4-FFF2-40B4-BE49-F238E27FC236}">
                <a16:creationId xmlns:a16="http://schemas.microsoft.com/office/drawing/2014/main" xmlns="" id="{AB4C7D75-CA33-2562-A3CE-884ADFB7B648}"/>
              </a:ext>
            </a:extLst>
          </p:cNvPr>
          <p:cNvPicPr/>
          <p:nvPr/>
        </p:nvPicPr>
        <p:blipFill>
          <a:blip r:embed="rId2" cstate="print"/>
          <a:stretch>
            <a:fillRect/>
          </a:stretch>
        </p:blipFill>
        <p:spPr>
          <a:xfrm>
            <a:off x="432816" y="3733800"/>
            <a:ext cx="1507236" cy="1507236"/>
          </a:xfrm>
          <a:prstGeom prst="rect">
            <a:avLst/>
          </a:prstGeom>
        </p:spPr>
      </p:pic>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5538470" cy="574040"/>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Doanh nhân là gì?</a:t>
            </a:r>
            <a:endParaRPr lang="vi-VN" sz="3600" kern="0" dirty="0">
              <a:latin typeface="Arial"/>
              <a:cs typeface="Arial"/>
            </a:endParaRPr>
          </a:p>
        </p:txBody>
      </p:sp>
    </p:spTree>
    <p:extLst>
      <p:ext uri="{BB962C8B-B14F-4D97-AF65-F5344CB8AC3E}">
        <p14:creationId xmlns:p14="http://schemas.microsoft.com/office/powerpoint/2010/main" xmlns="" val="2944754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Doanh nhân theo lối sống</a:t>
            </a:r>
            <a:endParaRPr sz="3600" dirty="0">
              <a:latin typeface="Arial"/>
              <a:cs typeface="Arial"/>
            </a:endParaRPr>
          </a:p>
        </p:txBody>
      </p:sp>
      <p:sp>
        <p:nvSpPr>
          <p:cNvPr id="4" name="object 3">
            <a:extLst>
              <a:ext uri="{FF2B5EF4-FFF2-40B4-BE49-F238E27FC236}">
                <a16:creationId xmlns:a16="http://schemas.microsoft.com/office/drawing/2014/main" xmlns="" id="{368CE11B-6049-3C0F-FE82-2BF1FE15E32A}"/>
              </a:ext>
            </a:extLst>
          </p:cNvPr>
          <p:cNvSpPr txBox="1"/>
          <p:nvPr/>
        </p:nvSpPr>
        <p:spPr>
          <a:xfrm>
            <a:off x="373032" y="1802533"/>
            <a:ext cx="12072968" cy="4496744"/>
          </a:xfrm>
          <a:prstGeom prst="rect">
            <a:avLst/>
          </a:prstGeom>
        </p:spPr>
        <p:txBody>
          <a:bodyPr vert="horz" wrap="square" lIns="0" tIns="13335" rIns="0" bIns="0" rtlCol="0">
            <a:spAutoFit/>
          </a:bodyPr>
          <a:lstStyle/>
          <a:p>
            <a:pPr marL="12700" marR="621665">
              <a:spcBef>
                <a:spcPts val="105"/>
              </a:spcBef>
              <a:buChar char="•"/>
              <a:tabLst>
                <a:tab pos="469900" algn="l"/>
                <a:tab pos="470534" algn="l"/>
              </a:tabLst>
            </a:pPr>
            <a:r>
              <a:rPr lang="vi-VN" sz="3200" spc="-5" dirty="0">
                <a:latin typeface="Arial MT"/>
                <a:cs typeface="Arial MT"/>
              </a:rPr>
              <a:t>Các doanh nhân theo </a:t>
            </a:r>
            <a:r>
              <a:rPr lang="vi-VN" sz="3200" spc="-5" dirty="0">
                <a:solidFill>
                  <a:srgbClr val="000000"/>
                </a:solidFill>
                <a:latin typeface="Arial"/>
                <a:cs typeface="Arial"/>
              </a:rPr>
              <a:t>lối sống</a:t>
            </a:r>
            <a:r>
              <a:rPr lang="vi-VN" sz="3200" spc="-5" dirty="0">
                <a:latin typeface="Arial MT"/>
                <a:cs typeface="Arial MT"/>
              </a:rPr>
              <a:t> không quan tâm đến những thị trường hoàn toàn mới, nhưng cũng không phải là những thị trường quá bão hòa</a:t>
            </a:r>
          </a:p>
          <a:p>
            <a:pPr marL="12700" marR="621665">
              <a:spcBef>
                <a:spcPts val="105"/>
              </a:spcBef>
              <a:buChar char="•"/>
              <a:tabLst>
                <a:tab pos="469900" algn="l"/>
                <a:tab pos="470534" algn="l"/>
              </a:tabLst>
            </a:pPr>
            <a:endParaRPr lang="vi-VN" sz="3200" spc="-5" dirty="0">
              <a:latin typeface="Arial MT"/>
              <a:cs typeface="Arial MT"/>
            </a:endParaRPr>
          </a:p>
          <a:p>
            <a:pPr marL="12700" marR="621665">
              <a:spcBef>
                <a:spcPts val="105"/>
              </a:spcBef>
              <a:buChar char="•"/>
              <a:tabLst>
                <a:tab pos="469900" algn="l"/>
                <a:tab pos="470534" algn="l"/>
              </a:tabLst>
            </a:pPr>
            <a:r>
              <a:rPr lang="vi-VN" sz="3200" spc="-5" dirty="0">
                <a:latin typeface="Arial MT"/>
                <a:cs typeface="Arial MT"/>
              </a:rPr>
              <a:t>Họ đồng ý với việc dành nhiều thời gian lúc bắt đầu, để khởi động, nhưng nếu mất quá nhiều thời gian để bắt đầu kiếm được tiền, sẽ gây mất đi mục đích ban đầu</a:t>
            </a:r>
          </a:p>
          <a:p>
            <a:pPr marL="12700" marR="621665">
              <a:spcBef>
                <a:spcPts val="105"/>
              </a:spcBef>
              <a:buChar char="•"/>
              <a:tabLst>
                <a:tab pos="469900" algn="l"/>
                <a:tab pos="470534" algn="l"/>
              </a:tabLst>
            </a:pPr>
            <a:endParaRPr lang="vi-VN" sz="3200" spc="-5" dirty="0">
              <a:latin typeface="Arial MT"/>
              <a:cs typeface="Arial MT"/>
            </a:endParaRPr>
          </a:p>
          <a:p>
            <a:pPr marL="12700" marR="621665">
              <a:spcBef>
                <a:spcPts val="105"/>
              </a:spcBef>
              <a:buChar char="•"/>
              <a:tabLst>
                <a:tab pos="469900" algn="l"/>
                <a:tab pos="470534" algn="l"/>
              </a:tabLst>
            </a:pPr>
            <a:r>
              <a:rPr lang="vi-VN" sz="3200" spc="-5" dirty="0">
                <a:latin typeface="Arial MT"/>
                <a:cs typeface="Arial MT"/>
              </a:rPr>
              <a:t>Ví dụ: </a:t>
            </a:r>
            <a:r>
              <a:rPr lang="en-US" sz="3200" dirty="0"/>
              <a:t>Udemy instructor, Airbnb host, drop-shipping, white labelling</a:t>
            </a:r>
            <a:endParaRPr lang="vi-VN" sz="3200" spc="-5" dirty="0">
              <a:latin typeface="Arial MT"/>
              <a:cs typeface="Arial MT"/>
            </a:endParaRPr>
          </a:p>
        </p:txBody>
      </p:sp>
      <p:grpSp>
        <p:nvGrpSpPr>
          <p:cNvPr id="5" name="object 5">
            <a:extLst>
              <a:ext uri="{FF2B5EF4-FFF2-40B4-BE49-F238E27FC236}">
                <a16:creationId xmlns:a16="http://schemas.microsoft.com/office/drawing/2014/main" xmlns="" id="{A25CC79B-2640-24D5-866A-A0ADD1FD6D61}"/>
              </a:ext>
            </a:extLst>
          </p:cNvPr>
          <p:cNvGrpSpPr/>
          <p:nvPr/>
        </p:nvGrpSpPr>
        <p:grpSpPr>
          <a:xfrm>
            <a:off x="9850108" y="115060"/>
            <a:ext cx="2138172" cy="1976629"/>
            <a:chOff x="8737092" y="96011"/>
            <a:chExt cx="3368040" cy="2674620"/>
          </a:xfrm>
        </p:grpSpPr>
        <p:sp>
          <p:nvSpPr>
            <p:cNvPr id="6" name="object 6">
              <a:extLst>
                <a:ext uri="{FF2B5EF4-FFF2-40B4-BE49-F238E27FC236}">
                  <a16:creationId xmlns:a16="http://schemas.microsoft.com/office/drawing/2014/main" xmlns="" id="{AC3A3865-714C-647F-F0FF-5CE19D838591}"/>
                </a:ext>
              </a:extLst>
            </p:cNvPr>
            <p:cNvSpPr/>
            <p:nvPr/>
          </p:nvSpPr>
          <p:spPr>
            <a:xfrm>
              <a:off x="11722608"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endParaRPr/>
            </a:p>
          </p:txBody>
        </p:sp>
        <p:pic>
          <p:nvPicPr>
            <p:cNvPr id="8" name="object 7">
              <a:extLst>
                <a:ext uri="{FF2B5EF4-FFF2-40B4-BE49-F238E27FC236}">
                  <a16:creationId xmlns:a16="http://schemas.microsoft.com/office/drawing/2014/main" xmlns="" id="{BD1F3101-1812-3CE6-DF0D-F16A595971C7}"/>
                </a:ext>
              </a:extLst>
            </p:cNvPr>
            <p:cNvPicPr/>
            <p:nvPr/>
          </p:nvPicPr>
          <p:blipFill>
            <a:blip r:embed="rId2" cstate="print"/>
            <a:stretch>
              <a:fillRect/>
            </a:stretch>
          </p:blipFill>
          <p:spPr>
            <a:xfrm>
              <a:off x="8737092" y="446532"/>
              <a:ext cx="3101340" cy="2324100"/>
            </a:xfrm>
            <a:prstGeom prst="rect">
              <a:avLst/>
            </a:prstGeom>
          </p:spPr>
        </p:pic>
      </p:grpSp>
    </p:spTree>
    <p:extLst>
      <p:ext uri="{BB962C8B-B14F-4D97-AF65-F5344CB8AC3E}">
        <p14:creationId xmlns:p14="http://schemas.microsoft.com/office/powerpoint/2010/main" xmlns="" val="4223550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Kinh doanh phụ</a:t>
            </a:r>
            <a:endParaRPr sz="3600" dirty="0">
              <a:latin typeface="Arial"/>
              <a:cs typeface="Arial"/>
            </a:endParaRPr>
          </a:p>
        </p:txBody>
      </p:sp>
      <p:sp>
        <p:nvSpPr>
          <p:cNvPr id="2" name="object 3">
            <a:extLst>
              <a:ext uri="{FF2B5EF4-FFF2-40B4-BE49-F238E27FC236}">
                <a16:creationId xmlns:a16="http://schemas.microsoft.com/office/drawing/2014/main" xmlns="" id="{44A68EA0-DA8A-7789-DE4A-F8028DB3F7DC}"/>
              </a:ext>
            </a:extLst>
          </p:cNvPr>
          <p:cNvSpPr txBox="1"/>
          <p:nvPr/>
        </p:nvSpPr>
        <p:spPr>
          <a:xfrm>
            <a:off x="1427227" y="3043250"/>
            <a:ext cx="10470133" cy="2008883"/>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spc="-5" dirty="0">
                <a:latin typeface="Arial MT"/>
                <a:cs typeface="Arial MT"/>
              </a:rPr>
              <a:t>Công việc kinh doanh phụ là thứ bạn theo đuổi để kiếm thêm thu nhập</a:t>
            </a:r>
          </a:p>
          <a:p>
            <a:pPr marL="12700" marR="5080">
              <a:spcBef>
                <a:spcPts val="105"/>
              </a:spcBef>
              <a:buChar char="•"/>
              <a:tabLst>
                <a:tab pos="469900" algn="l"/>
                <a:tab pos="470534" algn="l"/>
              </a:tabLst>
            </a:pPr>
            <a:endParaRPr lang="vi-VN" sz="3200" spc="-5" dirty="0">
              <a:latin typeface="Arial MT"/>
              <a:cs typeface="Arial MT"/>
            </a:endParaRPr>
          </a:p>
          <a:p>
            <a:pPr marL="12700" marR="5080">
              <a:spcBef>
                <a:spcPts val="105"/>
              </a:spcBef>
              <a:buChar char="•"/>
              <a:tabLst>
                <a:tab pos="469900" algn="l"/>
                <a:tab pos="470534" algn="l"/>
              </a:tabLst>
            </a:pPr>
            <a:r>
              <a:rPr lang="vi-VN" sz="3200" spc="-5" dirty="0">
                <a:latin typeface="Arial MT"/>
                <a:cs typeface="Arial MT"/>
              </a:rPr>
              <a:t>Những doanh nhân này cũng là những người nhân viên</a:t>
            </a:r>
            <a:endParaRPr sz="3200" dirty="0">
              <a:latin typeface="Arial MT"/>
              <a:cs typeface="Arial MT"/>
            </a:endParaRPr>
          </a:p>
        </p:txBody>
      </p:sp>
      <p:pic>
        <p:nvPicPr>
          <p:cNvPr id="3" name="object 8">
            <a:extLst>
              <a:ext uri="{FF2B5EF4-FFF2-40B4-BE49-F238E27FC236}">
                <a16:creationId xmlns:a16="http://schemas.microsoft.com/office/drawing/2014/main" xmlns="" id="{BF4CC5AE-7284-B3AD-2505-FDA21BF98121}"/>
              </a:ext>
            </a:extLst>
          </p:cNvPr>
          <p:cNvPicPr/>
          <p:nvPr/>
        </p:nvPicPr>
        <p:blipFill>
          <a:blip r:embed="rId2" cstate="print"/>
          <a:stretch>
            <a:fillRect/>
          </a:stretch>
        </p:blipFill>
        <p:spPr>
          <a:xfrm>
            <a:off x="9908737" y="1169809"/>
            <a:ext cx="1694050" cy="1594400"/>
          </a:xfrm>
          <a:prstGeom prst="rect">
            <a:avLst/>
          </a:prstGeom>
        </p:spPr>
      </p:pic>
    </p:spTree>
    <p:extLst>
      <p:ext uri="{BB962C8B-B14F-4D97-AF65-F5344CB8AC3E}">
        <p14:creationId xmlns:p14="http://schemas.microsoft.com/office/powerpoint/2010/main" xmlns="" val="351635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Kinh doanh phụ</a:t>
            </a:r>
            <a:endParaRPr sz="3600" dirty="0">
              <a:latin typeface="Arial"/>
              <a:cs typeface="Arial"/>
            </a:endParaRPr>
          </a:p>
        </p:txBody>
      </p:sp>
      <p:sp>
        <p:nvSpPr>
          <p:cNvPr id="4" name="object 3">
            <a:extLst>
              <a:ext uri="{FF2B5EF4-FFF2-40B4-BE49-F238E27FC236}">
                <a16:creationId xmlns:a16="http://schemas.microsoft.com/office/drawing/2014/main" xmlns="" id="{4857E3CF-FAEA-D9D2-6D74-D9C871C9A45A}"/>
              </a:ext>
            </a:extLst>
          </p:cNvPr>
          <p:cNvSpPr txBox="1"/>
          <p:nvPr/>
        </p:nvSpPr>
        <p:spPr>
          <a:xfrm>
            <a:off x="1427225" y="2304364"/>
            <a:ext cx="7180580" cy="3511859"/>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spc="-5" dirty="0">
                <a:latin typeface="Arial MT"/>
                <a:cs typeface="Arial MT"/>
              </a:rPr>
              <a:t>Tìm kiếm những thứ không đòi hỏi nhiều cam kết về thời gian</a:t>
            </a:r>
          </a:p>
          <a:p>
            <a:pPr marL="12700" marR="5080">
              <a:spcBef>
                <a:spcPts val="105"/>
              </a:spcBef>
              <a:buChar char="•"/>
              <a:tabLst>
                <a:tab pos="469900" algn="l"/>
                <a:tab pos="470534" algn="l"/>
              </a:tabLst>
            </a:pPr>
            <a:endParaRPr lang="vi-VN" sz="3200" spc="-5" dirty="0">
              <a:latin typeface="Arial MT"/>
              <a:cs typeface="Arial MT"/>
            </a:endParaRPr>
          </a:p>
          <a:p>
            <a:pPr marL="12700" marR="5080">
              <a:spcBef>
                <a:spcPts val="105"/>
              </a:spcBef>
              <a:buChar char="•"/>
              <a:tabLst>
                <a:tab pos="469900" algn="l"/>
                <a:tab pos="470534" algn="l"/>
              </a:tabLst>
            </a:pPr>
            <a:r>
              <a:rPr lang="vi-VN" sz="3200" spc="-5" dirty="0">
                <a:latin typeface="Arial MT"/>
                <a:cs typeface="Arial MT"/>
              </a:rPr>
              <a:t>Hãy suy nghĩ về một cái gì đó mọi người cần mà bạn có thể cung cấp</a:t>
            </a:r>
          </a:p>
          <a:p>
            <a:pPr marL="12700" marR="5080">
              <a:spcBef>
                <a:spcPts val="105"/>
              </a:spcBef>
              <a:buChar char="•"/>
              <a:tabLst>
                <a:tab pos="469900" algn="l"/>
                <a:tab pos="470534" algn="l"/>
              </a:tabLst>
            </a:pPr>
            <a:endParaRPr lang="vi-VN" sz="3200" spc="-5" dirty="0">
              <a:latin typeface="Arial MT"/>
              <a:cs typeface="Arial MT"/>
            </a:endParaRPr>
          </a:p>
          <a:p>
            <a:pPr marL="12700" marR="5080">
              <a:spcBef>
                <a:spcPts val="105"/>
              </a:spcBef>
              <a:buChar char="•"/>
              <a:tabLst>
                <a:tab pos="469900" algn="l"/>
                <a:tab pos="470534" algn="l"/>
              </a:tabLst>
            </a:pPr>
            <a:r>
              <a:rPr lang="vi-VN" sz="3200" spc="-5" dirty="0">
                <a:latin typeface="Arial MT"/>
                <a:cs typeface="Arial MT"/>
              </a:rPr>
              <a:t>Có ít rủi ro, nhưng cũng ít lợi nhuận</a:t>
            </a:r>
            <a:endParaRPr sz="3200" dirty="0">
              <a:latin typeface="Arial MT"/>
              <a:cs typeface="Arial MT"/>
            </a:endParaRPr>
          </a:p>
        </p:txBody>
      </p:sp>
      <p:pic>
        <p:nvPicPr>
          <p:cNvPr id="5" name="object 8">
            <a:extLst>
              <a:ext uri="{FF2B5EF4-FFF2-40B4-BE49-F238E27FC236}">
                <a16:creationId xmlns:a16="http://schemas.microsoft.com/office/drawing/2014/main" xmlns="" id="{4B906694-77E8-ADA5-A1E5-809501868093}"/>
              </a:ext>
            </a:extLst>
          </p:cNvPr>
          <p:cNvPicPr/>
          <p:nvPr/>
        </p:nvPicPr>
        <p:blipFill>
          <a:blip r:embed="rId2" cstate="print"/>
          <a:stretch>
            <a:fillRect/>
          </a:stretch>
        </p:blipFill>
        <p:spPr>
          <a:xfrm>
            <a:off x="9568801" y="3176418"/>
            <a:ext cx="1599480" cy="1800967"/>
          </a:xfrm>
          <a:prstGeom prst="rect">
            <a:avLst/>
          </a:prstGeom>
        </p:spPr>
      </p:pic>
    </p:spTree>
    <p:extLst>
      <p:ext uri="{BB962C8B-B14F-4D97-AF65-F5344CB8AC3E}">
        <p14:creationId xmlns:p14="http://schemas.microsoft.com/office/powerpoint/2010/main" xmlns="" val="3684550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Doanh nhân xã hội</a:t>
            </a:r>
            <a:endParaRPr sz="3600" dirty="0">
              <a:latin typeface="Arial"/>
              <a:cs typeface="Arial"/>
            </a:endParaRPr>
          </a:p>
        </p:txBody>
      </p:sp>
      <p:sp>
        <p:nvSpPr>
          <p:cNvPr id="2" name="object 3">
            <a:extLst>
              <a:ext uri="{FF2B5EF4-FFF2-40B4-BE49-F238E27FC236}">
                <a16:creationId xmlns:a16="http://schemas.microsoft.com/office/drawing/2014/main" xmlns="" id="{F3358963-58B9-09AA-37F5-D58CBBD8D403}"/>
              </a:ext>
            </a:extLst>
          </p:cNvPr>
          <p:cNvSpPr txBox="1"/>
          <p:nvPr/>
        </p:nvSpPr>
        <p:spPr>
          <a:xfrm>
            <a:off x="1427224" y="2878227"/>
            <a:ext cx="11790933" cy="2501326"/>
          </a:xfrm>
          <a:prstGeom prst="rect">
            <a:avLst/>
          </a:prstGeom>
        </p:spPr>
        <p:txBody>
          <a:bodyPr vert="horz" wrap="square" lIns="0" tIns="13335" rIns="0" bIns="0" rtlCol="0">
            <a:spAutoFit/>
          </a:bodyPr>
          <a:lstStyle/>
          <a:p>
            <a:pPr marL="12700" marR="1830705" algn="just">
              <a:spcBef>
                <a:spcPts val="105"/>
              </a:spcBef>
              <a:buChar char="•"/>
              <a:tabLst>
                <a:tab pos="469900" algn="l"/>
                <a:tab pos="470534" algn="l"/>
              </a:tabLst>
            </a:pPr>
            <a:r>
              <a:rPr lang="vi-VN" sz="3200" spc="-5" dirty="0">
                <a:latin typeface="Arial MT"/>
                <a:cs typeface="Arial MT"/>
              </a:rPr>
              <a:t>Doanh nhân xã hội: thành lập một doanh nghiệp tạo ra lợi nhuận nhưng nó tập trung vào việc tạo ra lợi ích chung cho mọi người</a:t>
            </a:r>
          </a:p>
          <a:p>
            <a:pPr marL="12700" marR="1830705" algn="just">
              <a:spcBef>
                <a:spcPts val="105"/>
              </a:spcBef>
              <a:buChar char="•"/>
              <a:tabLst>
                <a:tab pos="469900" algn="l"/>
                <a:tab pos="470534" algn="l"/>
              </a:tabLst>
            </a:pPr>
            <a:endParaRPr lang="vi-VN" sz="3200" spc="-5" dirty="0">
              <a:latin typeface="Arial MT"/>
              <a:cs typeface="Arial MT"/>
            </a:endParaRPr>
          </a:p>
          <a:p>
            <a:pPr marL="12700" marR="1830705" algn="just">
              <a:spcBef>
                <a:spcPts val="105"/>
              </a:spcBef>
              <a:buChar char="•"/>
              <a:tabLst>
                <a:tab pos="469900" algn="l"/>
                <a:tab pos="470534" algn="l"/>
              </a:tabLst>
            </a:pPr>
            <a:r>
              <a:rPr lang="vi-VN" sz="3200" spc="-5" dirty="0">
                <a:latin typeface="Arial MT"/>
                <a:cs typeface="Arial MT"/>
              </a:rPr>
              <a:t>Họ có mục tiêu tương tự với các tổ chức phi lợi nhuận</a:t>
            </a:r>
            <a:endParaRPr sz="3200" dirty="0">
              <a:latin typeface="Arial MT"/>
              <a:cs typeface="Arial MT"/>
            </a:endParaRPr>
          </a:p>
        </p:txBody>
      </p:sp>
      <p:pic>
        <p:nvPicPr>
          <p:cNvPr id="3" name="object 8">
            <a:extLst>
              <a:ext uri="{FF2B5EF4-FFF2-40B4-BE49-F238E27FC236}">
                <a16:creationId xmlns:a16="http://schemas.microsoft.com/office/drawing/2014/main" xmlns="" id="{548C14BA-23FD-F846-6750-008FBC25196F}"/>
              </a:ext>
            </a:extLst>
          </p:cNvPr>
          <p:cNvPicPr/>
          <p:nvPr/>
        </p:nvPicPr>
        <p:blipFill>
          <a:blip r:embed="rId2" cstate="print"/>
          <a:stretch>
            <a:fillRect/>
          </a:stretch>
        </p:blipFill>
        <p:spPr>
          <a:xfrm>
            <a:off x="9217280" y="338582"/>
            <a:ext cx="2145792" cy="2145791"/>
          </a:xfrm>
          <a:prstGeom prst="rect">
            <a:avLst/>
          </a:prstGeom>
        </p:spPr>
      </p:pic>
    </p:spTree>
    <p:extLst>
      <p:ext uri="{BB962C8B-B14F-4D97-AF65-F5344CB8AC3E}">
        <p14:creationId xmlns:p14="http://schemas.microsoft.com/office/powerpoint/2010/main" xmlns="" val="4139271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Doanh nhân xã hội</a:t>
            </a:r>
            <a:endParaRPr sz="3600" dirty="0">
              <a:latin typeface="Arial"/>
              <a:cs typeface="Arial"/>
            </a:endParaRPr>
          </a:p>
        </p:txBody>
      </p:sp>
      <p:sp>
        <p:nvSpPr>
          <p:cNvPr id="4" name="object 3">
            <a:extLst>
              <a:ext uri="{FF2B5EF4-FFF2-40B4-BE49-F238E27FC236}">
                <a16:creationId xmlns:a16="http://schemas.microsoft.com/office/drawing/2014/main" xmlns="" id="{9AB585E8-32B4-5BB5-3054-2AF216292B01}"/>
              </a:ext>
            </a:extLst>
          </p:cNvPr>
          <p:cNvSpPr txBox="1"/>
          <p:nvPr/>
        </p:nvSpPr>
        <p:spPr>
          <a:xfrm>
            <a:off x="1427227" y="2548206"/>
            <a:ext cx="8561762" cy="3499035"/>
          </a:xfrm>
          <a:prstGeom prst="rect">
            <a:avLst/>
          </a:prstGeom>
        </p:spPr>
        <p:txBody>
          <a:bodyPr vert="horz" wrap="square" lIns="0" tIns="13335" rIns="0" bIns="0" rtlCol="0">
            <a:spAutoFit/>
          </a:bodyPr>
          <a:lstStyle/>
          <a:p>
            <a:pPr marL="12700" marR="314325" algn="just">
              <a:spcBef>
                <a:spcPts val="105"/>
              </a:spcBef>
              <a:buChar char="•"/>
              <a:tabLst>
                <a:tab pos="469900" algn="l"/>
                <a:tab pos="470534" algn="l"/>
              </a:tabLst>
            </a:pPr>
            <a:r>
              <a:rPr lang="vi-VN" sz="3200" spc="-5" dirty="0">
                <a:latin typeface="Arial MT"/>
                <a:cs typeface="Arial MT"/>
              </a:rPr>
              <a:t> Các doanh nhân xã hội đang cố gắng mang lại giá trị cho cộng đồng theo những cách khác nhau: </a:t>
            </a:r>
          </a:p>
          <a:p>
            <a:pPr marL="12700" marR="314325" algn="just">
              <a:spcBef>
                <a:spcPts val="105"/>
              </a:spcBef>
              <a:buChar char="•"/>
              <a:tabLst>
                <a:tab pos="469900" algn="l"/>
                <a:tab pos="470534" algn="l"/>
              </a:tabLst>
            </a:pPr>
            <a:endParaRPr lang="vi-VN" sz="3200" spc="-5" dirty="0">
              <a:latin typeface="Arial MT"/>
              <a:cs typeface="Arial MT"/>
            </a:endParaRPr>
          </a:p>
          <a:p>
            <a:pPr marL="12700" marR="314325" algn="just">
              <a:spcBef>
                <a:spcPts val="105"/>
              </a:spcBef>
              <a:tabLst>
                <a:tab pos="469900" algn="l"/>
                <a:tab pos="470534" algn="l"/>
              </a:tabLst>
            </a:pPr>
            <a:r>
              <a:rPr lang="vi-VN" sz="3200" spc="-5" dirty="0">
                <a:latin typeface="Arial MT"/>
                <a:cs typeface="Arial MT"/>
              </a:rPr>
              <a:t>- Quyên góp tiền</a:t>
            </a:r>
          </a:p>
          <a:p>
            <a:pPr marL="12700" marR="314325">
              <a:spcBef>
                <a:spcPts val="105"/>
              </a:spcBef>
              <a:tabLst>
                <a:tab pos="469900" algn="l"/>
                <a:tab pos="470534" algn="l"/>
              </a:tabLst>
            </a:pPr>
            <a:r>
              <a:rPr lang="vi-VN" sz="3200" spc="-5" dirty="0">
                <a:latin typeface="Arial MT"/>
                <a:cs typeface="Arial MT"/>
              </a:rPr>
              <a:t>- Xây dựng một hệ thống mang lại lợi ích cho nhiều người và sau đó họ tái đầu tư tiền</a:t>
            </a:r>
            <a:endParaRPr sz="3200" dirty="0">
              <a:latin typeface="Arial MT"/>
              <a:cs typeface="Arial MT"/>
            </a:endParaRPr>
          </a:p>
        </p:txBody>
      </p:sp>
      <p:pic>
        <p:nvPicPr>
          <p:cNvPr id="5" name="object 8">
            <a:extLst>
              <a:ext uri="{FF2B5EF4-FFF2-40B4-BE49-F238E27FC236}">
                <a16:creationId xmlns:a16="http://schemas.microsoft.com/office/drawing/2014/main" xmlns="" id="{0FE3669D-60BF-247D-4118-AA03489BA665}"/>
              </a:ext>
            </a:extLst>
          </p:cNvPr>
          <p:cNvPicPr/>
          <p:nvPr/>
        </p:nvPicPr>
        <p:blipFill>
          <a:blip r:embed="rId2" cstate="print"/>
          <a:stretch>
            <a:fillRect/>
          </a:stretch>
        </p:blipFill>
        <p:spPr>
          <a:xfrm>
            <a:off x="9988989" y="2240691"/>
            <a:ext cx="1577157" cy="1195635"/>
          </a:xfrm>
          <a:prstGeom prst="rect">
            <a:avLst/>
          </a:prstGeom>
        </p:spPr>
      </p:pic>
    </p:spTree>
    <p:extLst>
      <p:ext uri="{BB962C8B-B14F-4D97-AF65-F5344CB8AC3E}">
        <p14:creationId xmlns:p14="http://schemas.microsoft.com/office/powerpoint/2010/main" xmlns="" val="3918498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Doanh nghiệp sản phẩm &amp; dịch vụ</a:t>
            </a:r>
            <a:endParaRPr sz="3600" dirty="0">
              <a:latin typeface="Arial"/>
              <a:cs typeface="Arial"/>
            </a:endParaRPr>
          </a:p>
        </p:txBody>
      </p:sp>
      <p:sp>
        <p:nvSpPr>
          <p:cNvPr id="6" name="object 3">
            <a:extLst>
              <a:ext uri="{FF2B5EF4-FFF2-40B4-BE49-F238E27FC236}">
                <a16:creationId xmlns:a16="http://schemas.microsoft.com/office/drawing/2014/main" xmlns="" id="{877C3664-93E0-465F-3EEA-7F459E069805}"/>
              </a:ext>
            </a:extLst>
          </p:cNvPr>
          <p:cNvSpPr txBox="1"/>
          <p:nvPr/>
        </p:nvSpPr>
        <p:spPr>
          <a:xfrm>
            <a:off x="1427227" y="2550619"/>
            <a:ext cx="9474453" cy="2526974"/>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Sản phẩm - bạn bán thứ gì đó</a:t>
            </a:r>
          </a:p>
          <a:p>
            <a:pPr marL="469900" indent="-457834">
              <a:spcBef>
                <a:spcPts val="105"/>
              </a:spcBef>
              <a:buChar char="•"/>
              <a:tabLst>
                <a:tab pos="469900" algn="l"/>
                <a:tab pos="470534" algn="l"/>
              </a:tabLst>
            </a:pPr>
            <a:r>
              <a:rPr lang="vi-VN" sz="3200" dirty="0">
                <a:latin typeface="Arial MT"/>
                <a:cs typeface="Arial MT"/>
              </a:rPr>
              <a:t>Dịch vụ - bạn làm một nhiệm vụ cho khách hàng</a:t>
            </a:r>
          </a:p>
          <a:p>
            <a:pPr marL="469900" indent="-457834">
              <a:spcBef>
                <a:spcPts val="105"/>
              </a:spcBef>
              <a:buChar char="•"/>
              <a:tabLst>
                <a:tab pos="469900" algn="l"/>
                <a:tab pos="470534" algn="l"/>
              </a:tabLst>
            </a:pPr>
            <a:r>
              <a:rPr lang="vi-VN" sz="3200" dirty="0">
                <a:latin typeface="Arial MT"/>
                <a:cs typeface="Arial MT"/>
              </a:rPr>
              <a:t>Ví dụ:</a:t>
            </a:r>
          </a:p>
          <a:p>
            <a:pPr marL="469266" indent="-457200">
              <a:spcBef>
                <a:spcPts val="105"/>
              </a:spcBef>
              <a:buFontTx/>
              <a:buChar char="-"/>
              <a:tabLst>
                <a:tab pos="469900" algn="l"/>
                <a:tab pos="470534" algn="l"/>
              </a:tabLst>
            </a:pPr>
            <a:r>
              <a:rPr lang="vi-VN" sz="3200" dirty="0">
                <a:latin typeface="Arial MT"/>
                <a:cs typeface="Arial MT"/>
              </a:rPr>
              <a:t>Apple, bán iPhone = kinh doanh sản phẩm</a:t>
            </a:r>
          </a:p>
          <a:p>
            <a:pPr marL="469266" indent="-457200">
              <a:spcBef>
                <a:spcPts val="105"/>
              </a:spcBef>
              <a:buFontTx/>
              <a:buChar char="-"/>
              <a:tabLst>
                <a:tab pos="469900" algn="l"/>
                <a:tab pos="470534" algn="l"/>
              </a:tabLst>
            </a:pPr>
            <a:r>
              <a:rPr lang="vi-VN" sz="3200" dirty="0">
                <a:latin typeface="Arial MT"/>
                <a:cs typeface="Arial MT"/>
              </a:rPr>
              <a:t>Sửa chữa iPhone = kinh doanh dịch vụ</a:t>
            </a:r>
            <a:endParaRPr sz="3200" dirty="0">
              <a:latin typeface="Arial MT"/>
              <a:cs typeface="Arial MT"/>
            </a:endParaRPr>
          </a:p>
        </p:txBody>
      </p:sp>
      <p:pic>
        <p:nvPicPr>
          <p:cNvPr id="8" name="object 8">
            <a:extLst>
              <a:ext uri="{FF2B5EF4-FFF2-40B4-BE49-F238E27FC236}">
                <a16:creationId xmlns:a16="http://schemas.microsoft.com/office/drawing/2014/main" xmlns="" id="{189225B3-B89D-E0D5-8410-66B4FE1FD4F5}"/>
              </a:ext>
            </a:extLst>
          </p:cNvPr>
          <p:cNvPicPr/>
          <p:nvPr/>
        </p:nvPicPr>
        <p:blipFill>
          <a:blip r:embed="rId2" cstate="print"/>
          <a:stretch>
            <a:fillRect/>
          </a:stretch>
        </p:blipFill>
        <p:spPr>
          <a:xfrm>
            <a:off x="9978248" y="3711656"/>
            <a:ext cx="1575187" cy="1815789"/>
          </a:xfrm>
          <a:prstGeom prst="rect">
            <a:avLst/>
          </a:prstGeom>
        </p:spPr>
      </p:pic>
    </p:spTree>
    <p:extLst>
      <p:ext uri="{BB962C8B-B14F-4D97-AF65-F5344CB8AC3E}">
        <p14:creationId xmlns:p14="http://schemas.microsoft.com/office/powerpoint/2010/main" xmlns="" val="3423266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9" name="object 7">
            <a:extLst>
              <a:ext uri="{FF2B5EF4-FFF2-40B4-BE49-F238E27FC236}">
                <a16:creationId xmlns:a16="http://schemas.microsoft.com/office/drawing/2014/main" xmlns="" id="{F4348469-A8A1-D921-F0EA-4EB21DD453EC}"/>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Mô hình kinh doanh là gì?</a:t>
            </a:r>
            <a:endParaRPr sz="3600" dirty="0">
              <a:latin typeface="Arial"/>
              <a:cs typeface="Arial"/>
            </a:endParaRPr>
          </a:p>
        </p:txBody>
      </p:sp>
      <p:sp>
        <p:nvSpPr>
          <p:cNvPr id="2" name="object 3">
            <a:extLst>
              <a:ext uri="{FF2B5EF4-FFF2-40B4-BE49-F238E27FC236}">
                <a16:creationId xmlns:a16="http://schemas.microsoft.com/office/drawing/2014/main" xmlns="" id="{65790521-022E-F108-AE01-9EF993FF3918}"/>
              </a:ext>
            </a:extLst>
          </p:cNvPr>
          <p:cNvSpPr txBox="1"/>
          <p:nvPr/>
        </p:nvSpPr>
        <p:spPr>
          <a:xfrm>
            <a:off x="1427224" y="1957361"/>
            <a:ext cx="8273415" cy="4535216"/>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dirty="0">
                <a:latin typeface="Arial MT"/>
                <a:cs typeface="Arial MT"/>
              </a:rPr>
              <a:t>Mô hình kinh doanh: Cách bạn kiếm tiền dựa trên những gì bạn đang bán</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tabLst>
                <a:tab pos="469900" algn="l"/>
                <a:tab pos="470534" algn="l"/>
              </a:tabLst>
            </a:pPr>
            <a:r>
              <a:rPr lang="vi-VN" sz="3200" dirty="0">
                <a:latin typeface="Arial MT"/>
                <a:cs typeface="Arial MT"/>
              </a:rPr>
              <a:t>Ví dụ:</a:t>
            </a:r>
          </a:p>
          <a:p>
            <a:pPr marL="12700" marR="5080">
              <a:spcBef>
                <a:spcPts val="105"/>
              </a:spcBef>
              <a:buChar char="•"/>
              <a:tabLst>
                <a:tab pos="469900" algn="l"/>
                <a:tab pos="470534" algn="l"/>
              </a:tabLst>
            </a:pPr>
            <a:r>
              <a:rPr lang="vi-VN" sz="3200" dirty="0">
                <a:latin typeface="Arial MT"/>
                <a:cs typeface="Arial MT"/>
              </a:rPr>
              <a:t>Google: mô hình kinh doanh quảng cáo</a:t>
            </a:r>
          </a:p>
          <a:p>
            <a:pPr marL="12700" marR="5080">
              <a:spcBef>
                <a:spcPts val="105"/>
              </a:spcBef>
              <a:buChar char="•"/>
              <a:tabLst>
                <a:tab pos="469900" algn="l"/>
                <a:tab pos="470534" algn="l"/>
              </a:tabLst>
            </a:pPr>
            <a:r>
              <a:rPr lang="vi-VN" sz="3200" dirty="0">
                <a:latin typeface="Arial MT"/>
                <a:cs typeface="Arial MT"/>
              </a:rPr>
              <a:t>Amazon: mô hình thương mại điện tử</a:t>
            </a:r>
          </a:p>
          <a:p>
            <a:pPr marL="12700" marR="5080">
              <a:spcBef>
                <a:spcPts val="105"/>
              </a:spcBef>
              <a:buChar char="•"/>
              <a:tabLst>
                <a:tab pos="469900" algn="l"/>
                <a:tab pos="470534" algn="l"/>
              </a:tabLst>
            </a:pPr>
            <a:r>
              <a:rPr lang="vi-VN" sz="3200" dirty="0">
                <a:latin typeface="Arial MT"/>
                <a:cs typeface="Arial MT"/>
              </a:rPr>
              <a:t>New York Times: Mô hình đăng ký</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buChar char="•"/>
              <a:tabLst>
                <a:tab pos="469900" algn="l"/>
                <a:tab pos="470534" algn="l"/>
              </a:tabLst>
            </a:pPr>
            <a:r>
              <a:rPr lang="vi-VN" sz="3200" dirty="0">
                <a:latin typeface="Arial MT"/>
                <a:cs typeface="Arial MT"/>
              </a:rPr>
              <a:t>Mô hình kinh doanh có thể thay đổi </a:t>
            </a:r>
            <a:endParaRPr sz="3200" dirty="0">
              <a:latin typeface="Arial MT"/>
              <a:cs typeface="Arial MT"/>
            </a:endParaRPr>
          </a:p>
        </p:txBody>
      </p:sp>
      <p:pic>
        <p:nvPicPr>
          <p:cNvPr id="3" name="object 8">
            <a:extLst>
              <a:ext uri="{FF2B5EF4-FFF2-40B4-BE49-F238E27FC236}">
                <a16:creationId xmlns:a16="http://schemas.microsoft.com/office/drawing/2014/main" xmlns="" id="{9ED37988-ECFD-CEEE-0BE7-F601F38CB005}"/>
              </a:ext>
            </a:extLst>
          </p:cNvPr>
          <p:cNvPicPr/>
          <p:nvPr/>
        </p:nvPicPr>
        <p:blipFill>
          <a:blip r:embed="rId2" cstate="print"/>
          <a:stretch>
            <a:fillRect/>
          </a:stretch>
        </p:blipFill>
        <p:spPr>
          <a:xfrm>
            <a:off x="8724900" y="3535679"/>
            <a:ext cx="2904744" cy="2173224"/>
          </a:xfrm>
          <a:prstGeom prst="rect">
            <a:avLst/>
          </a:prstGeom>
        </p:spPr>
      </p:pic>
    </p:spTree>
    <p:extLst>
      <p:ext uri="{BB962C8B-B14F-4D97-AF65-F5344CB8AC3E}">
        <p14:creationId xmlns:p14="http://schemas.microsoft.com/office/powerpoint/2010/main" xmlns="" val="198856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3">
            <a:extLst>
              <a:ext uri="{FF2B5EF4-FFF2-40B4-BE49-F238E27FC236}">
                <a16:creationId xmlns:a16="http://schemas.microsoft.com/office/drawing/2014/main" xmlns="" id="{0015BCDB-B129-834C-E8B0-B0127736A8D7}"/>
              </a:ext>
            </a:extLst>
          </p:cNvPr>
          <p:cNvSpPr txBox="1"/>
          <p:nvPr/>
        </p:nvSpPr>
        <p:spPr>
          <a:xfrm>
            <a:off x="1290320" y="1829121"/>
            <a:ext cx="9824720" cy="3524683"/>
          </a:xfrm>
          <a:prstGeom prst="rect">
            <a:avLst/>
          </a:prstGeom>
        </p:spPr>
        <p:txBody>
          <a:bodyPr vert="horz" wrap="square" lIns="0" tIns="13335" rIns="0" bIns="0" rtlCol="0">
            <a:spAutoFit/>
          </a:bodyPr>
          <a:lstStyle/>
          <a:p>
            <a:pPr marL="469900" indent="-457834">
              <a:spcBef>
                <a:spcPts val="105"/>
              </a:spcBef>
              <a:buFontTx/>
              <a:buChar char="•"/>
              <a:tabLst>
                <a:tab pos="469900" algn="l"/>
                <a:tab pos="470534" algn="l"/>
              </a:tabLst>
            </a:pPr>
            <a:r>
              <a:rPr lang="vi-VN" sz="3200" spc="-5" dirty="0">
                <a:latin typeface="Arial MT"/>
                <a:cs typeface="Arial MT"/>
              </a:rPr>
              <a:t>Bán lẻ: Bất kỳ cửa hàng vật lý nào bán sản phẩm</a:t>
            </a:r>
          </a:p>
          <a:p>
            <a:pPr marL="469900" indent="-457834">
              <a:spcBef>
                <a:spcPts val="105"/>
              </a:spcBef>
              <a:buFont typeface="Wingdings" panose="05000000000000000000" pitchFamily="2" charset="2"/>
              <a:buChar char="ü"/>
              <a:tabLst>
                <a:tab pos="469900" algn="l"/>
                <a:tab pos="470534" algn="l"/>
              </a:tabLst>
            </a:pPr>
            <a:r>
              <a:rPr lang="vi-VN" sz="3200" spc="-5" dirty="0">
                <a:latin typeface="Arial MT"/>
                <a:cs typeface="Arial MT"/>
              </a:rPr>
              <a:t>họ trữ hàng tồn kho</a:t>
            </a:r>
          </a:p>
          <a:p>
            <a:pPr marL="469900" indent="-457834">
              <a:spcBef>
                <a:spcPts val="105"/>
              </a:spcBef>
              <a:buFont typeface="Wingdings" panose="05000000000000000000" pitchFamily="2" charset="2"/>
              <a:buChar char="ü"/>
              <a:tabLst>
                <a:tab pos="469900" algn="l"/>
                <a:tab pos="470534" algn="l"/>
              </a:tabLst>
            </a:pPr>
            <a:r>
              <a:rPr lang="vi-VN" sz="3200" spc="-5" dirty="0">
                <a:latin typeface="Arial MT"/>
                <a:cs typeface="Arial MT"/>
              </a:rPr>
              <a:t>Hiện nay, có thể bán sản phẩm trực tuyến</a:t>
            </a:r>
          </a:p>
          <a:p>
            <a:pPr marL="469900" indent="-457834">
              <a:spcBef>
                <a:spcPts val="105"/>
              </a:spcBef>
              <a:buFontTx/>
              <a:buChar char="•"/>
              <a:tabLst>
                <a:tab pos="469900" algn="l"/>
                <a:tab pos="470534" algn="l"/>
              </a:tabLst>
            </a:pPr>
            <a:endParaRPr lang="vi-VN" sz="3200" spc="-5" dirty="0">
              <a:latin typeface="Arial MT"/>
              <a:cs typeface="Arial MT"/>
            </a:endParaRPr>
          </a:p>
          <a:p>
            <a:pPr marL="469900" indent="-457834">
              <a:spcBef>
                <a:spcPts val="105"/>
              </a:spcBef>
              <a:buFontTx/>
              <a:buChar char="•"/>
              <a:tabLst>
                <a:tab pos="469900" algn="l"/>
                <a:tab pos="470534" algn="l"/>
              </a:tabLst>
            </a:pPr>
            <a:r>
              <a:rPr lang="vi-VN" sz="3200" spc="-5" dirty="0">
                <a:latin typeface="Arial MT"/>
                <a:cs typeface="Arial MT"/>
              </a:rPr>
              <a:t>"Brick and mortar" - cửa hàng vật lý</a:t>
            </a:r>
          </a:p>
          <a:p>
            <a:pPr marL="469900" indent="-457834">
              <a:spcBef>
                <a:spcPts val="105"/>
              </a:spcBef>
              <a:buFontTx/>
              <a:buChar char="•"/>
              <a:tabLst>
                <a:tab pos="469900" algn="l"/>
                <a:tab pos="470534" algn="l"/>
              </a:tabLst>
            </a:pPr>
            <a:r>
              <a:rPr lang="vi-VN" sz="3200" spc="-5" dirty="0">
                <a:latin typeface="Arial MT"/>
                <a:cs typeface="Arial MT"/>
              </a:rPr>
              <a:t>"Brick and click" - có cả cửa hàng thực và cửa hàng trực tuyến</a:t>
            </a:r>
            <a:endParaRPr sz="3200" dirty="0">
              <a:latin typeface="Arial MT"/>
              <a:cs typeface="Arial MT"/>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Mô hình kinh doanh cũ</a:t>
            </a:r>
            <a:endParaRPr sz="3600" dirty="0">
              <a:latin typeface="Arial"/>
              <a:cs typeface="Arial"/>
            </a:endParaRPr>
          </a:p>
        </p:txBody>
      </p:sp>
    </p:spTree>
    <p:extLst>
      <p:ext uri="{BB962C8B-B14F-4D97-AF65-F5344CB8AC3E}">
        <p14:creationId xmlns:p14="http://schemas.microsoft.com/office/powerpoint/2010/main" xmlns="" val="2377029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Mô hình kinh doanh cũ</a:t>
            </a:r>
            <a:endParaRPr sz="3600" dirty="0">
              <a:latin typeface="Arial"/>
              <a:cs typeface="Arial"/>
            </a:endParaRPr>
          </a:p>
        </p:txBody>
      </p:sp>
      <p:sp>
        <p:nvSpPr>
          <p:cNvPr id="2" name="object 3">
            <a:extLst>
              <a:ext uri="{FF2B5EF4-FFF2-40B4-BE49-F238E27FC236}">
                <a16:creationId xmlns:a16="http://schemas.microsoft.com/office/drawing/2014/main" xmlns="" id="{7B77DBA3-A3BF-2E80-364B-45CEE7E4DC0F}"/>
              </a:ext>
            </a:extLst>
          </p:cNvPr>
          <p:cNvSpPr txBox="1"/>
          <p:nvPr/>
        </p:nvSpPr>
        <p:spPr>
          <a:xfrm>
            <a:off x="1427227" y="2796999"/>
            <a:ext cx="9068435" cy="2501326"/>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dirty="0">
                <a:latin typeface="Arial MT"/>
                <a:cs typeface="Arial MT"/>
              </a:rPr>
              <a:t>Nhượng quyền: Chủ nhà hàng/cửa hàng trả tiền để được nhượng quyền sử dụng tên của các thương hiệu nổi tiếng</a:t>
            </a:r>
          </a:p>
          <a:p>
            <a:pPr marL="12700" marR="5080">
              <a:spcBef>
                <a:spcPts val="105"/>
              </a:spcBef>
              <a:buChar char="•"/>
              <a:tabLst>
                <a:tab pos="469900" algn="l"/>
                <a:tab pos="470534" algn="l"/>
              </a:tabLst>
            </a:pPr>
            <a:endParaRPr lang="vi-VN" sz="3200" dirty="0">
              <a:latin typeface="Arial MT"/>
              <a:cs typeface="Arial MT"/>
            </a:endParaRPr>
          </a:p>
          <a:p>
            <a:pPr marL="12700" marR="5080">
              <a:spcBef>
                <a:spcPts val="105"/>
              </a:spcBef>
              <a:buChar char="•"/>
              <a:tabLst>
                <a:tab pos="469900" algn="l"/>
                <a:tab pos="470534" algn="l"/>
              </a:tabLst>
            </a:pPr>
            <a:r>
              <a:rPr lang="vi-VN" sz="3200" dirty="0">
                <a:latin typeface="Arial MT"/>
                <a:cs typeface="Arial MT"/>
              </a:rPr>
              <a:t>Ví dụ: McDonald's, Subway</a:t>
            </a:r>
            <a:endParaRPr sz="3200" dirty="0">
              <a:latin typeface="Arial MT"/>
              <a:cs typeface="Arial MT"/>
            </a:endParaRPr>
          </a:p>
        </p:txBody>
      </p:sp>
      <p:pic>
        <p:nvPicPr>
          <p:cNvPr id="3" name="object 8">
            <a:extLst>
              <a:ext uri="{FF2B5EF4-FFF2-40B4-BE49-F238E27FC236}">
                <a16:creationId xmlns:a16="http://schemas.microsoft.com/office/drawing/2014/main" xmlns="" id="{1936E207-0132-B564-683E-581B7D4F6024}"/>
              </a:ext>
            </a:extLst>
          </p:cNvPr>
          <p:cNvPicPr/>
          <p:nvPr/>
        </p:nvPicPr>
        <p:blipFill>
          <a:blip r:embed="rId2" cstate="print"/>
          <a:stretch>
            <a:fillRect/>
          </a:stretch>
        </p:blipFill>
        <p:spPr>
          <a:xfrm>
            <a:off x="8355650" y="4478479"/>
            <a:ext cx="3519387" cy="1008481"/>
          </a:xfrm>
          <a:prstGeom prst="rect">
            <a:avLst/>
          </a:prstGeom>
        </p:spPr>
      </p:pic>
    </p:spTree>
    <p:extLst>
      <p:ext uri="{BB962C8B-B14F-4D97-AF65-F5344CB8AC3E}">
        <p14:creationId xmlns:p14="http://schemas.microsoft.com/office/powerpoint/2010/main" xmlns="" val="60809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Mô hình kinh doanh mới</a:t>
            </a:r>
            <a:endParaRPr sz="3600" dirty="0">
              <a:latin typeface="Arial"/>
              <a:cs typeface="Arial"/>
            </a:endParaRPr>
          </a:p>
        </p:txBody>
      </p:sp>
      <p:sp>
        <p:nvSpPr>
          <p:cNvPr id="4" name="object 3">
            <a:extLst>
              <a:ext uri="{FF2B5EF4-FFF2-40B4-BE49-F238E27FC236}">
                <a16:creationId xmlns:a16="http://schemas.microsoft.com/office/drawing/2014/main" xmlns="" id="{95A5D670-9587-E127-657D-E25963FEC1D9}"/>
              </a:ext>
            </a:extLst>
          </p:cNvPr>
          <p:cNvSpPr txBox="1"/>
          <p:nvPr/>
        </p:nvSpPr>
        <p:spPr>
          <a:xfrm>
            <a:off x="1427227" y="2796999"/>
            <a:ext cx="7837805" cy="3006592"/>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Theo yêu cầu</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Uber, Lyft, Shyp, Washio, Postmate</a:t>
            </a:r>
          </a:p>
          <a:p>
            <a:pPr marL="469900" indent="-457834">
              <a:spcBef>
                <a:spcPts val="105"/>
              </a:spcBef>
              <a:buChar char="•"/>
              <a:tabLst>
                <a:tab pos="469900" algn="l"/>
                <a:tab pos="470534" algn="l"/>
              </a:tabLst>
            </a:pPr>
            <a:r>
              <a:rPr lang="vi-VN" sz="3200" dirty="0">
                <a:latin typeface="Arial MT"/>
                <a:cs typeface="Arial MT"/>
              </a:rPr>
              <a:t>Họ sử dụng ứng dụng dành cho thiết bị di động nơi khách hàng có thể đặt hàng những gì họ cần và nhận ngay </a:t>
            </a:r>
            <a:endParaRPr sz="3200" dirty="0">
              <a:latin typeface="Arial MT"/>
              <a:cs typeface="Arial MT"/>
            </a:endParaRPr>
          </a:p>
        </p:txBody>
      </p:sp>
      <p:pic>
        <p:nvPicPr>
          <p:cNvPr id="5" name="object 8">
            <a:extLst>
              <a:ext uri="{FF2B5EF4-FFF2-40B4-BE49-F238E27FC236}">
                <a16:creationId xmlns:a16="http://schemas.microsoft.com/office/drawing/2014/main" xmlns="" id="{1D2C6DD1-8295-4B2C-36BE-9AB46BDE2DAE}"/>
              </a:ext>
            </a:extLst>
          </p:cNvPr>
          <p:cNvPicPr/>
          <p:nvPr/>
        </p:nvPicPr>
        <p:blipFill>
          <a:blip r:embed="rId2" cstate="print"/>
          <a:stretch>
            <a:fillRect/>
          </a:stretch>
        </p:blipFill>
        <p:spPr>
          <a:xfrm>
            <a:off x="10107693" y="1816068"/>
            <a:ext cx="1213160" cy="2357182"/>
          </a:xfrm>
          <a:prstGeom prst="rect">
            <a:avLst/>
          </a:prstGeom>
        </p:spPr>
      </p:pic>
    </p:spTree>
    <p:extLst>
      <p:ext uri="{BB962C8B-B14F-4D97-AF65-F5344CB8AC3E}">
        <p14:creationId xmlns:p14="http://schemas.microsoft.com/office/powerpoint/2010/main" xmlns="" val="390517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5538470" cy="574040"/>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Doanh nhân là gì?</a:t>
            </a:r>
            <a:endParaRPr lang="vi-VN" sz="3600" kern="0" dirty="0">
              <a:latin typeface="Arial"/>
              <a:cs typeface="Arial"/>
            </a:endParaRPr>
          </a:p>
        </p:txBody>
      </p:sp>
      <p:sp>
        <p:nvSpPr>
          <p:cNvPr id="3" name="object 3">
            <a:extLst>
              <a:ext uri="{FF2B5EF4-FFF2-40B4-BE49-F238E27FC236}">
                <a16:creationId xmlns:a16="http://schemas.microsoft.com/office/drawing/2014/main" xmlns="" id="{5E99E628-86A7-2C49-B18D-BF9C152D9740}"/>
              </a:ext>
            </a:extLst>
          </p:cNvPr>
          <p:cNvSpPr txBox="1"/>
          <p:nvPr/>
        </p:nvSpPr>
        <p:spPr>
          <a:xfrm>
            <a:off x="1427226" y="2407414"/>
            <a:ext cx="10485373" cy="1490793"/>
          </a:xfrm>
          <a:prstGeom prst="rect">
            <a:avLst/>
          </a:prstGeom>
        </p:spPr>
        <p:txBody>
          <a:bodyPr vert="horz" wrap="square" lIns="0" tIns="13335" rIns="0" bIns="0" rtlCol="0">
            <a:spAutoFit/>
          </a:bodyPr>
          <a:lstStyle/>
          <a:p>
            <a:pPr marL="469900" indent="-457834">
              <a:spcBef>
                <a:spcPts val="105"/>
              </a:spcBef>
              <a:buFontTx/>
              <a:buChar char="•"/>
              <a:tabLst>
                <a:tab pos="469900" algn="l"/>
                <a:tab pos="470534" algn="l"/>
              </a:tabLst>
            </a:pPr>
            <a:r>
              <a:rPr lang="vi-VN" sz="3200" dirty="0">
                <a:solidFill>
                  <a:prstClr val="black"/>
                </a:solidFill>
                <a:latin typeface="Arial"/>
                <a:cs typeface="Arial"/>
              </a:rPr>
              <a:t>Cơ quan quản lý doanh nghiệp nhỏ Hoa Kỳ </a:t>
            </a:r>
            <a:r>
              <a:rPr lang="en-US" sz="3200" spc="-5" dirty="0">
                <a:solidFill>
                  <a:prstClr val="black"/>
                </a:solidFill>
                <a:latin typeface="Arial MT"/>
                <a:cs typeface="Arial MT"/>
              </a:rPr>
              <a:t>:</a:t>
            </a:r>
            <a:endParaRPr lang="en-US" sz="3200" dirty="0">
              <a:solidFill>
                <a:prstClr val="black"/>
              </a:solidFill>
              <a:latin typeface="Arial MT"/>
              <a:cs typeface="Arial MT"/>
            </a:endParaRPr>
          </a:p>
          <a:p>
            <a:pPr marL="925830" marR="5080" algn="just"/>
            <a:r>
              <a:rPr lang="vi-VN" sz="3200" i="1" dirty="0">
                <a:solidFill>
                  <a:prstClr val="black"/>
                </a:solidFill>
                <a:latin typeface="Arial"/>
                <a:cs typeface="Arial"/>
              </a:rPr>
              <a:t>“Doanh nhân là người tổ chức và quản lý công việc kinh doanh, </a:t>
            </a:r>
            <a:r>
              <a:rPr lang="vi-VN" sz="3200" i="1" dirty="0">
                <a:solidFill>
                  <a:srgbClr val="FF0000"/>
                </a:solidFill>
                <a:latin typeface="Arial"/>
                <a:cs typeface="Arial"/>
              </a:rPr>
              <a:t>chấp nhận rủi ro </a:t>
            </a:r>
            <a:r>
              <a:rPr lang="vi-VN" sz="3200" i="1" dirty="0">
                <a:solidFill>
                  <a:prstClr val="black"/>
                </a:solidFill>
                <a:latin typeface="Arial"/>
                <a:cs typeface="Arial"/>
              </a:rPr>
              <a:t>để đạt được lợi nhuận.”</a:t>
            </a:r>
            <a:endParaRPr lang="en-US" sz="3200" i="1" dirty="0">
              <a:solidFill>
                <a:prstClr val="black"/>
              </a:solidFill>
              <a:latin typeface="Arial"/>
              <a:cs typeface="Arial"/>
            </a:endParaRPr>
          </a:p>
        </p:txBody>
      </p:sp>
      <p:pic>
        <p:nvPicPr>
          <p:cNvPr id="6" name="object 8">
            <a:extLst>
              <a:ext uri="{FF2B5EF4-FFF2-40B4-BE49-F238E27FC236}">
                <a16:creationId xmlns:a16="http://schemas.microsoft.com/office/drawing/2014/main" xmlns="" id="{8C158BC7-05BE-EC15-6B88-1DD9E0D29E6A}"/>
              </a:ext>
            </a:extLst>
          </p:cNvPr>
          <p:cNvPicPr/>
          <p:nvPr/>
        </p:nvPicPr>
        <p:blipFill>
          <a:blip r:embed="rId2" cstate="print"/>
          <a:stretch>
            <a:fillRect/>
          </a:stretch>
        </p:blipFill>
        <p:spPr>
          <a:xfrm>
            <a:off x="9275066" y="4447034"/>
            <a:ext cx="1808987" cy="1662683"/>
          </a:xfrm>
          <a:prstGeom prst="rect">
            <a:avLst/>
          </a:prstGeom>
        </p:spPr>
      </p:pic>
    </p:spTree>
    <p:extLst>
      <p:ext uri="{BB962C8B-B14F-4D97-AF65-F5344CB8AC3E}">
        <p14:creationId xmlns:p14="http://schemas.microsoft.com/office/powerpoint/2010/main" xmlns="" val="937922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Mô hình kinh doanh mới</a:t>
            </a:r>
            <a:endParaRPr sz="3600" dirty="0">
              <a:latin typeface="Arial"/>
              <a:cs typeface="Arial"/>
            </a:endParaRPr>
          </a:p>
        </p:txBody>
      </p:sp>
      <p:sp>
        <p:nvSpPr>
          <p:cNvPr id="2" name="object 3">
            <a:extLst>
              <a:ext uri="{FF2B5EF4-FFF2-40B4-BE49-F238E27FC236}">
                <a16:creationId xmlns:a16="http://schemas.microsoft.com/office/drawing/2014/main" xmlns="" id="{0FFD6096-569E-58DA-DC0B-C7BFCF081787}"/>
              </a:ext>
            </a:extLst>
          </p:cNvPr>
          <p:cNvSpPr txBox="1"/>
          <p:nvPr/>
        </p:nvSpPr>
        <p:spPr>
          <a:xfrm>
            <a:off x="1427227" y="1915871"/>
            <a:ext cx="10141585" cy="4509568"/>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Kinh tế chia sẻ</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Airbnb, Getaround</a:t>
            </a:r>
          </a:p>
          <a:p>
            <a:pPr marL="469900" indent="-457834">
              <a:spcBef>
                <a:spcPts val="105"/>
              </a:spcBef>
              <a:buChar char="•"/>
              <a:tabLst>
                <a:tab pos="469900" algn="l"/>
                <a:tab pos="470534" algn="l"/>
              </a:tabLst>
            </a:pPr>
            <a:r>
              <a:rPr lang="vi-VN" sz="3200" spc="-5" dirty="0">
                <a:latin typeface="Arial MT"/>
                <a:cs typeface="Arial MT"/>
              </a:rPr>
              <a:t>Các công ty tìm kiếm những người sở hữu một số thứ và muốn chia sẻ chúng để kiếm tiền</a:t>
            </a:r>
          </a:p>
          <a:p>
            <a:pPr marL="469900" indent="-457834">
              <a:spcBef>
                <a:spcPts val="105"/>
              </a:spcBef>
              <a:buChar char="•"/>
              <a:tabLst>
                <a:tab pos="469900" algn="l"/>
                <a:tab pos="470534" algn="l"/>
              </a:tabLst>
            </a:pPr>
            <a:r>
              <a:rPr lang="vi-VN" sz="3200" spc="-5" dirty="0">
                <a:latin typeface="Arial MT"/>
                <a:cs typeface="Arial MT"/>
              </a:rPr>
              <a:t>Chúng thường rẻ hơn so với giá thuê bình thường</a:t>
            </a:r>
          </a:p>
          <a:p>
            <a:pPr marL="469900" indent="-457834">
              <a:spcBef>
                <a:spcPts val="105"/>
              </a:spcBef>
              <a:buChar char="•"/>
              <a:tabLst>
                <a:tab pos="469900" algn="l"/>
                <a:tab pos="470534" algn="l"/>
              </a:tabLst>
            </a:pPr>
            <a:r>
              <a:rPr lang="vi-VN" sz="3200" spc="-5" dirty="0">
                <a:latin typeface="Arial MT"/>
                <a:cs typeface="Arial MT"/>
              </a:rPr>
              <a:t>"Thế tiến thoái lưỡng nan của máy khoan điện" - máy khoan điện đắt tiền và không được sử dụng hết công suất </a:t>
            </a:r>
            <a:r>
              <a:rPr lang="vi-VN" sz="3200" spc="-5" dirty="0">
                <a:latin typeface="Arial MT"/>
                <a:cs typeface="Arial MT"/>
                <a:sym typeface="Wingdings" panose="05000000000000000000" pitchFamily="2" charset="2"/>
              </a:rPr>
              <a:t></a:t>
            </a:r>
            <a:r>
              <a:rPr lang="vi-VN" sz="3200" spc="-5" dirty="0">
                <a:latin typeface="Arial MT"/>
                <a:cs typeface="Arial MT"/>
              </a:rPr>
              <a:t> ý tưởng cho thuê chúng</a:t>
            </a:r>
            <a:endParaRPr sz="3200" dirty="0">
              <a:latin typeface="Arial MT"/>
              <a:cs typeface="Arial MT"/>
            </a:endParaRPr>
          </a:p>
        </p:txBody>
      </p:sp>
      <p:pic>
        <p:nvPicPr>
          <p:cNvPr id="3" name="object 8">
            <a:extLst>
              <a:ext uri="{FF2B5EF4-FFF2-40B4-BE49-F238E27FC236}">
                <a16:creationId xmlns:a16="http://schemas.microsoft.com/office/drawing/2014/main" xmlns="" id="{077878A0-A3ED-EE3A-8E59-2F7D0DACEA9F}"/>
              </a:ext>
            </a:extLst>
          </p:cNvPr>
          <p:cNvPicPr/>
          <p:nvPr/>
        </p:nvPicPr>
        <p:blipFill>
          <a:blip r:embed="rId2" cstate="print"/>
          <a:stretch>
            <a:fillRect/>
          </a:stretch>
        </p:blipFill>
        <p:spPr>
          <a:xfrm>
            <a:off x="8764523" y="1411226"/>
            <a:ext cx="2444496" cy="1517903"/>
          </a:xfrm>
          <a:prstGeom prst="rect">
            <a:avLst/>
          </a:prstGeom>
        </p:spPr>
      </p:pic>
    </p:spTree>
    <p:extLst>
      <p:ext uri="{BB962C8B-B14F-4D97-AF65-F5344CB8AC3E}">
        <p14:creationId xmlns:p14="http://schemas.microsoft.com/office/powerpoint/2010/main" xmlns="" val="3996474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Mô hình kinh doanh mới</a:t>
            </a:r>
            <a:endParaRPr sz="3600" dirty="0">
              <a:latin typeface="Arial"/>
              <a:cs typeface="Arial"/>
            </a:endParaRPr>
          </a:p>
        </p:txBody>
      </p:sp>
      <p:sp>
        <p:nvSpPr>
          <p:cNvPr id="4" name="object 3">
            <a:extLst>
              <a:ext uri="{FF2B5EF4-FFF2-40B4-BE49-F238E27FC236}">
                <a16:creationId xmlns:a16="http://schemas.microsoft.com/office/drawing/2014/main" xmlns="" id="{46665853-42AA-C4C5-E3E0-E56F81C31188}"/>
              </a:ext>
            </a:extLst>
          </p:cNvPr>
          <p:cNvSpPr txBox="1"/>
          <p:nvPr/>
        </p:nvSpPr>
        <p:spPr>
          <a:xfrm>
            <a:off x="1427224" y="1841945"/>
            <a:ext cx="9917430" cy="4496744"/>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Nguồn lực cộng đồng </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Hỏi mọi người xem họ muốn mua gì và sau đó bán những thứ đó</a:t>
            </a:r>
          </a:p>
          <a:p>
            <a:pPr marL="469900" indent="-457834">
              <a:spcBef>
                <a:spcPts val="105"/>
              </a:spcBef>
              <a:buChar char="•"/>
              <a:tabLst>
                <a:tab pos="469900" algn="l"/>
                <a:tab pos="470534" algn="l"/>
              </a:tabLst>
            </a:pPr>
            <a:r>
              <a:rPr lang="vi-VN" sz="3200" dirty="0">
                <a:latin typeface="Arial MT"/>
                <a:cs typeface="Arial MT"/>
              </a:rPr>
              <a:t>Teespring - </a:t>
            </a:r>
            <a:r>
              <a:rPr lang="vi-VN" sz="3200" b="0" i="0" dirty="0">
                <a:effectLst/>
                <a:latin typeface="arial" panose="020B0604020202020204" pitchFamily="34" charset="0"/>
              </a:rPr>
              <a:t>nền tảng bán hàng trực tuyến dựa trên những thiết kế và in ấn mà người bán tự sáng tạo hoặc theo nhu cầu của khách hàng. </a:t>
            </a:r>
          </a:p>
          <a:p>
            <a:pPr marL="469900" indent="-457834">
              <a:spcBef>
                <a:spcPts val="105"/>
              </a:spcBef>
              <a:buChar char="•"/>
              <a:tabLst>
                <a:tab pos="469900" algn="l"/>
                <a:tab pos="470534" algn="l"/>
              </a:tabLst>
            </a:pPr>
            <a:r>
              <a:rPr lang="vi-VN" sz="3200" dirty="0">
                <a:latin typeface="Arial MT"/>
                <a:cs typeface="Arial MT"/>
              </a:rPr>
              <a:t>Chủ sở hữu không phải giữ hàng tồn kho và đưa ra ý tưởng</a:t>
            </a:r>
            <a:endParaRPr sz="3200" dirty="0">
              <a:latin typeface="Arial MT"/>
              <a:cs typeface="Arial MT"/>
            </a:endParaRPr>
          </a:p>
        </p:txBody>
      </p:sp>
      <p:pic>
        <p:nvPicPr>
          <p:cNvPr id="5" name="object 8">
            <a:extLst>
              <a:ext uri="{FF2B5EF4-FFF2-40B4-BE49-F238E27FC236}">
                <a16:creationId xmlns:a16="http://schemas.microsoft.com/office/drawing/2014/main" xmlns="" id="{5C060361-F7C9-2ABC-A46E-F2673E3F9B87}"/>
              </a:ext>
            </a:extLst>
          </p:cNvPr>
          <p:cNvPicPr/>
          <p:nvPr/>
        </p:nvPicPr>
        <p:blipFill>
          <a:blip r:embed="rId2" cstate="print"/>
          <a:stretch>
            <a:fillRect/>
          </a:stretch>
        </p:blipFill>
        <p:spPr>
          <a:xfrm>
            <a:off x="8330463" y="1740915"/>
            <a:ext cx="3014191" cy="755903"/>
          </a:xfrm>
          <a:prstGeom prst="rect">
            <a:avLst/>
          </a:prstGeom>
        </p:spPr>
      </p:pic>
    </p:spTree>
    <p:extLst>
      <p:ext uri="{BB962C8B-B14F-4D97-AF65-F5344CB8AC3E}">
        <p14:creationId xmlns:p14="http://schemas.microsoft.com/office/powerpoint/2010/main" xmlns="" val="2873526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Mô hình kinh doanh mới</a:t>
            </a:r>
            <a:endParaRPr sz="3600" dirty="0">
              <a:latin typeface="Arial"/>
              <a:cs typeface="Arial"/>
            </a:endParaRPr>
          </a:p>
        </p:txBody>
      </p:sp>
      <p:sp>
        <p:nvSpPr>
          <p:cNvPr id="2" name="object 3">
            <a:extLst>
              <a:ext uri="{FF2B5EF4-FFF2-40B4-BE49-F238E27FC236}">
                <a16:creationId xmlns:a16="http://schemas.microsoft.com/office/drawing/2014/main" xmlns="" id="{52639FFB-6E2D-54F9-B589-E4872B53CCD8}"/>
              </a:ext>
            </a:extLst>
          </p:cNvPr>
          <p:cNvSpPr txBox="1"/>
          <p:nvPr/>
        </p:nvSpPr>
        <p:spPr>
          <a:xfrm>
            <a:off x="1427224" y="2211898"/>
            <a:ext cx="10378693" cy="3991477"/>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b="0" i="0" dirty="0">
                <a:effectLst/>
                <a:latin typeface="arial" panose="020B0604020202020204" pitchFamily="34" charset="0"/>
              </a:rPr>
              <a:t>Freemium, từ ghép của các từ "free" và "premium"</a:t>
            </a: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Khách hàng có thể sử dụng ứng dụng miễn phí nhưng họ chỉ nhận được các tính năng cơ bản hoặc thời gian giới hạn</a:t>
            </a:r>
          </a:p>
          <a:p>
            <a:pPr marL="469900" indent="-457834">
              <a:spcBef>
                <a:spcPts val="105"/>
              </a:spcBef>
              <a:buChar char="•"/>
              <a:tabLst>
                <a:tab pos="469900" algn="l"/>
                <a:tab pos="470534" algn="l"/>
              </a:tabLst>
            </a:pPr>
            <a:r>
              <a:rPr lang="vi-VN" sz="3200" spc="-5" dirty="0">
                <a:latin typeface="Arial MT"/>
                <a:cs typeface="Arial MT"/>
              </a:rPr>
              <a:t>Nếu bạn cần nhiều hơn, bạn phải trả tiền</a:t>
            </a:r>
          </a:p>
          <a:p>
            <a:pPr marL="469900" indent="-457834">
              <a:spcBef>
                <a:spcPts val="105"/>
              </a:spcBef>
              <a:buChar char="•"/>
              <a:tabLst>
                <a:tab pos="469900" algn="l"/>
                <a:tab pos="470534" algn="l"/>
              </a:tabLst>
            </a:pPr>
            <a:r>
              <a:rPr lang="vi-VN" sz="3200" spc="-5" dirty="0">
                <a:latin typeface="Arial MT"/>
                <a:cs typeface="Arial MT"/>
              </a:rPr>
              <a:t>Ví dụ: </a:t>
            </a:r>
            <a:r>
              <a:rPr lang="vi-VN" sz="3200" b="1" i="0" dirty="0">
                <a:effectLst/>
                <a:latin typeface="arial" panose="020B0604020202020204" pitchFamily="34" charset="0"/>
              </a:rPr>
              <a:t>Evernote</a:t>
            </a:r>
            <a:r>
              <a:rPr lang="vi-VN" sz="3200" b="0" i="0" dirty="0">
                <a:effectLst/>
                <a:latin typeface="arial" panose="020B0604020202020204" pitchFamily="34" charset="0"/>
              </a:rPr>
              <a:t> </a:t>
            </a:r>
            <a:r>
              <a:rPr lang="vi-VN" sz="3200" dirty="0">
                <a:latin typeface="arial" panose="020B0604020202020204" pitchFamily="34" charset="0"/>
              </a:rPr>
              <a:t>(</a:t>
            </a:r>
            <a:r>
              <a:rPr lang="vi-VN" sz="3200" b="0" i="0" dirty="0">
                <a:effectLst/>
                <a:latin typeface="arial" panose="020B0604020202020204" pitchFamily="34" charset="0"/>
              </a:rPr>
              <a:t>một công cụ mạnh mẽ, có thể giúp bạn nắm bắt và sắp xếp ý tưởng)-</a:t>
            </a:r>
            <a:r>
              <a:rPr lang="vi-VN" sz="3200" spc="-5" dirty="0">
                <a:latin typeface="Arial MT"/>
                <a:cs typeface="Arial MT"/>
              </a:rPr>
              <a:t> sử dụng miễn phí, nhưng để có nhiều tính năng hơn, bạn phải trả phí</a:t>
            </a:r>
            <a:endParaRPr sz="3200" dirty="0">
              <a:latin typeface="Arial MT"/>
              <a:cs typeface="Arial MT"/>
            </a:endParaRPr>
          </a:p>
        </p:txBody>
      </p:sp>
      <p:pic>
        <p:nvPicPr>
          <p:cNvPr id="3" name="object 8">
            <a:extLst>
              <a:ext uri="{FF2B5EF4-FFF2-40B4-BE49-F238E27FC236}">
                <a16:creationId xmlns:a16="http://schemas.microsoft.com/office/drawing/2014/main" xmlns="" id="{355D5969-A9E7-627A-F8F1-7420F57C0D44}"/>
              </a:ext>
            </a:extLst>
          </p:cNvPr>
          <p:cNvPicPr/>
          <p:nvPr/>
        </p:nvPicPr>
        <p:blipFill>
          <a:blip r:embed="rId2" cstate="print"/>
          <a:stretch>
            <a:fillRect/>
          </a:stretch>
        </p:blipFill>
        <p:spPr>
          <a:xfrm>
            <a:off x="8248398" y="929645"/>
            <a:ext cx="3267455" cy="1056131"/>
          </a:xfrm>
          <a:prstGeom prst="rect">
            <a:avLst/>
          </a:prstGeom>
        </p:spPr>
      </p:pic>
    </p:spTree>
    <p:extLst>
      <p:ext uri="{BB962C8B-B14F-4D97-AF65-F5344CB8AC3E}">
        <p14:creationId xmlns:p14="http://schemas.microsoft.com/office/powerpoint/2010/main" xmlns="" val="2566744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Mô hình kinh doanh mới</a:t>
            </a:r>
            <a:endParaRPr sz="3600" dirty="0">
              <a:latin typeface="Arial"/>
              <a:cs typeface="Arial"/>
            </a:endParaRPr>
          </a:p>
        </p:txBody>
      </p:sp>
      <p:sp>
        <p:nvSpPr>
          <p:cNvPr id="2" name="object 3">
            <a:extLst>
              <a:ext uri="{FF2B5EF4-FFF2-40B4-BE49-F238E27FC236}">
                <a16:creationId xmlns:a16="http://schemas.microsoft.com/office/drawing/2014/main" xmlns="" id="{7BFA1479-C14A-075F-D228-D7C08A1FF728}"/>
              </a:ext>
            </a:extLst>
          </p:cNvPr>
          <p:cNvSpPr txBox="1"/>
          <p:nvPr/>
        </p:nvSpPr>
        <p:spPr>
          <a:xfrm>
            <a:off x="1427224" y="1904159"/>
            <a:ext cx="9813290" cy="4509568"/>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Trực tiếp đến người tiêu dùng</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Bỏ qua các nhà bán lẻ</a:t>
            </a:r>
          </a:p>
          <a:p>
            <a:pPr marL="469900" indent="-457834">
              <a:spcBef>
                <a:spcPts val="105"/>
              </a:spcBef>
              <a:buChar char="•"/>
              <a:tabLst>
                <a:tab pos="469900" algn="l"/>
                <a:tab pos="470534" algn="l"/>
              </a:tabLst>
            </a:pPr>
            <a:r>
              <a:rPr lang="vi-VN" sz="3200" dirty="0">
                <a:latin typeface="Arial MT"/>
                <a:cs typeface="Arial MT"/>
              </a:rPr>
              <a:t>Ví dụ: Máy tính Dell - bạn mua trực tiếp từ trang web của họ, giá thấp hơn</a:t>
            </a:r>
          </a:p>
          <a:p>
            <a:pPr marL="469900" indent="-457834">
              <a:spcBef>
                <a:spcPts val="105"/>
              </a:spcBef>
              <a:buChar char="•"/>
              <a:tabLst>
                <a:tab pos="469900" algn="l"/>
                <a:tab pos="470534" algn="l"/>
              </a:tabLst>
            </a:pPr>
            <a:r>
              <a:rPr lang="vi-VN" sz="3200" dirty="0">
                <a:latin typeface="Arial MT"/>
                <a:cs typeface="Arial MT"/>
              </a:rPr>
              <a:t>Ví dụ: Warby Parker - bạn có thể dùng thử kính mắt trực tuyến và họ giao hàng miễn phí để bạn có thể dùng thử</a:t>
            </a:r>
          </a:p>
          <a:p>
            <a:pPr marL="469900" indent="-457834">
              <a:spcBef>
                <a:spcPts val="105"/>
              </a:spcBef>
              <a:buChar char="•"/>
              <a:tabLst>
                <a:tab pos="469900" algn="l"/>
                <a:tab pos="470534" algn="l"/>
              </a:tabLst>
            </a:pPr>
            <a:r>
              <a:rPr lang="vi-VN" sz="3200" dirty="0">
                <a:latin typeface="Arial MT"/>
                <a:cs typeface="Arial MT"/>
              </a:rPr>
              <a:t>Họ thêm rất nhiều tiện lợi</a:t>
            </a:r>
            <a:endParaRPr sz="3200" dirty="0">
              <a:latin typeface="Arial MT"/>
              <a:cs typeface="Arial MT"/>
            </a:endParaRPr>
          </a:p>
        </p:txBody>
      </p:sp>
      <p:pic>
        <p:nvPicPr>
          <p:cNvPr id="3" name="object 9">
            <a:extLst>
              <a:ext uri="{FF2B5EF4-FFF2-40B4-BE49-F238E27FC236}">
                <a16:creationId xmlns:a16="http://schemas.microsoft.com/office/drawing/2014/main" xmlns="" id="{49B37F31-303E-6EEF-27EA-779E0FD7460D}"/>
              </a:ext>
            </a:extLst>
          </p:cNvPr>
          <p:cNvPicPr/>
          <p:nvPr/>
        </p:nvPicPr>
        <p:blipFill>
          <a:blip r:embed="rId2" cstate="print"/>
          <a:stretch>
            <a:fillRect/>
          </a:stretch>
        </p:blipFill>
        <p:spPr>
          <a:xfrm>
            <a:off x="10109510" y="1904159"/>
            <a:ext cx="1468101" cy="1063646"/>
          </a:xfrm>
          <a:prstGeom prst="rect">
            <a:avLst/>
          </a:prstGeom>
        </p:spPr>
      </p:pic>
      <p:pic>
        <p:nvPicPr>
          <p:cNvPr id="6" name="object 8">
            <a:extLst>
              <a:ext uri="{FF2B5EF4-FFF2-40B4-BE49-F238E27FC236}">
                <a16:creationId xmlns:a16="http://schemas.microsoft.com/office/drawing/2014/main" xmlns="" id="{B5258458-CF0A-A652-5C01-1A52E0D9622F}"/>
              </a:ext>
            </a:extLst>
          </p:cNvPr>
          <p:cNvPicPr/>
          <p:nvPr/>
        </p:nvPicPr>
        <p:blipFill>
          <a:blip r:embed="rId3" cstate="print"/>
          <a:stretch>
            <a:fillRect/>
          </a:stretch>
        </p:blipFill>
        <p:spPr>
          <a:xfrm>
            <a:off x="8260080" y="1807466"/>
            <a:ext cx="1269492" cy="1269491"/>
          </a:xfrm>
          <a:prstGeom prst="rect">
            <a:avLst/>
          </a:prstGeom>
        </p:spPr>
      </p:pic>
    </p:spTree>
    <p:extLst>
      <p:ext uri="{BB962C8B-B14F-4D97-AF65-F5344CB8AC3E}">
        <p14:creationId xmlns:p14="http://schemas.microsoft.com/office/powerpoint/2010/main" xmlns="" val="3079402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Khả năng mở rộng</a:t>
            </a:r>
            <a:endParaRPr sz="3600" dirty="0">
              <a:latin typeface="Arial"/>
              <a:cs typeface="Arial"/>
            </a:endParaRPr>
          </a:p>
        </p:txBody>
      </p:sp>
      <p:sp>
        <p:nvSpPr>
          <p:cNvPr id="2" name="object 3">
            <a:extLst>
              <a:ext uri="{FF2B5EF4-FFF2-40B4-BE49-F238E27FC236}">
                <a16:creationId xmlns:a16="http://schemas.microsoft.com/office/drawing/2014/main" xmlns="" id="{CC06F53B-959E-4F18-742E-8EF6933E3941}"/>
              </a:ext>
            </a:extLst>
          </p:cNvPr>
          <p:cNvSpPr txBox="1"/>
          <p:nvPr/>
        </p:nvSpPr>
        <p:spPr>
          <a:xfrm>
            <a:off x="1427227" y="2058111"/>
            <a:ext cx="9718293" cy="3006592"/>
          </a:xfrm>
          <a:prstGeom prst="rect">
            <a:avLst/>
          </a:prstGeom>
        </p:spPr>
        <p:txBody>
          <a:bodyPr vert="horz" wrap="square" lIns="0" tIns="13335" rIns="0" bIns="0" rtlCol="0">
            <a:spAutoFit/>
          </a:bodyPr>
          <a:lstStyle/>
          <a:p>
            <a:pPr marL="12700" algn="just">
              <a:spcBef>
                <a:spcPts val="105"/>
              </a:spcBef>
            </a:pPr>
            <a:r>
              <a:rPr lang="vi-VN" sz="3200" dirty="0">
                <a:latin typeface="Arial MT"/>
                <a:cs typeface="Arial MT"/>
              </a:rPr>
              <a:t>Ví dụ:</a:t>
            </a:r>
          </a:p>
          <a:p>
            <a:pPr marL="469900" indent="-457200" algn="just">
              <a:spcBef>
                <a:spcPts val="105"/>
              </a:spcBef>
              <a:buFont typeface="Arial" panose="020B0604020202020204" pitchFamily="34" charset="0"/>
              <a:buChar char="•"/>
            </a:pPr>
            <a:r>
              <a:rPr lang="vi-VN" sz="3200" dirty="0">
                <a:latin typeface="Arial MT"/>
                <a:cs typeface="Arial MT"/>
              </a:rPr>
              <a:t>Bán tranh: rất khó mở rộng quy mô</a:t>
            </a:r>
          </a:p>
          <a:p>
            <a:pPr marL="469900" indent="-457200" algn="just">
              <a:spcBef>
                <a:spcPts val="105"/>
              </a:spcBef>
              <a:buFont typeface="Arial" panose="020B0604020202020204" pitchFamily="34" charset="0"/>
              <a:buChar char="•"/>
            </a:pPr>
            <a:r>
              <a:rPr lang="vi-VN" sz="3200" dirty="0">
                <a:latin typeface="Arial MT"/>
                <a:cs typeface="Arial MT"/>
              </a:rPr>
              <a:t>Thuốc cho một bệnh xác định: khó mở rộng quy mô, chỉ có một lượng người cố định cần nó</a:t>
            </a:r>
          </a:p>
          <a:p>
            <a:pPr marL="469900" indent="-457200" algn="just">
              <a:spcBef>
                <a:spcPts val="105"/>
              </a:spcBef>
              <a:buFont typeface="Arial" panose="020B0604020202020204" pitchFamily="34" charset="0"/>
              <a:buChar char="•"/>
            </a:pPr>
            <a:r>
              <a:rPr lang="vi-VN" sz="3200" dirty="0">
                <a:latin typeface="Arial MT"/>
                <a:cs typeface="Arial MT"/>
              </a:rPr>
              <a:t>Khóa học trực tuyến: dễ dàng mở rộng quy mô, bạn có chi phí cận biên tối thiểu</a:t>
            </a:r>
            <a:endParaRPr lang="en-US" sz="3200" dirty="0">
              <a:latin typeface="Arial MT"/>
              <a:cs typeface="Arial MT"/>
            </a:endParaRPr>
          </a:p>
        </p:txBody>
      </p:sp>
      <p:pic>
        <p:nvPicPr>
          <p:cNvPr id="3" name="object 8">
            <a:extLst>
              <a:ext uri="{FF2B5EF4-FFF2-40B4-BE49-F238E27FC236}">
                <a16:creationId xmlns:a16="http://schemas.microsoft.com/office/drawing/2014/main" xmlns="" id="{C108B2A9-32EB-8EEC-DC3F-62F0117C61AE}"/>
              </a:ext>
            </a:extLst>
          </p:cNvPr>
          <p:cNvPicPr/>
          <p:nvPr/>
        </p:nvPicPr>
        <p:blipFill>
          <a:blip r:embed="rId2" cstate="print"/>
          <a:stretch>
            <a:fillRect/>
          </a:stretch>
        </p:blipFill>
        <p:spPr>
          <a:xfrm>
            <a:off x="8985875" y="96011"/>
            <a:ext cx="2003367" cy="2052446"/>
          </a:xfrm>
          <a:prstGeom prst="rect">
            <a:avLst/>
          </a:prstGeom>
        </p:spPr>
      </p:pic>
    </p:spTree>
    <p:extLst>
      <p:ext uri="{BB962C8B-B14F-4D97-AF65-F5344CB8AC3E}">
        <p14:creationId xmlns:p14="http://schemas.microsoft.com/office/powerpoint/2010/main" xmlns="" val="2115757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Thẩm định</a:t>
            </a:r>
            <a:endParaRPr sz="3600" dirty="0">
              <a:latin typeface="Arial"/>
              <a:cs typeface="Arial"/>
            </a:endParaRPr>
          </a:p>
        </p:txBody>
      </p:sp>
      <p:sp>
        <p:nvSpPr>
          <p:cNvPr id="2" name="object 3">
            <a:extLst>
              <a:ext uri="{FF2B5EF4-FFF2-40B4-BE49-F238E27FC236}">
                <a16:creationId xmlns:a16="http://schemas.microsoft.com/office/drawing/2014/main" xmlns="" id="{135B6C54-2698-9B2D-3F3D-431A87A72E9E}"/>
              </a:ext>
            </a:extLst>
          </p:cNvPr>
          <p:cNvSpPr txBox="1"/>
          <p:nvPr/>
        </p:nvSpPr>
        <p:spPr>
          <a:xfrm>
            <a:off x="1427224" y="2185984"/>
            <a:ext cx="9474456" cy="3006592"/>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Ý tưởng của bạn có khả năng thành công không?</a:t>
            </a:r>
          </a:p>
          <a:p>
            <a:pPr marL="469900" indent="-457834">
              <a:spcBef>
                <a:spcPts val="105"/>
              </a:spcBef>
              <a:buChar char="•"/>
              <a:tabLst>
                <a:tab pos="469900" algn="l"/>
                <a:tab pos="470534" algn="l"/>
              </a:tabLst>
            </a:pPr>
            <a:r>
              <a:rPr lang="vi-VN" sz="3200" dirty="0">
                <a:latin typeface="Arial MT"/>
                <a:cs typeface="Arial MT"/>
              </a:rPr>
              <a:t>Thẩm định đang trở thành một tiêu chuẩn</a:t>
            </a:r>
          </a:p>
          <a:p>
            <a:pPr marL="469900" indent="-457834">
              <a:spcBef>
                <a:spcPts val="105"/>
              </a:spcBef>
              <a:buChar char="•"/>
              <a:tabLst>
                <a:tab pos="469900" algn="l"/>
                <a:tab pos="470534" algn="l"/>
              </a:tabLst>
            </a:pPr>
            <a:r>
              <a:rPr lang="vi-VN" sz="3200" dirty="0">
                <a:latin typeface="Arial MT"/>
                <a:cs typeface="Arial MT"/>
              </a:rPr>
              <a:t>Bạn phải kiểm tra ý tưởng của mình trước khi tung nó ra ngoài</a:t>
            </a:r>
          </a:p>
          <a:p>
            <a:pPr marL="469900" indent="-457834">
              <a:spcBef>
                <a:spcPts val="105"/>
              </a:spcBef>
              <a:buChar char="•"/>
              <a:tabLst>
                <a:tab pos="469900" algn="l"/>
                <a:tab pos="470534" algn="l"/>
              </a:tabLst>
            </a:pPr>
            <a:r>
              <a:rPr lang="vi-VN" sz="3200" dirty="0">
                <a:latin typeface="Arial MT"/>
                <a:cs typeface="Arial MT"/>
              </a:rPr>
              <a:t>Ý tưởng luôn có vẻ tuyệt vời trong đầu bạn, nhưng bạn cần có phản hồi thực tế</a:t>
            </a:r>
            <a:endParaRPr sz="3200" dirty="0">
              <a:latin typeface="Arial MT"/>
              <a:cs typeface="Arial MT"/>
            </a:endParaRPr>
          </a:p>
        </p:txBody>
      </p:sp>
      <p:pic>
        <p:nvPicPr>
          <p:cNvPr id="3" name="object 8">
            <a:extLst>
              <a:ext uri="{FF2B5EF4-FFF2-40B4-BE49-F238E27FC236}">
                <a16:creationId xmlns:a16="http://schemas.microsoft.com/office/drawing/2014/main" xmlns="" id="{D803E2C0-0BC1-53D4-2B46-CA47E14F50DD}"/>
              </a:ext>
            </a:extLst>
          </p:cNvPr>
          <p:cNvPicPr/>
          <p:nvPr/>
        </p:nvPicPr>
        <p:blipFill>
          <a:blip r:embed="rId2" cstate="print"/>
          <a:stretch>
            <a:fillRect/>
          </a:stretch>
        </p:blipFill>
        <p:spPr>
          <a:xfrm>
            <a:off x="9771927" y="4381294"/>
            <a:ext cx="2142132" cy="1848612"/>
          </a:xfrm>
          <a:prstGeom prst="rect">
            <a:avLst/>
          </a:prstGeom>
        </p:spPr>
      </p:pic>
    </p:spTree>
    <p:extLst>
      <p:ext uri="{BB962C8B-B14F-4D97-AF65-F5344CB8AC3E}">
        <p14:creationId xmlns:p14="http://schemas.microsoft.com/office/powerpoint/2010/main" xmlns="" val="2417098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Khảo sát</a:t>
            </a:r>
            <a:endParaRPr sz="3600" dirty="0">
              <a:latin typeface="Arial"/>
              <a:cs typeface="Arial"/>
            </a:endParaRPr>
          </a:p>
        </p:txBody>
      </p:sp>
      <p:sp>
        <p:nvSpPr>
          <p:cNvPr id="4" name="object 3">
            <a:extLst>
              <a:ext uri="{FF2B5EF4-FFF2-40B4-BE49-F238E27FC236}">
                <a16:creationId xmlns:a16="http://schemas.microsoft.com/office/drawing/2014/main" xmlns="" id="{EA038240-BE43-AB95-9FED-EF29E8DC0B8D}"/>
              </a:ext>
            </a:extLst>
          </p:cNvPr>
          <p:cNvSpPr txBox="1"/>
          <p:nvPr/>
        </p:nvSpPr>
        <p:spPr>
          <a:xfrm>
            <a:off x="1427224" y="2550619"/>
            <a:ext cx="9474455" cy="3032240"/>
          </a:xfrm>
          <a:prstGeom prst="rect">
            <a:avLst/>
          </a:prstGeom>
        </p:spPr>
        <p:txBody>
          <a:bodyPr vert="horz" wrap="square" lIns="0" tIns="13335" rIns="0" bIns="0" rtlCol="0">
            <a:spAutoFit/>
          </a:bodyPr>
          <a:lstStyle/>
          <a:p>
            <a:pPr marL="12700">
              <a:spcBef>
                <a:spcPts val="105"/>
              </a:spcBef>
            </a:pPr>
            <a:r>
              <a:rPr lang="vi-VN" sz="3200" spc="-95" dirty="0">
                <a:latin typeface="Arial MT"/>
                <a:cs typeface="Arial MT"/>
              </a:rPr>
              <a:t>Bạn nên khảo sát:</a:t>
            </a:r>
          </a:p>
          <a:p>
            <a:pPr marL="12700">
              <a:spcBef>
                <a:spcPts val="105"/>
              </a:spcBef>
            </a:pPr>
            <a:endParaRPr lang="vi-VN" sz="3200" spc="-95" dirty="0">
              <a:latin typeface="Arial MT"/>
              <a:cs typeface="Arial MT"/>
            </a:endParaRPr>
          </a:p>
          <a:p>
            <a:pPr marL="12700">
              <a:spcBef>
                <a:spcPts val="105"/>
              </a:spcBef>
            </a:pPr>
            <a:r>
              <a:rPr lang="vi-VN" sz="3200" spc="-95" dirty="0">
                <a:latin typeface="Arial MT"/>
                <a:cs typeface="Arial MT"/>
              </a:rPr>
              <a:t>Những người trong ngành mà bạn đang theo đuổi</a:t>
            </a:r>
          </a:p>
          <a:p>
            <a:pPr marL="12700">
              <a:spcBef>
                <a:spcPts val="105"/>
              </a:spcBef>
            </a:pPr>
            <a:r>
              <a:rPr lang="vi-VN" sz="3200" spc="-95" dirty="0">
                <a:latin typeface="Arial MT"/>
                <a:cs typeface="Arial MT"/>
              </a:rPr>
              <a:t>- họ có thông tin nội bộ</a:t>
            </a:r>
          </a:p>
          <a:p>
            <a:pPr marL="12700">
              <a:spcBef>
                <a:spcPts val="105"/>
              </a:spcBef>
            </a:pPr>
            <a:r>
              <a:rPr lang="vi-VN" sz="3200" spc="-95" dirty="0">
                <a:latin typeface="Arial MT"/>
                <a:cs typeface="Arial MT"/>
              </a:rPr>
              <a:t>Khách hàng tiềm năng</a:t>
            </a:r>
          </a:p>
          <a:p>
            <a:pPr marL="12700">
              <a:spcBef>
                <a:spcPts val="105"/>
              </a:spcBef>
            </a:pPr>
            <a:r>
              <a:rPr lang="vi-VN" sz="3200" spc="-95" dirty="0">
                <a:latin typeface="Arial MT"/>
                <a:cs typeface="Arial MT"/>
              </a:rPr>
              <a:t>- họ có thể cho bạn biết nếu họ mua sản phẩm của bạn</a:t>
            </a:r>
            <a:endParaRPr sz="3200" dirty="0">
              <a:latin typeface="Arial MT"/>
              <a:cs typeface="Arial MT"/>
            </a:endParaRPr>
          </a:p>
        </p:txBody>
      </p:sp>
      <p:pic>
        <p:nvPicPr>
          <p:cNvPr id="5" name="object 8">
            <a:extLst>
              <a:ext uri="{FF2B5EF4-FFF2-40B4-BE49-F238E27FC236}">
                <a16:creationId xmlns:a16="http://schemas.microsoft.com/office/drawing/2014/main" xmlns="" id="{B85EFFB0-2168-493A-1D8A-918AECE49C20}"/>
              </a:ext>
            </a:extLst>
          </p:cNvPr>
          <p:cNvPicPr/>
          <p:nvPr/>
        </p:nvPicPr>
        <p:blipFill>
          <a:blip r:embed="rId2" cstate="print"/>
          <a:stretch>
            <a:fillRect/>
          </a:stretch>
        </p:blipFill>
        <p:spPr>
          <a:xfrm>
            <a:off x="8875776" y="1748027"/>
            <a:ext cx="2442972" cy="1482852"/>
          </a:xfrm>
          <a:prstGeom prst="rect">
            <a:avLst/>
          </a:prstGeom>
        </p:spPr>
      </p:pic>
    </p:spTree>
    <p:extLst>
      <p:ext uri="{BB962C8B-B14F-4D97-AF65-F5344CB8AC3E}">
        <p14:creationId xmlns:p14="http://schemas.microsoft.com/office/powerpoint/2010/main" xmlns="" val="1284523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Khảo sát</a:t>
            </a:r>
            <a:endParaRPr sz="3600" dirty="0">
              <a:latin typeface="Arial"/>
              <a:cs typeface="Arial"/>
            </a:endParaRPr>
          </a:p>
        </p:txBody>
      </p:sp>
      <p:sp>
        <p:nvSpPr>
          <p:cNvPr id="4" name="object 3">
            <a:extLst>
              <a:ext uri="{FF2B5EF4-FFF2-40B4-BE49-F238E27FC236}">
                <a16:creationId xmlns:a16="http://schemas.microsoft.com/office/drawing/2014/main" xmlns="" id="{FA1E2AF9-918A-C6C2-E631-7CFF65BF8EE9}"/>
              </a:ext>
            </a:extLst>
          </p:cNvPr>
          <p:cNvSpPr txBox="1"/>
          <p:nvPr/>
        </p:nvSpPr>
        <p:spPr>
          <a:xfrm>
            <a:off x="1427227" y="2796999"/>
            <a:ext cx="9758933" cy="2514150"/>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Những điều cần hỏi khách hàng tiềm năng:</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Họ có gặp vấn đề này không?</a:t>
            </a:r>
          </a:p>
          <a:p>
            <a:pPr marL="469900" indent="-457834">
              <a:spcBef>
                <a:spcPts val="105"/>
              </a:spcBef>
              <a:buChar char="•"/>
              <a:tabLst>
                <a:tab pos="469900" algn="l"/>
                <a:tab pos="470534" algn="l"/>
              </a:tabLst>
            </a:pPr>
            <a:r>
              <a:rPr lang="vi-VN" sz="3200" spc="-5" dirty="0">
                <a:latin typeface="Arial MT"/>
                <a:cs typeface="Arial MT"/>
              </a:rPr>
              <a:t>Họ đã sử dụng những giải pháp nào để giải quyết vấn đề này?</a:t>
            </a:r>
            <a:endParaRPr sz="3200" dirty="0">
              <a:latin typeface="Arial MT"/>
              <a:cs typeface="Arial MT"/>
            </a:endParaRPr>
          </a:p>
        </p:txBody>
      </p:sp>
      <p:pic>
        <p:nvPicPr>
          <p:cNvPr id="5" name="object 8">
            <a:extLst>
              <a:ext uri="{FF2B5EF4-FFF2-40B4-BE49-F238E27FC236}">
                <a16:creationId xmlns:a16="http://schemas.microsoft.com/office/drawing/2014/main" xmlns="" id="{E01656F9-BCE9-D73F-5169-E4F218FD769D}"/>
              </a:ext>
            </a:extLst>
          </p:cNvPr>
          <p:cNvPicPr/>
          <p:nvPr/>
        </p:nvPicPr>
        <p:blipFill>
          <a:blip r:embed="rId2" cstate="print"/>
          <a:stretch>
            <a:fillRect/>
          </a:stretch>
        </p:blipFill>
        <p:spPr>
          <a:xfrm>
            <a:off x="9683496" y="1186131"/>
            <a:ext cx="1603248" cy="1610868"/>
          </a:xfrm>
          <a:prstGeom prst="rect">
            <a:avLst/>
          </a:prstGeom>
        </p:spPr>
      </p:pic>
    </p:spTree>
    <p:extLst>
      <p:ext uri="{BB962C8B-B14F-4D97-AF65-F5344CB8AC3E}">
        <p14:creationId xmlns:p14="http://schemas.microsoft.com/office/powerpoint/2010/main" xmlns="" val="1142650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Khảo sát</a:t>
            </a:r>
            <a:endParaRPr sz="3600" dirty="0">
              <a:latin typeface="Arial"/>
              <a:cs typeface="Arial"/>
            </a:endParaRPr>
          </a:p>
        </p:txBody>
      </p:sp>
      <p:sp>
        <p:nvSpPr>
          <p:cNvPr id="2" name="object 3">
            <a:extLst>
              <a:ext uri="{FF2B5EF4-FFF2-40B4-BE49-F238E27FC236}">
                <a16:creationId xmlns:a16="http://schemas.microsoft.com/office/drawing/2014/main" xmlns="" id="{3229ACAA-8083-55B4-A845-A756FC1D6D71}"/>
              </a:ext>
            </a:extLst>
          </p:cNvPr>
          <p:cNvSpPr txBox="1"/>
          <p:nvPr/>
        </p:nvSpPr>
        <p:spPr>
          <a:xfrm>
            <a:off x="1427227" y="2796999"/>
            <a:ext cx="9982453" cy="2526974"/>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Những gì để hỏi những người trong ngành:</a:t>
            </a:r>
          </a:p>
          <a:p>
            <a:pPr marL="469900" indent="-457834">
              <a:spcBef>
                <a:spcPts val="105"/>
              </a:spcBef>
              <a:buChar char="•"/>
              <a:tabLst>
                <a:tab pos="469900" algn="l"/>
                <a:tab pos="470534" algn="l"/>
              </a:tabLst>
            </a:pPr>
            <a:endParaRPr lang="vi-VN" sz="3200" spc="-5" dirty="0">
              <a:latin typeface="Arial MT"/>
              <a:cs typeface="Arial MT"/>
            </a:endParaRPr>
          </a:p>
          <a:p>
            <a:pPr marL="12066">
              <a:spcBef>
                <a:spcPts val="105"/>
              </a:spcBef>
              <a:tabLst>
                <a:tab pos="469900" algn="l"/>
                <a:tab pos="470534" algn="l"/>
              </a:tabLst>
            </a:pPr>
            <a:r>
              <a:rPr lang="vi-VN" sz="3200" spc="-5" dirty="0">
                <a:latin typeface="Arial MT"/>
                <a:cs typeface="Arial MT"/>
              </a:rPr>
              <a:t>- Họ có nghĩ rằng vấn đề này tồn tại không?</a:t>
            </a:r>
          </a:p>
          <a:p>
            <a:pPr marL="12066">
              <a:spcBef>
                <a:spcPts val="105"/>
              </a:spcBef>
              <a:tabLst>
                <a:tab pos="469900" algn="l"/>
                <a:tab pos="470534" algn="l"/>
              </a:tabLst>
            </a:pPr>
            <a:r>
              <a:rPr lang="vi-VN" sz="3200" spc="-5" dirty="0">
                <a:latin typeface="Arial MT"/>
                <a:cs typeface="Arial MT"/>
              </a:rPr>
              <a:t>- Mọi người sẽ trả tiền cho một giải pháp?</a:t>
            </a:r>
          </a:p>
          <a:p>
            <a:pPr marL="12066">
              <a:spcBef>
                <a:spcPts val="105"/>
              </a:spcBef>
              <a:tabLst>
                <a:tab pos="469900" algn="l"/>
                <a:tab pos="470534" algn="l"/>
              </a:tabLst>
            </a:pPr>
            <a:r>
              <a:rPr lang="vi-VN" sz="3200" spc="-5" dirty="0">
                <a:latin typeface="Arial MT"/>
                <a:cs typeface="Arial MT"/>
              </a:rPr>
              <a:t>- Trình bày giải pháp của bạn và yêu cầu phản hồi</a:t>
            </a:r>
            <a:endParaRPr sz="3200" dirty="0">
              <a:latin typeface="Arial MT"/>
              <a:cs typeface="Arial MT"/>
            </a:endParaRPr>
          </a:p>
        </p:txBody>
      </p:sp>
      <p:pic>
        <p:nvPicPr>
          <p:cNvPr id="3" name="object 8">
            <a:extLst>
              <a:ext uri="{FF2B5EF4-FFF2-40B4-BE49-F238E27FC236}">
                <a16:creationId xmlns:a16="http://schemas.microsoft.com/office/drawing/2014/main" xmlns="" id="{861F70E1-8345-F94C-B8AB-5E8D697BA9DB}"/>
              </a:ext>
            </a:extLst>
          </p:cNvPr>
          <p:cNvPicPr/>
          <p:nvPr/>
        </p:nvPicPr>
        <p:blipFill>
          <a:blip r:embed="rId2" cstate="print"/>
          <a:stretch>
            <a:fillRect/>
          </a:stretch>
        </p:blipFill>
        <p:spPr>
          <a:xfrm>
            <a:off x="9658095" y="606044"/>
            <a:ext cx="1603248" cy="1610868"/>
          </a:xfrm>
          <a:prstGeom prst="rect">
            <a:avLst/>
          </a:prstGeom>
        </p:spPr>
      </p:pic>
    </p:spTree>
    <p:extLst>
      <p:ext uri="{BB962C8B-B14F-4D97-AF65-F5344CB8AC3E}">
        <p14:creationId xmlns:p14="http://schemas.microsoft.com/office/powerpoint/2010/main" xmlns="" val="2338962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Khảo sát</a:t>
            </a:r>
            <a:endParaRPr sz="3600" dirty="0">
              <a:latin typeface="Arial"/>
              <a:cs typeface="Arial"/>
            </a:endParaRPr>
          </a:p>
        </p:txBody>
      </p:sp>
      <p:sp>
        <p:nvSpPr>
          <p:cNvPr id="4" name="object 3">
            <a:extLst>
              <a:ext uri="{FF2B5EF4-FFF2-40B4-BE49-F238E27FC236}">
                <a16:creationId xmlns:a16="http://schemas.microsoft.com/office/drawing/2014/main" xmlns="" id="{3D531902-2D62-CB27-7CED-7A7FE1685EFA}"/>
              </a:ext>
            </a:extLst>
          </p:cNvPr>
          <p:cNvSpPr txBox="1"/>
          <p:nvPr/>
        </p:nvSpPr>
        <p:spPr>
          <a:xfrm>
            <a:off x="1427225" y="2796999"/>
            <a:ext cx="9926320" cy="2491067"/>
          </a:xfrm>
          <a:prstGeom prst="rect">
            <a:avLst/>
          </a:prstGeom>
        </p:spPr>
        <p:txBody>
          <a:bodyPr vert="horz" wrap="square" lIns="0" tIns="13335" rIns="0" bIns="0" rtlCol="0">
            <a:spAutoFit/>
          </a:bodyPr>
          <a:lstStyle/>
          <a:p>
            <a:pPr marL="469900" indent="-457834">
              <a:spcBef>
                <a:spcPts val="105"/>
              </a:spcBef>
              <a:buFontTx/>
              <a:buChar char="•"/>
              <a:tabLst>
                <a:tab pos="469900" algn="l"/>
                <a:tab pos="470534" algn="l"/>
              </a:tabLst>
            </a:pPr>
            <a:r>
              <a:rPr lang="vi-VN" sz="3200" spc="-5" dirty="0">
                <a:solidFill>
                  <a:prstClr val="black"/>
                </a:solidFill>
                <a:latin typeface="Arial MT"/>
                <a:cs typeface="Arial MT"/>
              </a:rPr>
              <a:t>Tìm người tham gia:</a:t>
            </a:r>
          </a:p>
          <a:p>
            <a:pPr marL="469900" indent="-457834">
              <a:spcBef>
                <a:spcPts val="105"/>
              </a:spcBef>
              <a:buFontTx/>
              <a:buChar char="•"/>
              <a:tabLst>
                <a:tab pos="469900" algn="l"/>
                <a:tab pos="470534" algn="l"/>
              </a:tabLst>
            </a:pPr>
            <a:endParaRPr lang="vi-VN" sz="3200" spc="-5" dirty="0">
              <a:solidFill>
                <a:prstClr val="black"/>
              </a:solidFill>
              <a:latin typeface="Arial MT"/>
              <a:cs typeface="Arial MT"/>
            </a:endParaRPr>
          </a:p>
          <a:p>
            <a:pPr marL="12066">
              <a:spcBef>
                <a:spcPts val="105"/>
              </a:spcBef>
              <a:tabLst>
                <a:tab pos="469900" algn="l"/>
                <a:tab pos="470534" algn="l"/>
              </a:tabLst>
            </a:pPr>
            <a:r>
              <a:rPr lang="vi-VN" sz="3200" spc="-5" dirty="0">
                <a:solidFill>
                  <a:prstClr val="black"/>
                </a:solidFill>
                <a:latin typeface="Arial MT"/>
                <a:cs typeface="Arial MT"/>
              </a:rPr>
              <a:t>1. Mạng lưới mối quan hệ trực tiếp của bạn</a:t>
            </a:r>
          </a:p>
          <a:p>
            <a:pPr marL="12066">
              <a:spcBef>
                <a:spcPts val="105"/>
              </a:spcBef>
              <a:tabLst>
                <a:tab pos="469900" algn="l"/>
                <a:tab pos="470534" algn="l"/>
              </a:tabLst>
            </a:pPr>
            <a:r>
              <a:rPr lang="vi-VN" sz="3200" spc="-5" dirty="0">
                <a:solidFill>
                  <a:prstClr val="black"/>
                </a:solidFill>
                <a:latin typeface="Arial MT"/>
                <a:cs typeface="Arial MT"/>
              </a:rPr>
              <a:t>2. Các hội nhóm ngành, diễn đàn, các cuộc họp, những người có thể quan tâm đến giải pháp của bạn</a:t>
            </a:r>
            <a:endParaRPr sz="3200" dirty="0">
              <a:solidFill>
                <a:prstClr val="black"/>
              </a:solidFill>
              <a:latin typeface="Arial MT"/>
              <a:cs typeface="Arial MT"/>
            </a:endParaRPr>
          </a:p>
        </p:txBody>
      </p:sp>
    </p:spTree>
    <p:extLst>
      <p:ext uri="{BB962C8B-B14F-4D97-AF65-F5344CB8AC3E}">
        <p14:creationId xmlns:p14="http://schemas.microsoft.com/office/powerpoint/2010/main" xmlns="" val="154110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5538470" cy="574040"/>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Doanh nhân là gì?</a:t>
            </a:r>
            <a:endParaRPr lang="vi-VN" sz="3600" kern="0" dirty="0">
              <a:latin typeface="Arial"/>
              <a:cs typeface="Arial"/>
            </a:endParaRPr>
          </a:p>
        </p:txBody>
      </p:sp>
      <p:sp>
        <p:nvSpPr>
          <p:cNvPr id="2" name="object 3">
            <a:extLst>
              <a:ext uri="{FF2B5EF4-FFF2-40B4-BE49-F238E27FC236}">
                <a16:creationId xmlns:a16="http://schemas.microsoft.com/office/drawing/2014/main" xmlns="" id="{7FD12304-EE33-42CD-5975-7999E13E7DE3}"/>
              </a:ext>
            </a:extLst>
          </p:cNvPr>
          <p:cNvSpPr txBox="1"/>
          <p:nvPr/>
        </p:nvSpPr>
        <p:spPr>
          <a:xfrm>
            <a:off x="1427225" y="2550617"/>
            <a:ext cx="7633334" cy="2008883"/>
          </a:xfrm>
          <a:prstGeom prst="rect">
            <a:avLst/>
          </a:prstGeom>
        </p:spPr>
        <p:txBody>
          <a:bodyPr vert="horz" wrap="square" lIns="0" tIns="13335" rIns="0" bIns="0" rtlCol="0">
            <a:spAutoFit/>
          </a:bodyPr>
          <a:lstStyle/>
          <a:p>
            <a:pPr marL="469900" indent="-457834">
              <a:spcBef>
                <a:spcPts val="105"/>
              </a:spcBef>
              <a:buFontTx/>
              <a:buChar char="•"/>
              <a:tabLst>
                <a:tab pos="469900" algn="l"/>
                <a:tab pos="470534" algn="l"/>
              </a:tabLst>
            </a:pPr>
            <a:r>
              <a:rPr lang="vi-VN" sz="3200" dirty="0">
                <a:solidFill>
                  <a:prstClr val="black"/>
                </a:solidFill>
                <a:latin typeface="Arial MT"/>
                <a:cs typeface="Arial MT"/>
              </a:rPr>
              <a:t>Freelancer không phải là doanh nhân</a:t>
            </a:r>
          </a:p>
          <a:p>
            <a:pPr marL="469900" indent="-457834">
              <a:spcBef>
                <a:spcPts val="105"/>
              </a:spcBef>
              <a:buFontTx/>
              <a:buChar char="•"/>
              <a:tabLst>
                <a:tab pos="469900" algn="l"/>
                <a:tab pos="470534" algn="l"/>
              </a:tabLst>
            </a:pPr>
            <a:r>
              <a:rPr lang="vi-VN" sz="3200" dirty="0">
                <a:solidFill>
                  <a:prstClr val="black"/>
                </a:solidFill>
                <a:latin typeface="Arial MT"/>
                <a:cs typeface="Arial MT"/>
              </a:rPr>
              <a:t>Họ chỉ làm công việc hợp đồng và bán dịch vụ của họ cho người khác</a:t>
            </a:r>
          </a:p>
          <a:p>
            <a:pPr marL="469900" indent="-457834">
              <a:spcBef>
                <a:spcPts val="105"/>
              </a:spcBef>
              <a:buFontTx/>
              <a:buChar char="•"/>
              <a:tabLst>
                <a:tab pos="469900" algn="l"/>
                <a:tab pos="470534" algn="l"/>
              </a:tabLst>
            </a:pPr>
            <a:r>
              <a:rPr lang="vi-VN" sz="3200" dirty="0">
                <a:solidFill>
                  <a:prstClr val="black"/>
                </a:solidFill>
                <a:latin typeface="Arial MT"/>
                <a:cs typeface="Arial MT"/>
              </a:rPr>
              <a:t>Họ giống những người cố vấn hơn</a:t>
            </a:r>
            <a:endParaRPr sz="3200" dirty="0">
              <a:solidFill>
                <a:prstClr val="black"/>
              </a:solidFill>
              <a:latin typeface="Arial MT"/>
              <a:cs typeface="Arial MT"/>
            </a:endParaRPr>
          </a:p>
        </p:txBody>
      </p:sp>
      <p:pic>
        <p:nvPicPr>
          <p:cNvPr id="4" name="object 8">
            <a:extLst>
              <a:ext uri="{FF2B5EF4-FFF2-40B4-BE49-F238E27FC236}">
                <a16:creationId xmlns:a16="http://schemas.microsoft.com/office/drawing/2014/main" xmlns="" id="{23C5F15D-E3F8-80B0-B905-740C0A94BC3D}"/>
              </a:ext>
            </a:extLst>
          </p:cNvPr>
          <p:cNvPicPr/>
          <p:nvPr/>
        </p:nvPicPr>
        <p:blipFill>
          <a:blip r:embed="rId2" cstate="print"/>
          <a:stretch>
            <a:fillRect/>
          </a:stretch>
        </p:blipFill>
        <p:spPr>
          <a:xfrm>
            <a:off x="9891506" y="2967227"/>
            <a:ext cx="1368585" cy="1912620"/>
          </a:xfrm>
          <a:prstGeom prst="rect">
            <a:avLst/>
          </a:prstGeom>
        </p:spPr>
      </p:pic>
    </p:spTree>
    <p:extLst>
      <p:ext uri="{BB962C8B-B14F-4D97-AF65-F5344CB8AC3E}">
        <p14:creationId xmlns:p14="http://schemas.microsoft.com/office/powerpoint/2010/main" xmlns="" val="219721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Khảo sát</a:t>
            </a:r>
            <a:endParaRPr sz="3600" dirty="0">
              <a:latin typeface="Arial"/>
              <a:cs typeface="Arial"/>
            </a:endParaRPr>
          </a:p>
        </p:txBody>
      </p:sp>
      <p:sp>
        <p:nvSpPr>
          <p:cNvPr id="2" name="object 3">
            <a:extLst>
              <a:ext uri="{FF2B5EF4-FFF2-40B4-BE49-F238E27FC236}">
                <a16:creationId xmlns:a16="http://schemas.microsoft.com/office/drawing/2014/main" xmlns="" id="{1AA79C92-5461-7316-8D0E-1F59E2FDD930}"/>
              </a:ext>
            </a:extLst>
          </p:cNvPr>
          <p:cNvSpPr txBox="1"/>
          <p:nvPr/>
        </p:nvSpPr>
        <p:spPr>
          <a:xfrm>
            <a:off x="1415415" y="2368734"/>
            <a:ext cx="7992745" cy="3511859"/>
          </a:xfrm>
          <a:prstGeom prst="rect">
            <a:avLst/>
          </a:prstGeom>
        </p:spPr>
        <p:txBody>
          <a:bodyPr vert="horz" wrap="square" lIns="0" tIns="13335" rIns="0" bIns="0" rtlCol="0">
            <a:spAutoFit/>
          </a:bodyPr>
          <a:lstStyle/>
          <a:p>
            <a:pPr marL="12700">
              <a:spcBef>
                <a:spcPts val="105"/>
              </a:spcBef>
            </a:pPr>
            <a:r>
              <a:rPr lang="vi-VN" sz="3200" spc="-75" dirty="0">
                <a:latin typeface="Arial MT"/>
                <a:cs typeface="Arial MT"/>
              </a:rPr>
              <a:t>Công cụ bạn có thể sử dụng:</a:t>
            </a:r>
          </a:p>
          <a:p>
            <a:pPr marL="12700">
              <a:spcBef>
                <a:spcPts val="105"/>
              </a:spcBef>
            </a:pPr>
            <a:endParaRPr lang="vi-VN" sz="3200" spc="-75" dirty="0">
              <a:latin typeface="Arial MT"/>
              <a:cs typeface="Arial MT"/>
            </a:endParaRPr>
          </a:p>
          <a:p>
            <a:pPr marL="469900" indent="-457200">
              <a:spcBef>
                <a:spcPts val="105"/>
              </a:spcBef>
              <a:buFont typeface="Arial" panose="020B0604020202020204" pitchFamily="34" charset="0"/>
              <a:buChar char="•"/>
            </a:pPr>
            <a:r>
              <a:rPr lang="vi-VN" sz="3200" spc="-75" dirty="0">
                <a:latin typeface="Arial MT"/>
                <a:cs typeface="Arial MT"/>
              </a:rPr>
              <a:t>Trang web khảo sát: SurveyMonkey, AWeber, Google biểu mẫu</a:t>
            </a:r>
          </a:p>
          <a:p>
            <a:pPr marL="469900" indent="-457200">
              <a:spcBef>
                <a:spcPts val="105"/>
              </a:spcBef>
              <a:buFont typeface="Arial" panose="020B0604020202020204" pitchFamily="34" charset="0"/>
              <a:buChar char="•"/>
            </a:pPr>
            <a:r>
              <a:rPr lang="vi-VN" sz="3200" spc="-75" dirty="0">
                <a:latin typeface="Arial MT"/>
                <a:cs typeface="Arial MT"/>
              </a:rPr>
              <a:t>Aytm.com - giúp bạn có câu trả lời cho các cuộc khảo sát của mình</a:t>
            </a:r>
          </a:p>
          <a:p>
            <a:pPr marL="469900" indent="-457200">
              <a:spcBef>
                <a:spcPts val="105"/>
              </a:spcBef>
              <a:buFont typeface="Arial" panose="020B0604020202020204" pitchFamily="34" charset="0"/>
              <a:buChar char="•"/>
            </a:pPr>
            <a:r>
              <a:rPr lang="vi-VN" sz="3200" spc="-75" dirty="0">
                <a:latin typeface="Arial MT"/>
                <a:cs typeface="Arial MT"/>
              </a:rPr>
              <a:t>Hội nhóm Facebook</a:t>
            </a:r>
            <a:endParaRPr sz="2800" dirty="0">
              <a:latin typeface="Arial MT"/>
              <a:cs typeface="Arial MT"/>
            </a:endParaRPr>
          </a:p>
        </p:txBody>
      </p:sp>
      <p:pic>
        <p:nvPicPr>
          <p:cNvPr id="3" name="object 8">
            <a:extLst>
              <a:ext uri="{FF2B5EF4-FFF2-40B4-BE49-F238E27FC236}">
                <a16:creationId xmlns:a16="http://schemas.microsoft.com/office/drawing/2014/main" xmlns="" id="{9AF8D306-DBAD-5BA5-29AB-5AABC633A05B}"/>
              </a:ext>
            </a:extLst>
          </p:cNvPr>
          <p:cNvPicPr/>
          <p:nvPr/>
        </p:nvPicPr>
        <p:blipFill>
          <a:blip r:embed="rId2" cstate="print"/>
          <a:stretch>
            <a:fillRect/>
          </a:stretch>
        </p:blipFill>
        <p:spPr>
          <a:xfrm>
            <a:off x="7584353" y="1684961"/>
            <a:ext cx="1938321" cy="474181"/>
          </a:xfrm>
          <a:prstGeom prst="rect">
            <a:avLst/>
          </a:prstGeom>
        </p:spPr>
      </p:pic>
      <p:pic>
        <p:nvPicPr>
          <p:cNvPr id="5" name="object 9">
            <a:extLst>
              <a:ext uri="{FF2B5EF4-FFF2-40B4-BE49-F238E27FC236}">
                <a16:creationId xmlns:a16="http://schemas.microsoft.com/office/drawing/2014/main" xmlns="" id="{5904A795-41B0-ADBF-C6EE-3F1934B265EC}"/>
              </a:ext>
            </a:extLst>
          </p:cNvPr>
          <p:cNvPicPr/>
          <p:nvPr/>
        </p:nvPicPr>
        <p:blipFill>
          <a:blip r:embed="rId3" cstate="print"/>
          <a:stretch>
            <a:fillRect/>
          </a:stretch>
        </p:blipFill>
        <p:spPr>
          <a:xfrm>
            <a:off x="9715288" y="1236953"/>
            <a:ext cx="1274148" cy="1050570"/>
          </a:xfrm>
          <a:prstGeom prst="rect">
            <a:avLst/>
          </a:prstGeom>
        </p:spPr>
      </p:pic>
      <p:pic>
        <p:nvPicPr>
          <p:cNvPr id="6" name="object 10">
            <a:extLst>
              <a:ext uri="{FF2B5EF4-FFF2-40B4-BE49-F238E27FC236}">
                <a16:creationId xmlns:a16="http://schemas.microsoft.com/office/drawing/2014/main" xmlns="" id="{715902BC-44D5-233C-A45F-E2768BB6B0BB}"/>
              </a:ext>
            </a:extLst>
          </p:cNvPr>
          <p:cNvPicPr/>
          <p:nvPr/>
        </p:nvPicPr>
        <p:blipFill>
          <a:blip r:embed="rId4" cstate="print"/>
          <a:stretch>
            <a:fillRect/>
          </a:stretch>
        </p:blipFill>
        <p:spPr>
          <a:xfrm>
            <a:off x="10068879" y="2460879"/>
            <a:ext cx="809625" cy="819150"/>
          </a:xfrm>
          <a:prstGeom prst="rect">
            <a:avLst/>
          </a:prstGeom>
        </p:spPr>
      </p:pic>
      <p:pic>
        <p:nvPicPr>
          <p:cNvPr id="9" name="object 11">
            <a:extLst>
              <a:ext uri="{FF2B5EF4-FFF2-40B4-BE49-F238E27FC236}">
                <a16:creationId xmlns:a16="http://schemas.microsoft.com/office/drawing/2014/main" xmlns="" id="{C6A4C3E2-223C-6FEF-1AA8-2EAA88E9A4C4}"/>
              </a:ext>
            </a:extLst>
          </p:cNvPr>
          <p:cNvPicPr/>
          <p:nvPr/>
        </p:nvPicPr>
        <p:blipFill>
          <a:blip r:embed="rId5" cstate="print"/>
          <a:stretch>
            <a:fillRect/>
          </a:stretch>
        </p:blipFill>
        <p:spPr>
          <a:xfrm>
            <a:off x="8273527" y="2476208"/>
            <a:ext cx="870740" cy="869262"/>
          </a:xfrm>
          <a:prstGeom prst="rect">
            <a:avLst/>
          </a:prstGeom>
        </p:spPr>
      </p:pic>
    </p:spTree>
    <p:extLst>
      <p:ext uri="{BB962C8B-B14F-4D97-AF65-F5344CB8AC3E}">
        <p14:creationId xmlns:p14="http://schemas.microsoft.com/office/powerpoint/2010/main" xmlns="" val="3415380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Khảo sát</a:t>
            </a:r>
            <a:endParaRPr sz="3600" dirty="0">
              <a:latin typeface="Arial"/>
              <a:cs typeface="Arial"/>
            </a:endParaRPr>
          </a:p>
        </p:txBody>
      </p:sp>
      <p:sp>
        <p:nvSpPr>
          <p:cNvPr id="2" name="object 3">
            <a:extLst>
              <a:ext uri="{FF2B5EF4-FFF2-40B4-BE49-F238E27FC236}">
                <a16:creationId xmlns:a16="http://schemas.microsoft.com/office/drawing/2014/main" xmlns="" id="{49CD1C49-1DA0-4EC2-7373-B709C6E755DD}"/>
              </a:ext>
            </a:extLst>
          </p:cNvPr>
          <p:cNvSpPr txBox="1"/>
          <p:nvPr/>
        </p:nvSpPr>
        <p:spPr>
          <a:xfrm>
            <a:off x="258825" y="2670779"/>
            <a:ext cx="11933175" cy="1516441"/>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40" dirty="0">
                <a:latin typeface="Arial MT"/>
                <a:cs typeface="Arial MT"/>
              </a:rPr>
              <a:t>Cố gắng khuyến khích mọi người trả lời câu hỏi khảo sát</a:t>
            </a:r>
          </a:p>
          <a:p>
            <a:pPr marL="469900" indent="-457834">
              <a:spcBef>
                <a:spcPts val="105"/>
              </a:spcBef>
              <a:buChar char="•"/>
              <a:tabLst>
                <a:tab pos="469900" algn="l"/>
                <a:tab pos="470534" algn="l"/>
              </a:tabLst>
            </a:pPr>
            <a:endParaRPr lang="vi-VN" sz="3200" spc="-40" dirty="0">
              <a:latin typeface="Arial MT"/>
              <a:cs typeface="Arial MT"/>
            </a:endParaRPr>
          </a:p>
          <a:p>
            <a:pPr marL="469900" indent="-457834">
              <a:spcBef>
                <a:spcPts val="105"/>
              </a:spcBef>
              <a:buChar char="•"/>
              <a:tabLst>
                <a:tab pos="469900" algn="l"/>
                <a:tab pos="470534" algn="l"/>
              </a:tabLst>
            </a:pPr>
            <a:r>
              <a:rPr lang="vi-VN" sz="3200" spc="-40" dirty="0">
                <a:latin typeface="Arial MT"/>
                <a:cs typeface="Arial MT"/>
              </a:rPr>
              <a:t>Họ thường vui vẻ khi giúp bạn hơn nếu cuộc khảo sát ngắn gọn </a:t>
            </a:r>
            <a:endParaRPr sz="3200" dirty="0">
              <a:latin typeface="Arial MT"/>
              <a:cs typeface="Arial MT"/>
            </a:endParaRPr>
          </a:p>
        </p:txBody>
      </p:sp>
      <p:pic>
        <p:nvPicPr>
          <p:cNvPr id="3" name="object 8">
            <a:extLst>
              <a:ext uri="{FF2B5EF4-FFF2-40B4-BE49-F238E27FC236}">
                <a16:creationId xmlns:a16="http://schemas.microsoft.com/office/drawing/2014/main" xmlns="" id="{B306DFAB-EEDB-A014-0EED-04074015D2B2}"/>
              </a:ext>
            </a:extLst>
          </p:cNvPr>
          <p:cNvPicPr/>
          <p:nvPr/>
        </p:nvPicPr>
        <p:blipFill>
          <a:blip r:embed="rId2" cstate="print"/>
          <a:stretch>
            <a:fillRect/>
          </a:stretch>
        </p:blipFill>
        <p:spPr>
          <a:xfrm>
            <a:off x="9919059" y="4906514"/>
            <a:ext cx="1954572" cy="1739952"/>
          </a:xfrm>
          <a:prstGeom prst="rect">
            <a:avLst/>
          </a:prstGeom>
        </p:spPr>
      </p:pic>
    </p:spTree>
    <p:extLst>
      <p:ext uri="{BB962C8B-B14F-4D97-AF65-F5344CB8AC3E}">
        <p14:creationId xmlns:p14="http://schemas.microsoft.com/office/powerpoint/2010/main" xmlns="" val="3691556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Trò chuyện với chuyên gia</a:t>
            </a:r>
            <a:endParaRPr sz="3600" dirty="0">
              <a:latin typeface="Arial"/>
              <a:cs typeface="Arial"/>
            </a:endParaRPr>
          </a:p>
        </p:txBody>
      </p:sp>
      <p:sp>
        <p:nvSpPr>
          <p:cNvPr id="4" name="object 3">
            <a:extLst>
              <a:ext uri="{FF2B5EF4-FFF2-40B4-BE49-F238E27FC236}">
                <a16:creationId xmlns:a16="http://schemas.microsoft.com/office/drawing/2014/main" xmlns="" id="{F5353602-EEAD-7185-0783-3159F08D709E}"/>
              </a:ext>
            </a:extLst>
          </p:cNvPr>
          <p:cNvSpPr txBox="1"/>
          <p:nvPr/>
        </p:nvSpPr>
        <p:spPr>
          <a:xfrm>
            <a:off x="1339979" y="2058113"/>
            <a:ext cx="8406765" cy="3996607"/>
          </a:xfrm>
          <a:prstGeom prst="rect">
            <a:avLst/>
          </a:prstGeom>
        </p:spPr>
        <p:txBody>
          <a:bodyPr vert="horz" wrap="square" lIns="0" tIns="13335" rIns="0" bIns="0" rtlCol="0">
            <a:spAutoFit/>
          </a:bodyPr>
          <a:lstStyle/>
          <a:p>
            <a:pPr marL="12700" marR="52705">
              <a:spcBef>
                <a:spcPts val="105"/>
              </a:spcBef>
              <a:buChar char="•"/>
              <a:tabLst>
                <a:tab pos="469265" algn="l"/>
                <a:tab pos="469900" algn="l"/>
              </a:tabLst>
            </a:pPr>
            <a:r>
              <a:rPr lang="vi-VN" sz="3200" dirty="0">
                <a:latin typeface="Arial MT"/>
                <a:cs typeface="Arial MT"/>
              </a:rPr>
              <a:t>Các chuyên gia có thông tin nội bộ và bí mật mà bạn không thể truy cập đến</a:t>
            </a:r>
          </a:p>
          <a:p>
            <a:pPr marL="12700" marR="52705">
              <a:spcBef>
                <a:spcPts val="105"/>
              </a:spcBef>
              <a:buChar char="•"/>
              <a:tabLst>
                <a:tab pos="469265" algn="l"/>
                <a:tab pos="469900" algn="l"/>
              </a:tabLst>
            </a:pPr>
            <a:endParaRPr lang="vi-VN" sz="3200" dirty="0">
              <a:latin typeface="Arial MT"/>
              <a:cs typeface="Arial MT"/>
            </a:endParaRPr>
          </a:p>
          <a:p>
            <a:pPr marL="12700" marR="52705">
              <a:spcBef>
                <a:spcPts val="105"/>
              </a:spcBef>
              <a:buChar char="•"/>
              <a:tabLst>
                <a:tab pos="469265" algn="l"/>
                <a:tab pos="469900" algn="l"/>
              </a:tabLst>
            </a:pPr>
            <a:r>
              <a:rPr lang="vi-VN" sz="3200" dirty="0">
                <a:latin typeface="Arial MT"/>
                <a:cs typeface="Arial MT"/>
              </a:rPr>
              <a:t>Họ có thể cho bạn biết ý tưởng của bạn có tiềm năng hay không, có hợp pháp hay không</a:t>
            </a:r>
          </a:p>
          <a:p>
            <a:pPr marL="12700" marR="52705">
              <a:spcBef>
                <a:spcPts val="105"/>
              </a:spcBef>
              <a:buChar char="•"/>
              <a:tabLst>
                <a:tab pos="469265" algn="l"/>
                <a:tab pos="469900" algn="l"/>
              </a:tabLst>
            </a:pPr>
            <a:endParaRPr lang="vi-VN" sz="3200" dirty="0">
              <a:latin typeface="Arial MT"/>
              <a:cs typeface="Arial MT"/>
            </a:endParaRPr>
          </a:p>
          <a:p>
            <a:pPr marL="12700" marR="52705">
              <a:spcBef>
                <a:spcPts val="105"/>
              </a:spcBef>
              <a:buChar char="•"/>
              <a:tabLst>
                <a:tab pos="469265" algn="l"/>
                <a:tab pos="469900" algn="l"/>
              </a:tabLst>
            </a:pPr>
            <a:r>
              <a:rPr lang="vi-VN" sz="3200" dirty="0">
                <a:latin typeface="Arial MT"/>
                <a:cs typeface="Arial MT"/>
              </a:rPr>
              <a:t>Bạn có thể liên hệ với họ qua email, điện thoại hoặc gặp trực tiếp</a:t>
            </a:r>
            <a:endParaRPr sz="3200" dirty="0">
              <a:latin typeface="Arial MT"/>
              <a:cs typeface="Arial MT"/>
            </a:endParaRPr>
          </a:p>
        </p:txBody>
      </p:sp>
      <p:pic>
        <p:nvPicPr>
          <p:cNvPr id="5" name="object 8">
            <a:extLst>
              <a:ext uri="{FF2B5EF4-FFF2-40B4-BE49-F238E27FC236}">
                <a16:creationId xmlns:a16="http://schemas.microsoft.com/office/drawing/2014/main" xmlns="" id="{D6C503C3-E846-4CB9-1E18-61FB03E9FDE0}"/>
              </a:ext>
            </a:extLst>
          </p:cNvPr>
          <p:cNvPicPr/>
          <p:nvPr/>
        </p:nvPicPr>
        <p:blipFill>
          <a:blip r:embed="rId2" cstate="print"/>
          <a:stretch>
            <a:fillRect/>
          </a:stretch>
        </p:blipFill>
        <p:spPr>
          <a:xfrm>
            <a:off x="9814559" y="2854962"/>
            <a:ext cx="1908048" cy="1908047"/>
          </a:xfrm>
          <a:prstGeom prst="rect">
            <a:avLst/>
          </a:prstGeom>
        </p:spPr>
      </p:pic>
    </p:spTree>
    <p:extLst>
      <p:ext uri="{BB962C8B-B14F-4D97-AF65-F5344CB8AC3E}">
        <p14:creationId xmlns:p14="http://schemas.microsoft.com/office/powerpoint/2010/main" xmlns="" val="2373413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Trò chuyện với chuyên gia</a:t>
            </a:r>
            <a:endParaRPr sz="3600" dirty="0">
              <a:latin typeface="Arial"/>
              <a:cs typeface="Arial"/>
            </a:endParaRPr>
          </a:p>
        </p:txBody>
      </p:sp>
      <p:sp>
        <p:nvSpPr>
          <p:cNvPr id="2" name="object 3">
            <a:extLst>
              <a:ext uri="{FF2B5EF4-FFF2-40B4-BE49-F238E27FC236}">
                <a16:creationId xmlns:a16="http://schemas.microsoft.com/office/drawing/2014/main" xmlns="" id="{B7C6823C-A7DB-B721-0590-E0230506D206}"/>
              </a:ext>
            </a:extLst>
          </p:cNvPr>
          <p:cNvSpPr txBox="1"/>
          <p:nvPr/>
        </p:nvSpPr>
        <p:spPr>
          <a:xfrm>
            <a:off x="1427227" y="2550619"/>
            <a:ext cx="7679055" cy="3499035"/>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1. Xác định các chuyên gia thực tế trong lĩnh vực của bạn</a:t>
            </a:r>
          </a:p>
          <a:p>
            <a:pPr marL="12700">
              <a:spcBef>
                <a:spcPts val="105"/>
              </a:spcBef>
            </a:pPr>
            <a:endParaRPr lang="vi-VN" sz="3200" dirty="0">
              <a:latin typeface="Arial MT"/>
              <a:cs typeface="Arial MT"/>
            </a:endParaRPr>
          </a:p>
          <a:p>
            <a:pPr marL="469900" indent="-457200">
              <a:spcBef>
                <a:spcPts val="105"/>
              </a:spcBef>
              <a:buFont typeface="Arial" panose="020B0604020202020204" pitchFamily="34" charset="0"/>
              <a:buChar char="•"/>
            </a:pPr>
            <a:r>
              <a:rPr lang="vi-VN" sz="3200" dirty="0">
                <a:latin typeface="Arial MT"/>
                <a:cs typeface="Arial MT"/>
              </a:rPr>
              <a:t>Sử dụng các công cụ tìm kiếm cụ thể: icerocket.com, blogsearch.com</a:t>
            </a:r>
          </a:p>
          <a:p>
            <a:pPr marL="469900" indent="-457200">
              <a:spcBef>
                <a:spcPts val="105"/>
              </a:spcBef>
              <a:buFont typeface="Arial" panose="020B0604020202020204" pitchFamily="34" charset="0"/>
              <a:buChar char="•"/>
            </a:pPr>
            <a:r>
              <a:rPr lang="vi-VN" sz="3200" dirty="0">
                <a:latin typeface="Arial MT"/>
                <a:cs typeface="Arial MT"/>
              </a:rPr>
              <a:t>Tìm kiếm ngành của bạn và liên hệ với những người viết về ngành đó</a:t>
            </a:r>
            <a:endParaRPr sz="3200" dirty="0">
              <a:latin typeface="Arial MT"/>
              <a:cs typeface="Arial MT"/>
            </a:endParaRPr>
          </a:p>
        </p:txBody>
      </p:sp>
      <p:pic>
        <p:nvPicPr>
          <p:cNvPr id="3" name="object 8">
            <a:extLst>
              <a:ext uri="{FF2B5EF4-FFF2-40B4-BE49-F238E27FC236}">
                <a16:creationId xmlns:a16="http://schemas.microsoft.com/office/drawing/2014/main" xmlns="" id="{5A01BBF4-B88A-764F-3AEC-0D0347993D3A}"/>
              </a:ext>
            </a:extLst>
          </p:cNvPr>
          <p:cNvPicPr/>
          <p:nvPr/>
        </p:nvPicPr>
        <p:blipFill>
          <a:blip r:embed="rId2" cstate="print"/>
          <a:stretch>
            <a:fillRect/>
          </a:stretch>
        </p:blipFill>
        <p:spPr>
          <a:xfrm>
            <a:off x="9241535" y="2113788"/>
            <a:ext cx="2036064" cy="1825752"/>
          </a:xfrm>
          <a:prstGeom prst="rect">
            <a:avLst/>
          </a:prstGeom>
        </p:spPr>
      </p:pic>
    </p:spTree>
    <p:extLst>
      <p:ext uri="{BB962C8B-B14F-4D97-AF65-F5344CB8AC3E}">
        <p14:creationId xmlns:p14="http://schemas.microsoft.com/office/powerpoint/2010/main" xmlns="" val="10632790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Trò chuyện với chuyên gia</a:t>
            </a:r>
            <a:endParaRPr sz="3600" dirty="0">
              <a:latin typeface="Arial"/>
              <a:cs typeface="Arial"/>
            </a:endParaRPr>
          </a:p>
        </p:txBody>
      </p:sp>
      <p:sp>
        <p:nvSpPr>
          <p:cNvPr id="4" name="object 3">
            <a:extLst>
              <a:ext uri="{FF2B5EF4-FFF2-40B4-BE49-F238E27FC236}">
                <a16:creationId xmlns:a16="http://schemas.microsoft.com/office/drawing/2014/main" xmlns="" id="{2C76A5CC-16B5-2E00-E931-CF69E7033694}"/>
              </a:ext>
            </a:extLst>
          </p:cNvPr>
          <p:cNvSpPr txBox="1"/>
          <p:nvPr/>
        </p:nvSpPr>
        <p:spPr>
          <a:xfrm>
            <a:off x="1427227" y="3289503"/>
            <a:ext cx="10040873" cy="1516441"/>
          </a:xfrm>
          <a:prstGeom prst="rect">
            <a:avLst/>
          </a:prstGeom>
        </p:spPr>
        <p:txBody>
          <a:bodyPr vert="horz" wrap="square" lIns="0" tIns="13335" rIns="0" bIns="0" rtlCol="0">
            <a:spAutoFit/>
          </a:bodyPr>
          <a:lstStyle/>
          <a:p>
            <a:pPr marL="463550" indent="-451484">
              <a:spcBef>
                <a:spcPts val="105"/>
              </a:spcBef>
              <a:buClr>
                <a:srgbClr val="01829F"/>
              </a:buClr>
              <a:buAutoNum type="arabicPeriod" startAt="2"/>
              <a:tabLst>
                <a:tab pos="464184" algn="l"/>
              </a:tabLst>
            </a:pPr>
            <a:r>
              <a:rPr lang="vi-VN" sz="3200" spc="-5" dirty="0">
                <a:latin typeface="Arial MT"/>
                <a:cs typeface="Arial MT"/>
              </a:rPr>
              <a:t>Cho họ thấy rằng bạn đã đọc những gì họ viết</a:t>
            </a:r>
          </a:p>
          <a:p>
            <a:pPr marL="463550" indent="-451484">
              <a:spcBef>
                <a:spcPts val="105"/>
              </a:spcBef>
              <a:buClr>
                <a:srgbClr val="01829F"/>
              </a:buClr>
              <a:buAutoNum type="arabicPeriod" startAt="2"/>
              <a:tabLst>
                <a:tab pos="464184" algn="l"/>
              </a:tabLst>
            </a:pPr>
            <a:endParaRPr lang="vi-VN" sz="3200" spc="-5" dirty="0">
              <a:latin typeface="Arial MT"/>
              <a:cs typeface="Arial MT"/>
            </a:endParaRPr>
          </a:p>
          <a:p>
            <a:pPr marL="463550" indent="-451484">
              <a:spcBef>
                <a:spcPts val="105"/>
              </a:spcBef>
              <a:buClr>
                <a:srgbClr val="01829F"/>
              </a:buClr>
              <a:buAutoNum type="arabicPeriod" startAt="2"/>
              <a:tabLst>
                <a:tab pos="464184" algn="l"/>
              </a:tabLst>
            </a:pPr>
            <a:r>
              <a:rPr lang="vi-VN" sz="3200" spc="-5" dirty="0">
                <a:latin typeface="Arial MT"/>
                <a:cs typeface="Arial MT"/>
              </a:rPr>
              <a:t>Trình bày ý tưởng của bạn và yêu cầu phản hồi</a:t>
            </a:r>
            <a:endParaRPr sz="3200" dirty="0">
              <a:latin typeface="Arial MT"/>
              <a:cs typeface="Arial MT"/>
            </a:endParaRPr>
          </a:p>
        </p:txBody>
      </p:sp>
      <p:pic>
        <p:nvPicPr>
          <p:cNvPr id="5" name="object 8">
            <a:extLst>
              <a:ext uri="{FF2B5EF4-FFF2-40B4-BE49-F238E27FC236}">
                <a16:creationId xmlns:a16="http://schemas.microsoft.com/office/drawing/2014/main" xmlns="" id="{3B16A3EC-135E-F30C-F25A-C5F1613E170F}"/>
              </a:ext>
            </a:extLst>
          </p:cNvPr>
          <p:cNvPicPr/>
          <p:nvPr/>
        </p:nvPicPr>
        <p:blipFill>
          <a:blip r:embed="rId2" cstate="print"/>
          <a:stretch>
            <a:fillRect/>
          </a:stretch>
        </p:blipFill>
        <p:spPr>
          <a:xfrm>
            <a:off x="9643873" y="1787653"/>
            <a:ext cx="1824227" cy="1175003"/>
          </a:xfrm>
          <a:prstGeom prst="rect">
            <a:avLst/>
          </a:prstGeom>
        </p:spPr>
      </p:pic>
    </p:spTree>
    <p:extLst>
      <p:ext uri="{BB962C8B-B14F-4D97-AF65-F5344CB8AC3E}">
        <p14:creationId xmlns:p14="http://schemas.microsoft.com/office/powerpoint/2010/main" xmlns="" val="560641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Khung khởi nghiệp tinh gọn</a:t>
            </a:r>
            <a:endParaRPr sz="3600" dirty="0">
              <a:latin typeface="Arial"/>
              <a:cs typeface="Arial"/>
            </a:endParaRPr>
          </a:p>
        </p:txBody>
      </p:sp>
      <p:sp>
        <p:nvSpPr>
          <p:cNvPr id="2" name="object 3">
            <a:extLst>
              <a:ext uri="{FF2B5EF4-FFF2-40B4-BE49-F238E27FC236}">
                <a16:creationId xmlns:a16="http://schemas.microsoft.com/office/drawing/2014/main" xmlns="" id="{1EA0D77C-1B38-DB57-3F72-7930FF1AC87C}"/>
              </a:ext>
            </a:extLst>
          </p:cNvPr>
          <p:cNvSpPr txBox="1"/>
          <p:nvPr/>
        </p:nvSpPr>
        <p:spPr>
          <a:xfrm>
            <a:off x="1427227" y="2304364"/>
            <a:ext cx="9728453" cy="3511859"/>
          </a:xfrm>
          <a:prstGeom prst="rect">
            <a:avLst/>
          </a:prstGeom>
        </p:spPr>
        <p:txBody>
          <a:bodyPr vert="horz" wrap="square" lIns="0" tIns="13335" rIns="0" bIns="0" rtlCol="0">
            <a:spAutoFit/>
          </a:bodyPr>
          <a:lstStyle/>
          <a:p>
            <a:pPr marL="12700">
              <a:spcBef>
                <a:spcPts val="105"/>
              </a:spcBef>
            </a:pPr>
            <a:r>
              <a:rPr lang="vi-VN" sz="3200" spc="-5" dirty="0">
                <a:solidFill>
                  <a:srgbClr val="0070C0"/>
                </a:solidFill>
                <a:latin typeface="Arial MT"/>
                <a:cs typeface="Arial MT"/>
              </a:rPr>
              <a:t>#1 </a:t>
            </a:r>
            <a:r>
              <a:rPr lang="vi-VN" sz="3200" spc="-5" dirty="0">
                <a:latin typeface="Arial MT"/>
                <a:cs typeface="Arial MT"/>
              </a:rPr>
              <a:t>Xây dựng giải pháp và khởi chạy nó</a:t>
            </a:r>
          </a:p>
          <a:p>
            <a:pPr marL="469900" indent="-457200">
              <a:spcBef>
                <a:spcPts val="105"/>
              </a:spcBef>
              <a:buFont typeface="Arial" panose="020B0604020202020204" pitchFamily="34" charset="0"/>
              <a:buChar char="•"/>
            </a:pPr>
            <a:r>
              <a:rPr lang="vi-VN" sz="3200" spc="-5" dirty="0">
                <a:latin typeface="Arial MT"/>
                <a:cs typeface="Arial MT"/>
              </a:rPr>
              <a:t>Khi bạn nhận được phản hồi, bạn thay đổi nó</a:t>
            </a:r>
          </a:p>
          <a:p>
            <a:pPr marL="12700">
              <a:spcBef>
                <a:spcPts val="105"/>
              </a:spcBef>
            </a:pPr>
            <a:endParaRPr lang="vi-VN" sz="3200" spc="-5" dirty="0">
              <a:latin typeface="Arial MT"/>
              <a:cs typeface="Arial MT"/>
            </a:endParaRPr>
          </a:p>
          <a:p>
            <a:pPr marL="12700">
              <a:spcBef>
                <a:spcPts val="105"/>
              </a:spcBef>
            </a:pPr>
            <a:r>
              <a:rPr lang="vi-VN" sz="3200" spc="-5" dirty="0">
                <a:solidFill>
                  <a:srgbClr val="0070C0"/>
                </a:solidFill>
                <a:latin typeface="Arial MT"/>
                <a:cs typeface="Arial MT"/>
              </a:rPr>
              <a:t>#2 </a:t>
            </a:r>
            <a:r>
              <a:rPr lang="vi-VN" sz="3200" spc="-5" dirty="0">
                <a:latin typeface="Arial MT"/>
                <a:cs typeface="Arial MT"/>
              </a:rPr>
              <a:t>Khung khởi nghiệp tinh gọn</a:t>
            </a:r>
          </a:p>
          <a:p>
            <a:pPr marL="469900" indent="-457200">
              <a:spcBef>
                <a:spcPts val="105"/>
              </a:spcBef>
              <a:buFont typeface="Arial" panose="020B0604020202020204" pitchFamily="34" charset="0"/>
              <a:buChar char="•"/>
            </a:pPr>
            <a:r>
              <a:rPr lang="vi-VN" sz="3200" spc="-5" dirty="0">
                <a:latin typeface="Arial MT"/>
                <a:cs typeface="Arial MT"/>
              </a:rPr>
              <a:t>Bạn tạo ra sản phẩm có giá trị cơ bản tối thiểu để xem khách hàng có quan tâm không, sau đó bạn bắt đầu xây dựng sản phẩm thực tế</a:t>
            </a:r>
            <a:endParaRPr sz="3200" dirty="0">
              <a:latin typeface="Arial MT"/>
              <a:cs typeface="Arial MT"/>
            </a:endParaRPr>
          </a:p>
        </p:txBody>
      </p:sp>
      <p:pic>
        <p:nvPicPr>
          <p:cNvPr id="3" name="object 8">
            <a:extLst>
              <a:ext uri="{FF2B5EF4-FFF2-40B4-BE49-F238E27FC236}">
                <a16:creationId xmlns:a16="http://schemas.microsoft.com/office/drawing/2014/main" xmlns="" id="{C00FBEF0-2E3B-421D-C845-4AD6B7C7F93B}"/>
              </a:ext>
            </a:extLst>
          </p:cNvPr>
          <p:cNvPicPr/>
          <p:nvPr/>
        </p:nvPicPr>
        <p:blipFill>
          <a:blip r:embed="rId2" cstate="print"/>
          <a:stretch>
            <a:fillRect/>
          </a:stretch>
        </p:blipFill>
        <p:spPr>
          <a:xfrm>
            <a:off x="8605773" y="382778"/>
            <a:ext cx="2159000" cy="2057400"/>
          </a:xfrm>
          <a:prstGeom prst="rect">
            <a:avLst/>
          </a:prstGeom>
        </p:spPr>
      </p:pic>
    </p:spTree>
    <p:extLst>
      <p:ext uri="{BB962C8B-B14F-4D97-AF65-F5344CB8AC3E}">
        <p14:creationId xmlns:p14="http://schemas.microsoft.com/office/powerpoint/2010/main" xmlns="" val="894657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Khung khởi nghiệp tinh gọn</a:t>
            </a:r>
            <a:endParaRPr sz="3600" dirty="0">
              <a:latin typeface="Arial"/>
              <a:cs typeface="Arial"/>
            </a:endParaRPr>
          </a:p>
        </p:txBody>
      </p:sp>
      <p:sp>
        <p:nvSpPr>
          <p:cNvPr id="2" name="object 3">
            <a:extLst>
              <a:ext uri="{FF2B5EF4-FFF2-40B4-BE49-F238E27FC236}">
                <a16:creationId xmlns:a16="http://schemas.microsoft.com/office/drawing/2014/main" xmlns="" id="{14BC8793-8A00-C7F5-73C5-31F005586736}"/>
              </a:ext>
            </a:extLst>
          </p:cNvPr>
          <p:cNvSpPr txBox="1"/>
          <p:nvPr/>
        </p:nvSpPr>
        <p:spPr>
          <a:xfrm>
            <a:off x="1427227" y="1811860"/>
            <a:ext cx="9210293" cy="4017125"/>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Khái niệm cốt lõi:</a:t>
            </a:r>
          </a:p>
          <a:p>
            <a:pPr marL="469900" indent="-457834">
              <a:spcBef>
                <a:spcPts val="105"/>
              </a:spcBef>
              <a:buChar char="•"/>
              <a:tabLst>
                <a:tab pos="469900" algn="l"/>
                <a:tab pos="470534" algn="l"/>
              </a:tabLst>
            </a:pPr>
            <a:endParaRPr lang="vi-VN" sz="3200" dirty="0">
              <a:latin typeface="Arial MT"/>
              <a:cs typeface="Arial MT"/>
            </a:endParaRPr>
          </a:p>
          <a:p>
            <a:pPr marL="12066">
              <a:spcBef>
                <a:spcPts val="105"/>
              </a:spcBef>
              <a:tabLst>
                <a:tab pos="469900" algn="l"/>
                <a:tab pos="470534" algn="l"/>
              </a:tabLst>
            </a:pPr>
            <a:r>
              <a:rPr lang="vi-VN" sz="3200" dirty="0">
                <a:latin typeface="Arial MT"/>
                <a:cs typeface="Arial MT"/>
                <a:sym typeface="Wingdings" panose="05000000000000000000" pitchFamily="2" charset="2"/>
              </a:rPr>
              <a:t> </a:t>
            </a:r>
            <a:r>
              <a:rPr lang="vi-VN" sz="3200" dirty="0">
                <a:latin typeface="Arial MT"/>
                <a:cs typeface="Arial MT"/>
              </a:rPr>
              <a:t>Giả thuyết: Một câu mô tả các giả định của bạn</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Ví dụ: T-shirts được thiết kế riêng</a:t>
            </a:r>
          </a:p>
          <a:p>
            <a:pPr marL="469900" indent="-457834">
              <a:spcBef>
                <a:spcPts val="105"/>
              </a:spcBef>
              <a:buChar char="•"/>
              <a:tabLst>
                <a:tab pos="469900" algn="l"/>
                <a:tab pos="470534" algn="l"/>
              </a:tabLst>
            </a:pPr>
            <a:r>
              <a:rPr lang="vi-VN" sz="3200" dirty="0">
                <a:latin typeface="Arial MT"/>
                <a:cs typeface="Arial MT"/>
              </a:rPr>
              <a:t>Giả thuyết: “Mọi người sẵn sàng mua T-shirts được thiết kế riêng và họ có một số lợi ích khi mặc chúng”</a:t>
            </a:r>
            <a:endParaRPr sz="3200" dirty="0">
              <a:latin typeface="Arial MT"/>
              <a:cs typeface="Arial MT"/>
            </a:endParaRPr>
          </a:p>
        </p:txBody>
      </p:sp>
      <p:pic>
        <p:nvPicPr>
          <p:cNvPr id="3" name="object 8">
            <a:extLst>
              <a:ext uri="{FF2B5EF4-FFF2-40B4-BE49-F238E27FC236}">
                <a16:creationId xmlns:a16="http://schemas.microsoft.com/office/drawing/2014/main" xmlns="" id="{0D692BDC-5BEB-4909-68E8-E95B93C82304}"/>
              </a:ext>
            </a:extLst>
          </p:cNvPr>
          <p:cNvPicPr/>
          <p:nvPr/>
        </p:nvPicPr>
        <p:blipFill>
          <a:blip r:embed="rId2" cstate="print"/>
          <a:stretch>
            <a:fillRect/>
          </a:stretch>
        </p:blipFill>
        <p:spPr>
          <a:xfrm>
            <a:off x="9837780" y="621716"/>
            <a:ext cx="1599480" cy="1799482"/>
          </a:xfrm>
          <a:prstGeom prst="rect">
            <a:avLst/>
          </a:prstGeom>
        </p:spPr>
      </p:pic>
    </p:spTree>
    <p:extLst>
      <p:ext uri="{BB962C8B-B14F-4D97-AF65-F5344CB8AC3E}">
        <p14:creationId xmlns:p14="http://schemas.microsoft.com/office/powerpoint/2010/main" xmlns="" val="3519946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Khung khởi nghiệp tinh gọn</a:t>
            </a:r>
            <a:endParaRPr sz="3600" dirty="0">
              <a:latin typeface="Arial"/>
              <a:cs typeface="Arial"/>
            </a:endParaRPr>
          </a:p>
        </p:txBody>
      </p:sp>
      <p:sp>
        <p:nvSpPr>
          <p:cNvPr id="4" name="object 3">
            <a:extLst>
              <a:ext uri="{FF2B5EF4-FFF2-40B4-BE49-F238E27FC236}">
                <a16:creationId xmlns:a16="http://schemas.microsoft.com/office/drawing/2014/main" xmlns="" id="{8FA837CD-3DC9-897D-E5FB-C9BE4BFA70A1}"/>
              </a:ext>
            </a:extLst>
          </p:cNvPr>
          <p:cNvSpPr txBox="1"/>
          <p:nvPr/>
        </p:nvSpPr>
        <p:spPr>
          <a:xfrm>
            <a:off x="1427227" y="2058111"/>
            <a:ext cx="9616693" cy="4029949"/>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sym typeface="Wingdings" panose="05000000000000000000" pitchFamily="2" charset="2"/>
              </a:rPr>
              <a:t> </a:t>
            </a:r>
            <a:r>
              <a:rPr lang="vi-VN" sz="3200" dirty="0">
                <a:latin typeface="Arial MT"/>
                <a:cs typeface="Arial MT"/>
              </a:rPr>
              <a:t>Quá trình học được xác thực</a:t>
            </a:r>
          </a:p>
          <a:p>
            <a:pPr marL="12700">
              <a:spcBef>
                <a:spcPts val="105"/>
              </a:spcBef>
            </a:pPr>
            <a:r>
              <a:rPr lang="vi-VN" sz="3200" dirty="0">
                <a:latin typeface="Arial MT"/>
                <a:cs typeface="Arial MT"/>
              </a:rPr>
              <a:t>Thông tin, kiến thức đến từ thử nghiệm trong cuộc sống thực tế, không từ đoán định</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sym typeface="Wingdings" panose="05000000000000000000" pitchFamily="2" charset="2"/>
              </a:rPr>
              <a:t> </a:t>
            </a:r>
            <a:r>
              <a:rPr lang="vi-VN" sz="3200" dirty="0">
                <a:latin typeface="Arial MT"/>
                <a:cs typeface="Arial MT"/>
              </a:rPr>
              <a:t>Điểm xoay</a:t>
            </a:r>
          </a:p>
          <a:p>
            <a:pPr marL="469900" indent="-457200">
              <a:spcBef>
                <a:spcPts val="105"/>
              </a:spcBef>
              <a:buFont typeface="Arial" panose="020B0604020202020204" pitchFamily="34" charset="0"/>
              <a:buChar char="•"/>
            </a:pPr>
            <a:r>
              <a:rPr lang="vi-VN" sz="3200" dirty="0">
                <a:latin typeface="Arial MT"/>
                <a:cs typeface="Arial MT"/>
              </a:rPr>
              <a:t>Một sự thay đổi đáng kể đối với ý tưởng ban đầu</a:t>
            </a:r>
          </a:p>
          <a:p>
            <a:pPr marL="469900" indent="-457200">
              <a:spcBef>
                <a:spcPts val="105"/>
              </a:spcBef>
              <a:buFont typeface="Arial" panose="020B0604020202020204" pitchFamily="34" charset="0"/>
              <a:buChar char="•"/>
            </a:pPr>
            <a:r>
              <a:rPr lang="vi-VN" sz="3200" dirty="0">
                <a:latin typeface="Arial MT"/>
                <a:cs typeface="Arial MT"/>
              </a:rPr>
              <a:t>Nhiều công ty chuyển hướng</a:t>
            </a:r>
          </a:p>
          <a:p>
            <a:pPr marL="469900" indent="-457200">
              <a:spcBef>
                <a:spcPts val="105"/>
              </a:spcBef>
              <a:buFont typeface="Arial" panose="020B0604020202020204" pitchFamily="34" charset="0"/>
              <a:buChar char="•"/>
            </a:pPr>
            <a:r>
              <a:rPr lang="vi-VN" sz="3200" dirty="0">
                <a:latin typeface="Arial MT"/>
                <a:cs typeface="Arial MT"/>
              </a:rPr>
              <a:t>Ví dụ: Twitter</a:t>
            </a:r>
            <a:endParaRPr lang="en-US" sz="3200" dirty="0">
              <a:latin typeface="Arial MT"/>
              <a:cs typeface="Arial MT"/>
            </a:endParaRPr>
          </a:p>
        </p:txBody>
      </p:sp>
      <p:pic>
        <p:nvPicPr>
          <p:cNvPr id="5" name="object 8">
            <a:extLst>
              <a:ext uri="{FF2B5EF4-FFF2-40B4-BE49-F238E27FC236}">
                <a16:creationId xmlns:a16="http://schemas.microsoft.com/office/drawing/2014/main" xmlns="" id="{CB49A125-A8B9-6BBB-AD7A-D18920B31AEF}"/>
              </a:ext>
            </a:extLst>
          </p:cNvPr>
          <p:cNvPicPr/>
          <p:nvPr/>
        </p:nvPicPr>
        <p:blipFill>
          <a:blip r:embed="rId2" cstate="print"/>
          <a:stretch>
            <a:fillRect/>
          </a:stretch>
        </p:blipFill>
        <p:spPr>
          <a:xfrm>
            <a:off x="9171431" y="3950210"/>
            <a:ext cx="2551176" cy="473963"/>
          </a:xfrm>
          <a:prstGeom prst="rect">
            <a:avLst/>
          </a:prstGeom>
        </p:spPr>
      </p:pic>
    </p:spTree>
    <p:extLst>
      <p:ext uri="{BB962C8B-B14F-4D97-AF65-F5344CB8AC3E}">
        <p14:creationId xmlns:p14="http://schemas.microsoft.com/office/powerpoint/2010/main" xmlns="" val="2975430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spc="-5" dirty="0">
                <a:solidFill>
                  <a:srgbClr val="000000"/>
                </a:solidFill>
                <a:latin typeface="Arial"/>
                <a:cs typeface="Arial"/>
              </a:rPr>
              <a:t>Khung khởi nghiệp tinh gọn</a:t>
            </a:r>
            <a:endParaRPr sz="3600" dirty="0">
              <a:latin typeface="Arial"/>
              <a:cs typeface="Arial"/>
            </a:endParaRPr>
          </a:p>
        </p:txBody>
      </p:sp>
      <p:sp>
        <p:nvSpPr>
          <p:cNvPr id="2" name="object 3">
            <a:extLst>
              <a:ext uri="{FF2B5EF4-FFF2-40B4-BE49-F238E27FC236}">
                <a16:creationId xmlns:a16="http://schemas.microsoft.com/office/drawing/2014/main" xmlns="" id="{2958A077-B931-79D9-6B33-47A46CC6D047}"/>
              </a:ext>
            </a:extLst>
          </p:cNvPr>
          <p:cNvSpPr txBox="1"/>
          <p:nvPr/>
        </p:nvSpPr>
        <p:spPr>
          <a:xfrm>
            <a:off x="1427227" y="3043250"/>
            <a:ext cx="9271253" cy="2008883"/>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sym typeface="Wingdings" panose="05000000000000000000" pitchFamily="2" charset="2"/>
              </a:rPr>
              <a:t></a:t>
            </a:r>
            <a:r>
              <a:rPr lang="vi-VN" sz="3200" dirty="0">
                <a:latin typeface="Arial MT"/>
                <a:cs typeface="Arial MT"/>
              </a:rPr>
              <a:t>Tiêu chí tối thiểu để thành công</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Bạn cần có bao nhiêu người quan tâm để cân nhắc liệu ý tưởng của bạn có được phê duyệt</a:t>
            </a:r>
            <a:endParaRPr sz="3200" dirty="0">
              <a:latin typeface="Arial MT"/>
              <a:cs typeface="Arial MT"/>
            </a:endParaRPr>
          </a:p>
        </p:txBody>
      </p:sp>
      <p:pic>
        <p:nvPicPr>
          <p:cNvPr id="3" name="object 8">
            <a:extLst>
              <a:ext uri="{FF2B5EF4-FFF2-40B4-BE49-F238E27FC236}">
                <a16:creationId xmlns:a16="http://schemas.microsoft.com/office/drawing/2014/main" xmlns="" id="{8560B869-9314-F2EE-8F60-E1DA0785458A}"/>
              </a:ext>
            </a:extLst>
          </p:cNvPr>
          <p:cNvPicPr/>
          <p:nvPr/>
        </p:nvPicPr>
        <p:blipFill>
          <a:blip r:embed="rId2" cstate="print"/>
          <a:stretch>
            <a:fillRect/>
          </a:stretch>
        </p:blipFill>
        <p:spPr>
          <a:xfrm>
            <a:off x="9105394" y="1401298"/>
            <a:ext cx="2048255" cy="1552447"/>
          </a:xfrm>
          <a:prstGeom prst="rect">
            <a:avLst/>
          </a:prstGeom>
        </p:spPr>
      </p:pic>
    </p:spTree>
    <p:extLst>
      <p:ext uri="{BB962C8B-B14F-4D97-AF65-F5344CB8AC3E}">
        <p14:creationId xmlns:p14="http://schemas.microsoft.com/office/powerpoint/2010/main" xmlns="" val="702125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object 7">
            <a:extLst>
              <a:ext uri="{FF2B5EF4-FFF2-40B4-BE49-F238E27FC236}">
                <a16:creationId xmlns:a16="http://schemas.microsoft.com/office/drawing/2014/main" xmlns="" id="{363DD941-0C3F-1D8E-C83F-419EC68B02A9}"/>
              </a:ext>
            </a:extLst>
          </p:cNvPr>
          <p:cNvSpPr txBox="1">
            <a:spLocks noGrp="1"/>
          </p:cNvSpPr>
          <p:nvPr>
            <p:ph type="title"/>
          </p:nvPr>
        </p:nvSpPr>
        <p:spPr>
          <a:xfrm>
            <a:off x="1427224" y="1155767"/>
            <a:ext cx="7757415" cy="511422"/>
          </a:xfrm>
          <a:prstGeom prst="rect">
            <a:avLst/>
          </a:prstGeom>
        </p:spPr>
        <p:txBody>
          <a:bodyPr vert="horz" wrap="square" lIns="0" tIns="12700" rIns="0" bIns="0" rtlCol="0">
            <a:spAutoFit/>
          </a:bodyPr>
          <a:lstStyle/>
          <a:p>
            <a:pPr marL="12700">
              <a:spcBef>
                <a:spcPts val="100"/>
              </a:spcBef>
            </a:pPr>
            <a:r>
              <a:rPr lang="vi-VN" sz="3600" b="1" dirty="0">
                <a:latin typeface="Arial MT"/>
                <a:cs typeface="Arial MT"/>
              </a:rPr>
              <a:t>Thử nghiệm thuyết phục</a:t>
            </a:r>
            <a:endParaRPr lang="vi-VN" sz="3600" b="1" dirty="0">
              <a:latin typeface="Arial"/>
              <a:cs typeface="Arial"/>
            </a:endParaRPr>
          </a:p>
        </p:txBody>
      </p:sp>
      <p:sp>
        <p:nvSpPr>
          <p:cNvPr id="4" name="object 3">
            <a:extLst>
              <a:ext uri="{FF2B5EF4-FFF2-40B4-BE49-F238E27FC236}">
                <a16:creationId xmlns:a16="http://schemas.microsoft.com/office/drawing/2014/main" xmlns="" id="{87FBD917-ABC9-3953-C2B8-D83C655024F5}"/>
              </a:ext>
            </a:extLst>
          </p:cNvPr>
          <p:cNvSpPr txBox="1"/>
          <p:nvPr/>
        </p:nvSpPr>
        <p:spPr>
          <a:xfrm>
            <a:off x="1475928" y="1854769"/>
            <a:ext cx="10716072" cy="3991477"/>
          </a:xfrm>
          <a:prstGeom prst="rect">
            <a:avLst/>
          </a:prstGeom>
        </p:spPr>
        <p:txBody>
          <a:bodyPr vert="horz" wrap="square" lIns="0" tIns="13335" rIns="0" bIns="0" rtlCol="0">
            <a:spAutoFit/>
          </a:bodyPr>
          <a:lstStyle/>
          <a:p>
            <a:pPr marL="12700" marR="3465829" algn="just">
              <a:spcBef>
                <a:spcPts val="105"/>
              </a:spcBef>
              <a:buChar char="•"/>
              <a:tabLst>
                <a:tab pos="469900" algn="l"/>
                <a:tab pos="470534" algn="l"/>
              </a:tabLst>
            </a:pPr>
            <a:r>
              <a:rPr lang="vi-VN" sz="3200" spc="-5" dirty="0">
                <a:latin typeface="Arial MT"/>
                <a:cs typeface="Arial MT"/>
              </a:rPr>
              <a:t>Giả vờ một sản phẩm là có thật và giới thiệu nó với khách hàng tiềm năng</a:t>
            </a:r>
          </a:p>
          <a:p>
            <a:pPr marL="12700" marR="3465829" algn="just">
              <a:spcBef>
                <a:spcPts val="105"/>
              </a:spcBef>
              <a:buChar char="•"/>
              <a:tabLst>
                <a:tab pos="469900" algn="l"/>
                <a:tab pos="470534" algn="l"/>
              </a:tabLst>
            </a:pPr>
            <a:r>
              <a:rPr lang="vi-VN" sz="3200" spc="-5" dirty="0">
                <a:latin typeface="Arial MT"/>
                <a:cs typeface="Arial MT"/>
              </a:rPr>
              <a:t>Bạn muốn kiểm tra một giả thuyết</a:t>
            </a:r>
          </a:p>
          <a:p>
            <a:pPr marL="12700" marR="3465829" algn="just">
              <a:spcBef>
                <a:spcPts val="105"/>
              </a:spcBef>
              <a:buChar char="•"/>
              <a:tabLst>
                <a:tab pos="469900" algn="l"/>
                <a:tab pos="470534" algn="l"/>
              </a:tabLst>
            </a:pPr>
            <a:r>
              <a:rPr lang="vi-VN" sz="3200" spc="-5" dirty="0">
                <a:latin typeface="Arial MT"/>
                <a:cs typeface="Arial MT"/>
              </a:rPr>
              <a:t>Bạn xây dựng một trang đích thử nghiệm giới thiệu sản phẩm của mình như thể nó là thật hoặc sắp ra mắt</a:t>
            </a:r>
          </a:p>
          <a:p>
            <a:pPr marL="12700" marR="3465829" algn="just">
              <a:spcBef>
                <a:spcPts val="105"/>
              </a:spcBef>
              <a:buChar char="•"/>
              <a:tabLst>
                <a:tab pos="469900" algn="l"/>
                <a:tab pos="470534" algn="l"/>
              </a:tabLst>
            </a:pPr>
            <a:r>
              <a:rPr lang="vi-VN" sz="3200" spc="-5" dirty="0">
                <a:latin typeface="Arial MT"/>
                <a:cs typeface="Arial MT"/>
              </a:rPr>
              <a:t>Bạn cố gắng thuyết phục mọi người đăng ký hoặc nhấp vào nút “Mua”</a:t>
            </a:r>
            <a:endParaRPr sz="3200" dirty="0">
              <a:latin typeface="Arial MT"/>
              <a:cs typeface="Arial MT"/>
            </a:endParaRPr>
          </a:p>
        </p:txBody>
      </p:sp>
      <p:pic>
        <p:nvPicPr>
          <p:cNvPr id="5" name="object 8">
            <a:extLst>
              <a:ext uri="{FF2B5EF4-FFF2-40B4-BE49-F238E27FC236}">
                <a16:creationId xmlns:a16="http://schemas.microsoft.com/office/drawing/2014/main" xmlns="" id="{65B4E7EA-AF0C-26F0-EF5E-1092D85695E3}"/>
              </a:ext>
            </a:extLst>
          </p:cNvPr>
          <p:cNvPicPr/>
          <p:nvPr/>
        </p:nvPicPr>
        <p:blipFill>
          <a:blip r:embed="rId2" cstate="print"/>
          <a:stretch>
            <a:fillRect/>
          </a:stretch>
        </p:blipFill>
        <p:spPr>
          <a:xfrm>
            <a:off x="9635556" y="2921951"/>
            <a:ext cx="2161031" cy="946403"/>
          </a:xfrm>
          <a:prstGeom prst="rect">
            <a:avLst/>
          </a:prstGeom>
        </p:spPr>
      </p:pic>
    </p:spTree>
    <p:extLst>
      <p:ext uri="{BB962C8B-B14F-4D97-AF65-F5344CB8AC3E}">
        <p14:creationId xmlns:p14="http://schemas.microsoft.com/office/powerpoint/2010/main" xmlns="" val="1317662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Những lầm tưởng về khởi nghiệp</a:t>
            </a:r>
            <a:endParaRPr lang="vi-VN" sz="3600" kern="0" dirty="0">
              <a:latin typeface="Arial"/>
              <a:cs typeface="Arial"/>
            </a:endParaRPr>
          </a:p>
        </p:txBody>
      </p:sp>
      <p:sp>
        <p:nvSpPr>
          <p:cNvPr id="3" name="object 3">
            <a:extLst>
              <a:ext uri="{FF2B5EF4-FFF2-40B4-BE49-F238E27FC236}">
                <a16:creationId xmlns:a16="http://schemas.microsoft.com/office/drawing/2014/main" xmlns="" id="{579A4FAD-7982-5B57-A9D6-AFD81191FCEA}"/>
              </a:ext>
            </a:extLst>
          </p:cNvPr>
          <p:cNvSpPr txBox="1"/>
          <p:nvPr/>
        </p:nvSpPr>
        <p:spPr>
          <a:xfrm>
            <a:off x="1427227" y="2550619"/>
            <a:ext cx="11145774" cy="1490793"/>
          </a:xfrm>
          <a:prstGeom prst="rect">
            <a:avLst/>
          </a:prstGeom>
        </p:spPr>
        <p:txBody>
          <a:bodyPr vert="horz" wrap="square" lIns="0" tIns="13335" rIns="0" bIns="0" rtlCol="0">
            <a:spAutoFit/>
          </a:bodyPr>
          <a:lstStyle/>
          <a:p>
            <a:pPr marL="12700" marR="2982595">
              <a:spcBef>
                <a:spcPts val="105"/>
              </a:spcBef>
            </a:pPr>
            <a:r>
              <a:rPr lang="vi-VN" sz="3200" spc="-5" dirty="0">
                <a:solidFill>
                  <a:srgbClr val="01829F"/>
                </a:solidFill>
                <a:latin typeface="Arial MT"/>
                <a:cs typeface="Arial MT"/>
              </a:rPr>
              <a:t>#1 </a:t>
            </a:r>
            <a:r>
              <a:rPr lang="vi-VN" sz="3200" spc="-5" dirty="0">
                <a:latin typeface="Arial MT"/>
                <a:cs typeface="Arial MT"/>
              </a:rPr>
              <a:t>Bạn sinh ra là một doanh nhân và nếu không phải doanh nhân bẩm sinh thì bạn không thể làm được.</a:t>
            </a:r>
          </a:p>
        </p:txBody>
      </p:sp>
      <p:pic>
        <p:nvPicPr>
          <p:cNvPr id="6" name="object 8">
            <a:extLst>
              <a:ext uri="{FF2B5EF4-FFF2-40B4-BE49-F238E27FC236}">
                <a16:creationId xmlns:a16="http://schemas.microsoft.com/office/drawing/2014/main" xmlns="" id="{B20117AE-027E-C778-8858-430EFAE821E5}"/>
              </a:ext>
            </a:extLst>
          </p:cNvPr>
          <p:cNvPicPr/>
          <p:nvPr/>
        </p:nvPicPr>
        <p:blipFill>
          <a:blip r:embed="rId2" cstate="print"/>
          <a:stretch>
            <a:fillRect/>
          </a:stretch>
        </p:blipFill>
        <p:spPr>
          <a:xfrm>
            <a:off x="9506713" y="1748027"/>
            <a:ext cx="1737359" cy="1735836"/>
          </a:xfrm>
          <a:prstGeom prst="rect">
            <a:avLst/>
          </a:prstGeom>
        </p:spPr>
      </p:pic>
      <p:sp>
        <p:nvSpPr>
          <p:cNvPr id="11" name="TextBox 10">
            <a:extLst>
              <a:ext uri="{FF2B5EF4-FFF2-40B4-BE49-F238E27FC236}">
                <a16:creationId xmlns:a16="http://schemas.microsoft.com/office/drawing/2014/main" xmlns="" id="{4DF4F013-5646-9749-9695-D3F28249F84C}"/>
              </a:ext>
            </a:extLst>
          </p:cNvPr>
          <p:cNvSpPr txBox="1"/>
          <p:nvPr/>
        </p:nvSpPr>
        <p:spPr>
          <a:xfrm>
            <a:off x="1427224" y="4233282"/>
            <a:ext cx="13088875" cy="1582484"/>
          </a:xfrm>
          <a:prstGeom prst="rect">
            <a:avLst/>
          </a:prstGeom>
          <a:noFill/>
        </p:spPr>
        <p:txBody>
          <a:bodyPr wrap="square">
            <a:spAutoFit/>
          </a:bodyPr>
          <a:lstStyle/>
          <a:p>
            <a:pPr marL="469900" marR="2982595" lvl="0" indent="-45720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kumimoji="0" lang="vi-VN" sz="3200" b="0" i="0" u="none" strike="noStrike" kern="1200" cap="none" spc="-5" normalizeH="0" baseline="0" noProof="0" dirty="0">
                <a:ln>
                  <a:noFill/>
                </a:ln>
                <a:solidFill>
                  <a:prstClr val="black"/>
                </a:solidFill>
                <a:effectLst/>
                <a:uLnTx/>
                <a:uFillTx/>
                <a:latin typeface="Arial MT"/>
                <a:ea typeface="+mn-ea"/>
                <a:cs typeface="Arial MT"/>
              </a:rPr>
              <a:t>Có nhiều người </a:t>
            </a:r>
            <a:r>
              <a:rPr lang="vi-VN" sz="3200" spc="-5" dirty="0">
                <a:solidFill>
                  <a:prstClr val="black"/>
                </a:solidFill>
                <a:latin typeface="Arial MT"/>
                <a:cs typeface="Arial MT"/>
              </a:rPr>
              <a:t>bắt đầu kinh doanh </a:t>
            </a:r>
            <a:r>
              <a:rPr kumimoji="0" lang="vi-VN" sz="3200" b="0" i="0" u="none" strike="noStrike" kern="1200" cap="none" spc="-5" normalizeH="0" baseline="0" noProof="0" dirty="0">
                <a:ln>
                  <a:noFill/>
                </a:ln>
                <a:solidFill>
                  <a:prstClr val="black"/>
                </a:solidFill>
                <a:effectLst/>
                <a:uLnTx/>
                <a:uFillTx/>
                <a:latin typeface="Arial MT"/>
                <a:ea typeface="+mn-ea"/>
                <a:cs typeface="Arial MT"/>
              </a:rPr>
              <a:t>khi đã lớn tuổi, sau khi từng là nhân viên</a:t>
            </a:r>
          </a:p>
          <a:p>
            <a:pPr marL="469900" marR="2982595" lvl="0" indent="-45720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vi-VN" sz="3200" spc="-5" dirty="0">
                <a:solidFill>
                  <a:prstClr val="black"/>
                </a:solidFill>
                <a:latin typeface="Arial MT"/>
                <a:cs typeface="Arial MT"/>
              </a:rPr>
              <a:t>Lầm tưởng </a:t>
            </a:r>
            <a:r>
              <a:rPr kumimoji="0" lang="vi-VN" sz="3200" b="0" i="0" u="none" strike="noStrike" kern="1200" cap="none" spc="-5" normalizeH="0" baseline="0" noProof="0" dirty="0">
                <a:ln>
                  <a:noFill/>
                </a:ln>
                <a:solidFill>
                  <a:prstClr val="black"/>
                </a:solidFill>
                <a:effectLst/>
                <a:uLnTx/>
                <a:uFillTx/>
                <a:latin typeface="Arial MT"/>
                <a:ea typeface="+mn-ea"/>
                <a:cs typeface="Arial MT"/>
              </a:rPr>
              <a:t>này chỉ vẽ ra một câu chuyện cổ tích</a:t>
            </a:r>
            <a:endParaRPr kumimoji="0" lang="en-US" sz="3200" b="0" i="0" u="none" strike="noStrike" kern="1200" cap="none" spc="0" normalizeH="0" baseline="0" noProof="0" dirty="0">
              <a:ln>
                <a:noFill/>
              </a:ln>
              <a:solidFill>
                <a:prstClr val="black"/>
              </a:solidFill>
              <a:effectLst/>
              <a:uLnTx/>
              <a:uFillTx/>
              <a:latin typeface="Arial MT"/>
              <a:ea typeface="+mn-ea"/>
              <a:cs typeface="Arial MT"/>
            </a:endParaRPr>
          </a:p>
        </p:txBody>
      </p:sp>
    </p:spTree>
    <p:extLst>
      <p:ext uri="{BB962C8B-B14F-4D97-AF65-F5344CB8AC3E}">
        <p14:creationId xmlns:p14="http://schemas.microsoft.com/office/powerpoint/2010/main" xmlns="" val="2360298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MT"/>
              </a:rPr>
              <a:t>Tạo MVP</a:t>
            </a:r>
            <a:endParaRPr lang="vi-VN" sz="3600" b="1" dirty="0">
              <a:latin typeface="Arial"/>
              <a:cs typeface="Arial"/>
            </a:endParaRPr>
          </a:p>
        </p:txBody>
      </p:sp>
      <p:sp>
        <p:nvSpPr>
          <p:cNvPr id="4" name="object 3">
            <a:extLst>
              <a:ext uri="{FF2B5EF4-FFF2-40B4-BE49-F238E27FC236}">
                <a16:creationId xmlns:a16="http://schemas.microsoft.com/office/drawing/2014/main" xmlns="" id="{54867E7E-D757-365A-519D-55C7DEAD0F66}"/>
              </a:ext>
            </a:extLst>
          </p:cNvPr>
          <p:cNvSpPr txBox="1"/>
          <p:nvPr/>
        </p:nvSpPr>
        <p:spPr>
          <a:xfrm>
            <a:off x="1427224" y="1686520"/>
            <a:ext cx="11300080" cy="505908"/>
          </a:xfrm>
          <a:prstGeom prst="rect">
            <a:avLst/>
          </a:prstGeom>
        </p:spPr>
        <p:txBody>
          <a:bodyPr vert="horz" wrap="square" lIns="0" tIns="13335" rIns="0" bIns="0" rtlCol="0">
            <a:spAutoFit/>
          </a:bodyPr>
          <a:lstStyle/>
          <a:p>
            <a:pPr marL="12066">
              <a:spcBef>
                <a:spcPts val="105"/>
              </a:spcBef>
              <a:tabLst>
                <a:tab pos="469900" algn="l"/>
                <a:tab pos="470534" algn="l"/>
              </a:tabLst>
            </a:pPr>
            <a:r>
              <a:rPr lang="vi-VN" sz="3200" b="0" i="0" dirty="0">
                <a:effectLst/>
              </a:rPr>
              <a:t>MVP (Minimum viable product): sản phẩm khả thi tối thiểu</a:t>
            </a:r>
            <a:endParaRPr sz="3200" dirty="0">
              <a:cs typeface="Arial MT"/>
            </a:endParaRPr>
          </a:p>
        </p:txBody>
      </p:sp>
      <p:sp>
        <p:nvSpPr>
          <p:cNvPr id="8" name="object 3">
            <a:extLst>
              <a:ext uri="{FF2B5EF4-FFF2-40B4-BE49-F238E27FC236}">
                <a16:creationId xmlns:a16="http://schemas.microsoft.com/office/drawing/2014/main" xmlns="" id="{F0ECACFD-1431-0463-F02B-0CB87F959F06}"/>
              </a:ext>
            </a:extLst>
          </p:cNvPr>
          <p:cNvSpPr txBox="1"/>
          <p:nvPr/>
        </p:nvSpPr>
        <p:spPr>
          <a:xfrm>
            <a:off x="1427227" y="2304364"/>
            <a:ext cx="9474453" cy="505908"/>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95% doanh nhân sẽ sử dụng phương pháp này</a:t>
            </a:r>
            <a:endParaRPr sz="3200" dirty="0">
              <a:latin typeface="Arial MT"/>
              <a:cs typeface="Arial MT"/>
            </a:endParaRPr>
          </a:p>
        </p:txBody>
      </p:sp>
      <p:sp>
        <p:nvSpPr>
          <p:cNvPr id="9" name="object 4">
            <a:extLst>
              <a:ext uri="{FF2B5EF4-FFF2-40B4-BE49-F238E27FC236}">
                <a16:creationId xmlns:a16="http://schemas.microsoft.com/office/drawing/2014/main" xmlns="" id="{32D5A94A-A577-191C-F6F6-75BF727BB2DD}"/>
              </a:ext>
            </a:extLst>
          </p:cNvPr>
          <p:cNvSpPr txBox="1"/>
          <p:nvPr/>
        </p:nvSpPr>
        <p:spPr>
          <a:xfrm>
            <a:off x="1427227" y="3280105"/>
            <a:ext cx="1365885" cy="514350"/>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sz="3200" dirty="0">
                <a:solidFill>
                  <a:srgbClr val="01829F"/>
                </a:solidFill>
                <a:latin typeface="Arial MT"/>
                <a:cs typeface="Arial MT"/>
              </a:rPr>
              <a:t>MVP</a:t>
            </a:r>
            <a:endParaRPr sz="3200">
              <a:latin typeface="Arial MT"/>
              <a:cs typeface="Arial MT"/>
            </a:endParaRPr>
          </a:p>
        </p:txBody>
      </p:sp>
      <p:sp>
        <p:nvSpPr>
          <p:cNvPr id="10" name="object 5">
            <a:extLst>
              <a:ext uri="{FF2B5EF4-FFF2-40B4-BE49-F238E27FC236}">
                <a16:creationId xmlns:a16="http://schemas.microsoft.com/office/drawing/2014/main" xmlns="" id="{0ECEF2E1-DBB4-0B8C-2AF4-506F0BEB764B}"/>
              </a:ext>
            </a:extLst>
          </p:cNvPr>
          <p:cNvSpPr txBox="1"/>
          <p:nvPr/>
        </p:nvSpPr>
        <p:spPr>
          <a:xfrm>
            <a:off x="3253232" y="3280107"/>
            <a:ext cx="8766048" cy="1983235"/>
          </a:xfrm>
          <a:prstGeom prst="rect">
            <a:avLst/>
          </a:prstGeom>
        </p:spPr>
        <p:txBody>
          <a:bodyPr vert="horz" wrap="square" lIns="0" tIns="13335" rIns="0" bIns="0" rtlCol="0">
            <a:spAutoFit/>
          </a:bodyPr>
          <a:lstStyle/>
          <a:p>
            <a:pPr marL="12700" marR="5080" algn="just"/>
            <a:r>
              <a:rPr sz="3200" dirty="0">
                <a:latin typeface="Arial MT"/>
                <a:cs typeface="Arial MT"/>
              </a:rPr>
              <a:t>= </a:t>
            </a:r>
            <a:r>
              <a:rPr lang="vi-VN" sz="3200" dirty="0">
                <a:latin typeface="Arial MT"/>
                <a:cs typeface="Arial MT"/>
              </a:rPr>
              <a:t>Lượng nỗ lực và nguồn lực tối thiểu cần thiết bạn phải bỏ ra để đạt điểm đích, nơi bạn có thể xác định xem khách hàng có muốn mua sản phẩm của bạn hay không</a:t>
            </a:r>
            <a:endParaRPr sz="3200" dirty="0">
              <a:latin typeface="Arial MT"/>
              <a:cs typeface="Arial MT"/>
            </a:endParaRPr>
          </a:p>
        </p:txBody>
      </p:sp>
      <p:pic>
        <p:nvPicPr>
          <p:cNvPr id="11" name="object 10">
            <a:extLst>
              <a:ext uri="{FF2B5EF4-FFF2-40B4-BE49-F238E27FC236}">
                <a16:creationId xmlns:a16="http://schemas.microsoft.com/office/drawing/2014/main" xmlns="" id="{BF90731A-6DF1-E8C0-2858-EDD7C24825D3}"/>
              </a:ext>
            </a:extLst>
          </p:cNvPr>
          <p:cNvPicPr/>
          <p:nvPr/>
        </p:nvPicPr>
        <p:blipFill>
          <a:blip r:embed="rId2" cstate="print"/>
          <a:stretch>
            <a:fillRect/>
          </a:stretch>
        </p:blipFill>
        <p:spPr>
          <a:xfrm>
            <a:off x="628524" y="4137238"/>
            <a:ext cx="1799708" cy="1532940"/>
          </a:xfrm>
          <a:prstGeom prst="rect">
            <a:avLst/>
          </a:prstGeom>
        </p:spPr>
      </p:pic>
    </p:spTree>
    <p:extLst>
      <p:ext uri="{BB962C8B-B14F-4D97-AF65-F5344CB8AC3E}">
        <p14:creationId xmlns:p14="http://schemas.microsoft.com/office/powerpoint/2010/main" xmlns="" val="1909981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download.png"/>
          <p:cNvPicPr>
            <a:picLocks noGrp="1" noChangeAspect="1"/>
          </p:cNvPicPr>
          <p:nvPr>
            <p:ph idx="1"/>
          </p:nvPr>
        </p:nvPicPr>
        <p:blipFill>
          <a:blip r:embed="rId2"/>
          <a:stretch>
            <a:fillRect/>
          </a:stretch>
        </p:blipFill>
        <p:spPr>
          <a:xfrm>
            <a:off x="679938" y="246185"/>
            <a:ext cx="11031416" cy="5760121"/>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MT"/>
              </a:rPr>
              <a:t>Bootstrapping</a:t>
            </a:r>
            <a:endParaRPr lang="vi-VN" sz="3600" b="1" dirty="0">
              <a:latin typeface="Arial"/>
              <a:cs typeface="Arial"/>
            </a:endParaRPr>
          </a:p>
        </p:txBody>
      </p:sp>
      <p:sp>
        <p:nvSpPr>
          <p:cNvPr id="4" name="object 3">
            <a:extLst>
              <a:ext uri="{FF2B5EF4-FFF2-40B4-BE49-F238E27FC236}">
                <a16:creationId xmlns:a16="http://schemas.microsoft.com/office/drawing/2014/main" xmlns="" id="{215AF87A-0860-1133-EB3C-540C14D50000}"/>
              </a:ext>
            </a:extLst>
          </p:cNvPr>
          <p:cNvSpPr txBox="1"/>
          <p:nvPr/>
        </p:nvSpPr>
        <p:spPr>
          <a:xfrm>
            <a:off x="454662" y="2304364"/>
            <a:ext cx="9776458" cy="3460563"/>
          </a:xfrm>
          <a:prstGeom prst="rect">
            <a:avLst/>
          </a:prstGeom>
        </p:spPr>
        <p:txBody>
          <a:bodyPr vert="horz" wrap="square" lIns="0" tIns="13335" rIns="0" bIns="0" rtlCol="0">
            <a:spAutoFit/>
          </a:bodyPr>
          <a:lstStyle/>
          <a:p>
            <a:pPr marL="469900" marR="5080" indent="-457200">
              <a:spcBef>
                <a:spcPts val="105"/>
              </a:spcBef>
              <a:buFont typeface="Arial" panose="020B0604020202020204" pitchFamily="34" charset="0"/>
              <a:buChar char="•"/>
              <a:tabLst>
                <a:tab pos="469900" algn="l"/>
                <a:tab pos="470534" algn="l"/>
              </a:tabLst>
            </a:pPr>
            <a:r>
              <a:rPr lang="vi-VN" sz="3200" dirty="0">
                <a:latin typeface="Arial MT"/>
                <a:cs typeface="Arial MT"/>
              </a:rPr>
              <a:t>Bootstrapping (tự mình cố gắng vươn lên) là từ liên quan trong câu </a:t>
            </a:r>
            <a:r>
              <a:rPr lang="vi-VN" sz="3200" spc="-5" dirty="0">
                <a:latin typeface="Arial MT"/>
                <a:cs typeface="Arial MT"/>
              </a:rPr>
              <a:t>"Pull</a:t>
            </a:r>
            <a:r>
              <a:rPr lang="vi-VN" sz="3200" dirty="0">
                <a:latin typeface="Arial MT"/>
                <a:cs typeface="Arial MT"/>
              </a:rPr>
              <a:t> yourself </a:t>
            </a:r>
            <a:r>
              <a:rPr lang="vi-VN" sz="3200" spc="-869" dirty="0">
                <a:latin typeface="Arial MT"/>
                <a:cs typeface="Arial MT"/>
              </a:rPr>
              <a:t> </a:t>
            </a:r>
            <a:r>
              <a:rPr lang="vi-VN" sz="3200" spc="-5" dirty="0">
                <a:latin typeface="Arial MT"/>
                <a:cs typeface="Arial MT"/>
              </a:rPr>
              <a:t>up</a:t>
            </a:r>
            <a:r>
              <a:rPr lang="vi-VN" sz="3200" spc="-10" dirty="0">
                <a:latin typeface="Arial MT"/>
                <a:cs typeface="Arial MT"/>
              </a:rPr>
              <a:t> </a:t>
            </a:r>
            <a:r>
              <a:rPr lang="vi-VN" sz="3200" dirty="0">
                <a:latin typeface="Arial MT"/>
                <a:cs typeface="Arial MT"/>
              </a:rPr>
              <a:t>by</a:t>
            </a:r>
            <a:r>
              <a:rPr lang="vi-VN" sz="3200" spc="-15" dirty="0">
                <a:latin typeface="Arial MT"/>
                <a:cs typeface="Arial MT"/>
              </a:rPr>
              <a:t> </a:t>
            </a:r>
            <a:r>
              <a:rPr lang="vi-VN" sz="3200" dirty="0">
                <a:latin typeface="Arial MT"/>
                <a:cs typeface="Arial MT"/>
              </a:rPr>
              <a:t>your</a:t>
            </a:r>
            <a:r>
              <a:rPr lang="vi-VN" sz="3200" spc="-20" dirty="0">
                <a:latin typeface="Arial MT"/>
                <a:cs typeface="Arial MT"/>
              </a:rPr>
              <a:t> </a:t>
            </a:r>
            <a:r>
              <a:rPr lang="vi-VN" sz="3200" spc="-5" dirty="0">
                <a:latin typeface="Arial MT"/>
                <a:cs typeface="Arial MT"/>
              </a:rPr>
              <a:t>bootstraps"</a:t>
            </a:r>
            <a:r>
              <a:rPr lang="vi-VN" sz="3200" dirty="0">
                <a:latin typeface="Arial MT"/>
                <a:cs typeface="Arial MT"/>
              </a:rPr>
              <a:t> </a:t>
            </a:r>
            <a:r>
              <a:rPr lang="vi-VN" sz="3200" dirty="0">
                <a:latin typeface="arial" panose="020B0604020202020204" pitchFamily="34" charset="0"/>
                <a:cs typeface="Arial MT"/>
              </a:rPr>
              <a:t>đ</a:t>
            </a:r>
            <a:r>
              <a:rPr lang="vi-VN" sz="3200" i="0" dirty="0">
                <a:effectLst/>
                <a:latin typeface="arial" panose="020B0604020202020204" pitchFamily="34" charset="0"/>
              </a:rPr>
              <a:t>ó là một câu nói động viên để giúp bạn thoát khỏi tình trạng tồi tệ trong cuộc sống.</a:t>
            </a:r>
            <a:endParaRPr sz="3300" dirty="0">
              <a:latin typeface="Arial MT"/>
              <a:cs typeface="Arial MT"/>
            </a:endParaRPr>
          </a:p>
          <a:p>
            <a:pPr marL="469266" indent="-457200">
              <a:buFont typeface="Arial" panose="020B0604020202020204" pitchFamily="34" charset="0"/>
              <a:buChar char="•"/>
              <a:tabLst>
                <a:tab pos="469900" algn="l"/>
                <a:tab pos="470534" algn="l"/>
              </a:tabLst>
            </a:pPr>
            <a:r>
              <a:rPr lang="vi-VN" sz="3200" spc="-95" dirty="0">
                <a:latin typeface="Arial MT"/>
                <a:cs typeface="Arial MT"/>
              </a:rPr>
              <a:t>Dùng chính số tiền của bạn</a:t>
            </a:r>
            <a:endParaRPr sz="3200" dirty="0">
              <a:latin typeface="Arial MT"/>
              <a:cs typeface="Arial MT"/>
            </a:endParaRPr>
          </a:p>
          <a:p>
            <a:pPr marL="469900" marR="1795780" indent="-457200">
              <a:buFont typeface="Arial" panose="020B0604020202020204" pitchFamily="34" charset="0"/>
              <a:buChar char="•"/>
              <a:tabLst>
                <a:tab pos="469900" algn="l"/>
                <a:tab pos="470534" algn="l"/>
              </a:tabLst>
            </a:pPr>
            <a:r>
              <a:rPr lang="vi-VN" sz="3200" spc="-5" dirty="0">
                <a:latin typeface="Arial MT"/>
                <a:cs typeface="Arial MT"/>
              </a:rPr>
              <a:t>Hầu hết các doanh nghiệp đều tự cố gắng đến một điểm nhất định</a:t>
            </a:r>
            <a:endParaRPr sz="3200" dirty="0">
              <a:latin typeface="Arial MT"/>
              <a:cs typeface="Arial MT"/>
            </a:endParaRPr>
          </a:p>
        </p:txBody>
      </p:sp>
      <p:pic>
        <p:nvPicPr>
          <p:cNvPr id="5" name="object 8">
            <a:extLst>
              <a:ext uri="{FF2B5EF4-FFF2-40B4-BE49-F238E27FC236}">
                <a16:creationId xmlns:a16="http://schemas.microsoft.com/office/drawing/2014/main" xmlns="" id="{BDBB86A5-816A-7041-E63F-1E67310450AC}"/>
              </a:ext>
            </a:extLst>
          </p:cNvPr>
          <p:cNvPicPr/>
          <p:nvPr/>
        </p:nvPicPr>
        <p:blipFill>
          <a:blip r:embed="rId2" cstate="print"/>
          <a:stretch>
            <a:fillRect/>
          </a:stretch>
        </p:blipFill>
        <p:spPr>
          <a:xfrm>
            <a:off x="9184639" y="4852194"/>
            <a:ext cx="2552700" cy="1549908"/>
          </a:xfrm>
          <a:prstGeom prst="rect">
            <a:avLst/>
          </a:prstGeom>
        </p:spPr>
      </p:pic>
    </p:spTree>
    <p:extLst>
      <p:ext uri="{BB962C8B-B14F-4D97-AF65-F5344CB8AC3E}">
        <p14:creationId xmlns:p14="http://schemas.microsoft.com/office/powerpoint/2010/main" xmlns="" val="3771212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MT"/>
              </a:rPr>
              <a:t>Bootstrapping</a:t>
            </a:r>
            <a:endParaRPr lang="vi-VN" sz="3600" b="1" dirty="0">
              <a:latin typeface="Arial"/>
              <a:cs typeface="Arial"/>
            </a:endParaRPr>
          </a:p>
        </p:txBody>
      </p:sp>
      <p:sp>
        <p:nvSpPr>
          <p:cNvPr id="4" name="object 3">
            <a:extLst>
              <a:ext uri="{FF2B5EF4-FFF2-40B4-BE49-F238E27FC236}">
                <a16:creationId xmlns:a16="http://schemas.microsoft.com/office/drawing/2014/main" xmlns="" id="{7B66181A-F6CA-A908-CECB-B9A1246B78CA}"/>
              </a:ext>
            </a:extLst>
          </p:cNvPr>
          <p:cNvSpPr txBox="1"/>
          <p:nvPr/>
        </p:nvSpPr>
        <p:spPr>
          <a:xfrm>
            <a:off x="593090" y="2413711"/>
            <a:ext cx="12117070" cy="3524683"/>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dirty="0">
                <a:latin typeface="Arial MT"/>
                <a:cs typeface="Arial MT"/>
              </a:rPr>
              <a:t>"Hãy giả vờ cho đến khi bạn thực sự làm được"</a:t>
            </a:r>
          </a:p>
          <a:p>
            <a:pPr marL="469900" indent="-457834">
              <a:spcBef>
                <a:spcPts val="105"/>
              </a:spcBef>
              <a:buChar char="•"/>
              <a:tabLst>
                <a:tab pos="469900" algn="l"/>
                <a:tab pos="470534" algn="l"/>
              </a:tabLst>
            </a:pPr>
            <a:r>
              <a:rPr lang="vi-VN" sz="3200" dirty="0">
                <a:latin typeface="Arial MT"/>
                <a:cs typeface="Arial MT"/>
              </a:rPr>
              <a:t>Sử dụng MVP: tập trung vào việc mô phỏng nhiều nhất có thể và chỉ sử dụng nguồn lực khi thực sự cần thiết</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Tập trung vào hiệu quả</a:t>
            </a:r>
          </a:p>
          <a:p>
            <a:pPr marL="469900" indent="-457834">
              <a:spcBef>
                <a:spcPts val="105"/>
              </a:spcBef>
              <a:buChar char="•"/>
              <a:tabLst>
                <a:tab pos="469900" algn="l"/>
                <a:tab pos="470534" algn="l"/>
              </a:tabLst>
            </a:pPr>
            <a:r>
              <a:rPr lang="vi-VN" sz="3200" dirty="0">
                <a:latin typeface="Arial MT"/>
                <a:cs typeface="Arial MT"/>
              </a:rPr>
              <a:t>Nếu bạn tiêu hết tất cả số tiền của bạn, bạn có thể thất bại</a:t>
            </a:r>
          </a:p>
          <a:p>
            <a:pPr marL="469900" indent="-457834">
              <a:spcBef>
                <a:spcPts val="105"/>
              </a:spcBef>
              <a:buChar char="•"/>
              <a:tabLst>
                <a:tab pos="469900" algn="l"/>
                <a:tab pos="470534" algn="l"/>
              </a:tabLst>
            </a:pPr>
            <a:r>
              <a:rPr lang="vi-VN" sz="3200" dirty="0">
                <a:latin typeface="Arial MT"/>
                <a:cs typeface="Arial MT"/>
              </a:rPr>
              <a:t>Bạn phải có tính sáng tạo</a:t>
            </a:r>
            <a:endParaRPr sz="3200" dirty="0">
              <a:latin typeface="Arial MT"/>
              <a:cs typeface="Arial MT"/>
            </a:endParaRPr>
          </a:p>
        </p:txBody>
      </p:sp>
      <p:pic>
        <p:nvPicPr>
          <p:cNvPr id="5" name="object 8">
            <a:extLst>
              <a:ext uri="{FF2B5EF4-FFF2-40B4-BE49-F238E27FC236}">
                <a16:creationId xmlns:a16="http://schemas.microsoft.com/office/drawing/2014/main" xmlns="" id="{BF3A888D-8048-3536-8073-EDBAD0959A3D}"/>
              </a:ext>
            </a:extLst>
          </p:cNvPr>
          <p:cNvPicPr/>
          <p:nvPr/>
        </p:nvPicPr>
        <p:blipFill>
          <a:blip r:embed="rId2" cstate="print"/>
          <a:stretch>
            <a:fillRect/>
          </a:stretch>
        </p:blipFill>
        <p:spPr>
          <a:xfrm>
            <a:off x="9806812" y="1155767"/>
            <a:ext cx="1455420" cy="1455419"/>
          </a:xfrm>
          <a:prstGeom prst="rect">
            <a:avLst/>
          </a:prstGeom>
        </p:spPr>
      </p:pic>
    </p:spTree>
    <p:extLst>
      <p:ext uri="{BB962C8B-B14F-4D97-AF65-F5344CB8AC3E}">
        <p14:creationId xmlns:p14="http://schemas.microsoft.com/office/powerpoint/2010/main" xmlns="" val="2156882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MT"/>
              </a:rPr>
              <a:t>Bootstrapping</a:t>
            </a:r>
            <a:endParaRPr lang="vi-VN" sz="3600" b="1" dirty="0">
              <a:latin typeface="Arial"/>
              <a:cs typeface="Arial"/>
            </a:endParaRPr>
          </a:p>
        </p:txBody>
      </p:sp>
      <p:sp>
        <p:nvSpPr>
          <p:cNvPr id="2" name="object 3">
            <a:extLst>
              <a:ext uri="{FF2B5EF4-FFF2-40B4-BE49-F238E27FC236}">
                <a16:creationId xmlns:a16="http://schemas.microsoft.com/office/drawing/2014/main" xmlns="" id="{04759EA7-B8DE-CCED-2A18-8BB7E26F7240}"/>
              </a:ext>
            </a:extLst>
          </p:cNvPr>
          <p:cNvSpPr txBox="1"/>
          <p:nvPr/>
        </p:nvSpPr>
        <p:spPr>
          <a:xfrm>
            <a:off x="1427225" y="3043250"/>
            <a:ext cx="9050275" cy="2514150"/>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Làm thế nào để vực dậy doanh nghiệp của bạn :</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1. Tìm người đồng sáng lập hoặc đối tác</a:t>
            </a:r>
          </a:p>
          <a:p>
            <a:pPr marL="12700">
              <a:spcBef>
                <a:spcPts val="105"/>
              </a:spcBef>
            </a:pPr>
            <a:r>
              <a:rPr lang="vi-VN" sz="3200" dirty="0">
                <a:latin typeface="Arial MT"/>
                <a:cs typeface="Arial MT"/>
              </a:rPr>
              <a:t>Nhiều người hơn, nhiều tiền hơn và bộ kỹ năng bạn có thể sử dụng</a:t>
            </a:r>
            <a:endParaRPr sz="3200" dirty="0">
              <a:latin typeface="Arial MT"/>
              <a:cs typeface="Arial MT"/>
            </a:endParaRPr>
          </a:p>
        </p:txBody>
      </p:sp>
    </p:spTree>
    <p:extLst>
      <p:ext uri="{BB962C8B-B14F-4D97-AF65-F5344CB8AC3E}">
        <p14:creationId xmlns:p14="http://schemas.microsoft.com/office/powerpoint/2010/main" xmlns="" val="2328905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MT"/>
              </a:rPr>
              <a:t>Bootstrapping</a:t>
            </a:r>
            <a:endParaRPr lang="vi-VN" sz="3600" b="1" dirty="0">
              <a:latin typeface="Arial"/>
              <a:cs typeface="Arial"/>
            </a:endParaRPr>
          </a:p>
        </p:txBody>
      </p:sp>
      <p:sp>
        <p:nvSpPr>
          <p:cNvPr id="3" name="object 3">
            <a:extLst>
              <a:ext uri="{FF2B5EF4-FFF2-40B4-BE49-F238E27FC236}">
                <a16:creationId xmlns:a16="http://schemas.microsoft.com/office/drawing/2014/main" xmlns="" id="{C60C4C24-20A7-BC5A-7272-1E7B49B019B3}"/>
              </a:ext>
            </a:extLst>
          </p:cNvPr>
          <p:cNvSpPr txBox="1"/>
          <p:nvPr/>
        </p:nvSpPr>
        <p:spPr>
          <a:xfrm>
            <a:off x="91440" y="2365324"/>
            <a:ext cx="12273279" cy="3019416"/>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2. Làm lại ý tưởng hoặc mô hình kinh doanh để kiếm tiền sớm hơn</a:t>
            </a:r>
          </a:p>
          <a:p>
            <a:pPr marL="12700">
              <a:spcBef>
                <a:spcPts val="105"/>
              </a:spcBef>
            </a:pPr>
            <a:endParaRPr lang="vi-VN" sz="3200" dirty="0">
              <a:latin typeface="Arial MT"/>
              <a:cs typeface="Arial MT"/>
            </a:endParaRPr>
          </a:p>
          <a:p>
            <a:pPr marL="469900" indent="-457200">
              <a:spcBef>
                <a:spcPts val="105"/>
              </a:spcBef>
              <a:buFont typeface="Arial" panose="020B0604020202020204" pitchFamily="34" charset="0"/>
              <a:buChar char="•"/>
            </a:pPr>
            <a:r>
              <a:rPr lang="vi-VN" sz="3200" dirty="0">
                <a:latin typeface="Arial MT"/>
                <a:cs typeface="Arial MT"/>
              </a:rPr>
              <a:t>Tìm ra phần nào có nhiều giá trị hơn trong mô hình kinh doanh và có thể thu phí từ đó</a:t>
            </a:r>
          </a:p>
          <a:p>
            <a:pPr marL="469900" indent="-457200">
              <a:spcBef>
                <a:spcPts val="105"/>
              </a:spcBef>
              <a:buFont typeface="Arial" panose="020B0604020202020204" pitchFamily="34" charset="0"/>
              <a:buChar char="•"/>
            </a:pPr>
            <a:endParaRPr lang="vi-VN" sz="3200" dirty="0">
              <a:latin typeface="Arial MT"/>
              <a:cs typeface="Arial MT"/>
            </a:endParaRPr>
          </a:p>
          <a:p>
            <a:pPr marL="469900" indent="-457200">
              <a:spcBef>
                <a:spcPts val="105"/>
              </a:spcBef>
              <a:buFont typeface="Arial" panose="020B0604020202020204" pitchFamily="34" charset="0"/>
              <a:buChar char="•"/>
            </a:pPr>
            <a:r>
              <a:rPr lang="vi-VN" sz="3200" dirty="0">
                <a:latin typeface="Arial MT"/>
                <a:cs typeface="Arial MT"/>
              </a:rPr>
              <a:t>Kiếm tiền trước và sử dụng doanh thu để tái đầu tư</a:t>
            </a:r>
            <a:endParaRPr sz="3200" dirty="0">
              <a:latin typeface="Arial MT"/>
              <a:cs typeface="Arial MT"/>
            </a:endParaRPr>
          </a:p>
        </p:txBody>
      </p:sp>
      <p:pic>
        <p:nvPicPr>
          <p:cNvPr id="4" name="object 8">
            <a:extLst>
              <a:ext uri="{FF2B5EF4-FFF2-40B4-BE49-F238E27FC236}">
                <a16:creationId xmlns:a16="http://schemas.microsoft.com/office/drawing/2014/main" xmlns="" id="{BEA874E1-D335-5853-1B37-5CB99444D2B2}"/>
              </a:ext>
            </a:extLst>
          </p:cNvPr>
          <p:cNvPicPr/>
          <p:nvPr/>
        </p:nvPicPr>
        <p:blipFill>
          <a:blip r:embed="rId2" cstate="print"/>
          <a:stretch>
            <a:fillRect/>
          </a:stretch>
        </p:blipFill>
        <p:spPr>
          <a:xfrm>
            <a:off x="9425683" y="431291"/>
            <a:ext cx="2159507" cy="1615439"/>
          </a:xfrm>
          <a:prstGeom prst="rect">
            <a:avLst/>
          </a:prstGeom>
        </p:spPr>
      </p:pic>
    </p:spTree>
    <p:extLst>
      <p:ext uri="{BB962C8B-B14F-4D97-AF65-F5344CB8AC3E}">
        <p14:creationId xmlns:p14="http://schemas.microsoft.com/office/powerpoint/2010/main" xmlns="" val="2592411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MT"/>
              </a:rPr>
              <a:t>Bootstrapping</a:t>
            </a:r>
            <a:endParaRPr lang="vi-VN" sz="3600" b="1" dirty="0">
              <a:latin typeface="Arial"/>
              <a:cs typeface="Arial"/>
            </a:endParaRPr>
          </a:p>
        </p:txBody>
      </p:sp>
      <p:sp>
        <p:nvSpPr>
          <p:cNvPr id="2" name="object 3">
            <a:extLst>
              <a:ext uri="{FF2B5EF4-FFF2-40B4-BE49-F238E27FC236}">
                <a16:creationId xmlns:a16="http://schemas.microsoft.com/office/drawing/2014/main" xmlns="" id="{D86B38E0-8CD4-F5B5-CFC9-BF2A8AF761EE}"/>
              </a:ext>
            </a:extLst>
          </p:cNvPr>
          <p:cNvSpPr txBox="1"/>
          <p:nvPr/>
        </p:nvSpPr>
        <p:spPr>
          <a:xfrm>
            <a:off x="182880" y="2123580"/>
            <a:ext cx="11846560" cy="3511859"/>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3. Tự làm</a:t>
            </a:r>
          </a:p>
          <a:p>
            <a:pPr marL="12700">
              <a:spcBef>
                <a:spcPts val="105"/>
              </a:spcBef>
            </a:pPr>
            <a:endParaRPr lang="vi-VN" sz="3200" dirty="0">
              <a:latin typeface="Arial MT"/>
              <a:cs typeface="Arial MT"/>
            </a:endParaRPr>
          </a:p>
          <a:p>
            <a:pPr marL="469900" indent="-457200">
              <a:spcBef>
                <a:spcPts val="105"/>
              </a:spcBef>
              <a:buFont typeface="Arial" panose="020B0604020202020204" pitchFamily="34" charset="0"/>
              <a:buChar char="•"/>
            </a:pPr>
            <a:r>
              <a:rPr lang="vi-VN" sz="3200" dirty="0">
                <a:latin typeface="Arial MT"/>
                <a:cs typeface="Arial MT"/>
              </a:rPr>
              <a:t>Ở thời điểm đầu, bạn không thể thuê tất cả nhân lực bạn cần</a:t>
            </a:r>
          </a:p>
          <a:p>
            <a:pPr marL="469900" indent="-457200">
              <a:spcBef>
                <a:spcPts val="105"/>
              </a:spcBef>
              <a:buFont typeface="Arial" panose="020B0604020202020204" pitchFamily="34" charset="0"/>
              <a:buChar char="•"/>
            </a:pPr>
            <a:r>
              <a:rPr lang="vi-VN" sz="3200" dirty="0">
                <a:latin typeface="Arial MT"/>
                <a:cs typeface="Arial MT"/>
              </a:rPr>
              <a:t>Tập trung vào những gì bạn có thể làm được và sử dụng các kỹ năng của bạn</a:t>
            </a:r>
          </a:p>
          <a:p>
            <a:pPr marL="469900" indent="-457200">
              <a:spcBef>
                <a:spcPts val="105"/>
              </a:spcBef>
              <a:buFont typeface="Arial" panose="020B0604020202020204" pitchFamily="34" charset="0"/>
              <a:buChar char="•"/>
            </a:pPr>
            <a:r>
              <a:rPr lang="vi-VN" sz="3200" dirty="0">
                <a:latin typeface="Arial MT"/>
                <a:cs typeface="Arial MT"/>
              </a:rPr>
              <a:t>Thật hữu ích khi hiểu về các khía cạnh khác nhau của doanh nghiệp bạn</a:t>
            </a:r>
            <a:endParaRPr sz="3200" dirty="0">
              <a:latin typeface="Arial MT"/>
              <a:cs typeface="Arial MT"/>
            </a:endParaRPr>
          </a:p>
        </p:txBody>
      </p:sp>
      <p:pic>
        <p:nvPicPr>
          <p:cNvPr id="5" name="object 8">
            <a:extLst>
              <a:ext uri="{FF2B5EF4-FFF2-40B4-BE49-F238E27FC236}">
                <a16:creationId xmlns:a16="http://schemas.microsoft.com/office/drawing/2014/main" xmlns="" id="{F66801C8-6723-E606-D399-6D6864B08C6A}"/>
              </a:ext>
            </a:extLst>
          </p:cNvPr>
          <p:cNvPicPr/>
          <p:nvPr/>
        </p:nvPicPr>
        <p:blipFill>
          <a:blip r:embed="rId2" cstate="print"/>
          <a:stretch>
            <a:fillRect/>
          </a:stretch>
        </p:blipFill>
        <p:spPr>
          <a:xfrm>
            <a:off x="9133025" y="717295"/>
            <a:ext cx="2045515" cy="1301065"/>
          </a:xfrm>
          <a:prstGeom prst="rect">
            <a:avLst/>
          </a:prstGeom>
        </p:spPr>
      </p:pic>
    </p:spTree>
    <p:extLst>
      <p:ext uri="{BB962C8B-B14F-4D97-AF65-F5344CB8AC3E}">
        <p14:creationId xmlns:p14="http://schemas.microsoft.com/office/powerpoint/2010/main" xmlns="" val="3656012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MT"/>
              </a:rPr>
              <a:t>Bootstrapping</a:t>
            </a:r>
            <a:endParaRPr lang="vi-VN" sz="3600" b="1" dirty="0">
              <a:latin typeface="Arial"/>
              <a:cs typeface="Arial"/>
            </a:endParaRPr>
          </a:p>
        </p:txBody>
      </p:sp>
      <p:sp>
        <p:nvSpPr>
          <p:cNvPr id="3" name="object 3">
            <a:extLst>
              <a:ext uri="{FF2B5EF4-FFF2-40B4-BE49-F238E27FC236}">
                <a16:creationId xmlns:a16="http://schemas.microsoft.com/office/drawing/2014/main" xmlns="" id="{F84EF847-AD9B-EC4A-6801-0512BE70EEA0}"/>
              </a:ext>
            </a:extLst>
          </p:cNvPr>
          <p:cNvSpPr txBox="1"/>
          <p:nvPr/>
        </p:nvSpPr>
        <p:spPr>
          <a:xfrm>
            <a:off x="1427225" y="2796999"/>
            <a:ext cx="9902040" cy="2008883"/>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4. Tập trung vào các số liệu chính</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Dành tiền của bạn vào những thứ quan trọng, như khách hàng và lợi nhuận</a:t>
            </a:r>
            <a:endParaRPr sz="3200" dirty="0">
              <a:latin typeface="Arial MT"/>
              <a:cs typeface="Arial MT"/>
            </a:endParaRPr>
          </a:p>
        </p:txBody>
      </p:sp>
      <p:pic>
        <p:nvPicPr>
          <p:cNvPr id="4" name="object 8">
            <a:extLst>
              <a:ext uri="{FF2B5EF4-FFF2-40B4-BE49-F238E27FC236}">
                <a16:creationId xmlns:a16="http://schemas.microsoft.com/office/drawing/2014/main" xmlns="" id="{7E33BF4E-FC1B-569D-B4FB-027FE8169B26}"/>
              </a:ext>
            </a:extLst>
          </p:cNvPr>
          <p:cNvPicPr/>
          <p:nvPr/>
        </p:nvPicPr>
        <p:blipFill>
          <a:blip r:embed="rId2" cstate="print"/>
          <a:stretch>
            <a:fillRect/>
          </a:stretch>
        </p:blipFill>
        <p:spPr>
          <a:xfrm>
            <a:off x="9014030" y="1411478"/>
            <a:ext cx="2073935" cy="1097279"/>
          </a:xfrm>
          <a:prstGeom prst="rect">
            <a:avLst/>
          </a:prstGeom>
        </p:spPr>
      </p:pic>
    </p:spTree>
    <p:extLst>
      <p:ext uri="{BB962C8B-B14F-4D97-AF65-F5344CB8AC3E}">
        <p14:creationId xmlns:p14="http://schemas.microsoft.com/office/powerpoint/2010/main" xmlns="" val="1396011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795520" y="62878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MT"/>
              </a:rPr>
              <a:t>Bootstrapping</a:t>
            </a:r>
            <a:endParaRPr lang="vi-VN" sz="3600" b="1" dirty="0">
              <a:latin typeface="Arial"/>
              <a:cs typeface="Arial"/>
            </a:endParaRPr>
          </a:p>
        </p:txBody>
      </p:sp>
      <p:sp>
        <p:nvSpPr>
          <p:cNvPr id="2" name="object 3">
            <a:extLst>
              <a:ext uri="{FF2B5EF4-FFF2-40B4-BE49-F238E27FC236}">
                <a16:creationId xmlns:a16="http://schemas.microsoft.com/office/drawing/2014/main" xmlns="" id="{E6C55E2C-CD99-48AF-2847-0EA671D4B04C}"/>
              </a:ext>
            </a:extLst>
          </p:cNvPr>
          <p:cNvSpPr txBox="1"/>
          <p:nvPr/>
        </p:nvSpPr>
        <p:spPr>
          <a:xfrm>
            <a:off x="949707" y="2375915"/>
            <a:ext cx="10678285" cy="2514150"/>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5. Tập trung vào tiếp thị du kích</a:t>
            </a:r>
          </a:p>
          <a:p>
            <a:pPr marL="469900" indent="-457200">
              <a:spcBef>
                <a:spcPts val="105"/>
              </a:spcBef>
              <a:buFont typeface="Arial" panose="020B0604020202020204" pitchFamily="34" charset="0"/>
              <a:buChar char="•"/>
            </a:pPr>
            <a:r>
              <a:rPr lang="vi-VN" sz="3200" dirty="0">
                <a:latin typeface="Arial MT"/>
                <a:cs typeface="Arial MT"/>
              </a:rPr>
              <a:t>Rất rẻ và tập trung vào lợi tức đầu tư (ROI)</a:t>
            </a:r>
          </a:p>
          <a:p>
            <a:pPr marL="469900" indent="-457200">
              <a:spcBef>
                <a:spcPts val="105"/>
              </a:spcBef>
              <a:buFont typeface="Arial" panose="020B0604020202020204" pitchFamily="34" charset="0"/>
              <a:buChar char="•"/>
            </a:pPr>
            <a:r>
              <a:rPr lang="vi-VN" sz="3200" dirty="0">
                <a:latin typeface="Arial MT"/>
                <a:cs typeface="Arial MT"/>
              </a:rPr>
              <a:t>Ví dụ: Video Sandwich </a:t>
            </a:r>
          </a:p>
          <a:p>
            <a:pPr marL="12700">
              <a:spcBef>
                <a:spcPts val="105"/>
              </a:spcBef>
            </a:pPr>
            <a:r>
              <a:rPr lang="vi-VN" sz="3200" dirty="0">
                <a:latin typeface="Arial MT"/>
                <a:cs typeface="Arial MT"/>
              </a:rPr>
              <a:t>- họ bắt đầu bằng cách thử tạo bản demo cho video quảng cáo của họ, điều đó thật thú vị và dần trở nên phổ biến</a:t>
            </a:r>
            <a:endParaRPr sz="3200" dirty="0">
              <a:latin typeface="Arial MT"/>
              <a:cs typeface="Arial MT"/>
            </a:endParaRPr>
          </a:p>
        </p:txBody>
      </p:sp>
      <p:pic>
        <p:nvPicPr>
          <p:cNvPr id="5" name="object 8">
            <a:extLst>
              <a:ext uri="{FF2B5EF4-FFF2-40B4-BE49-F238E27FC236}">
                <a16:creationId xmlns:a16="http://schemas.microsoft.com/office/drawing/2014/main" xmlns="" id="{97E9B22C-D168-F259-A4F8-FC7B17BAADCE}"/>
              </a:ext>
            </a:extLst>
          </p:cNvPr>
          <p:cNvPicPr/>
          <p:nvPr/>
        </p:nvPicPr>
        <p:blipFill>
          <a:blip r:embed="rId2" cstate="print"/>
          <a:stretch>
            <a:fillRect/>
          </a:stretch>
        </p:blipFill>
        <p:spPr>
          <a:xfrm>
            <a:off x="8610680" y="1256922"/>
            <a:ext cx="2506745" cy="711014"/>
          </a:xfrm>
          <a:prstGeom prst="rect">
            <a:avLst/>
          </a:prstGeom>
        </p:spPr>
      </p:pic>
    </p:spTree>
    <p:extLst>
      <p:ext uri="{BB962C8B-B14F-4D97-AF65-F5344CB8AC3E}">
        <p14:creationId xmlns:p14="http://schemas.microsoft.com/office/powerpoint/2010/main" xmlns="" val="15332420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MT"/>
              </a:rPr>
              <a:t>Bootstrapping</a:t>
            </a:r>
            <a:endParaRPr lang="vi-VN" sz="3600" b="1" dirty="0">
              <a:latin typeface="Arial"/>
              <a:cs typeface="Arial"/>
            </a:endParaRPr>
          </a:p>
        </p:txBody>
      </p:sp>
      <p:sp>
        <p:nvSpPr>
          <p:cNvPr id="3" name="object 3">
            <a:extLst>
              <a:ext uri="{FF2B5EF4-FFF2-40B4-BE49-F238E27FC236}">
                <a16:creationId xmlns:a16="http://schemas.microsoft.com/office/drawing/2014/main" xmlns="" id="{FCD19E1E-04DC-A6AA-A32A-DE45C9B5802A}"/>
              </a:ext>
            </a:extLst>
          </p:cNvPr>
          <p:cNvSpPr txBox="1"/>
          <p:nvPr/>
        </p:nvSpPr>
        <p:spPr>
          <a:xfrm>
            <a:off x="1427224" y="2304364"/>
            <a:ext cx="10295383" cy="2514150"/>
          </a:xfrm>
          <a:prstGeom prst="rect">
            <a:avLst/>
          </a:prstGeom>
        </p:spPr>
        <p:txBody>
          <a:bodyPr vert="horz" wrap="square" lIns="0" tIns="13335" rIns="0" bIns="0" rtlCol="0">
            <a:spAutoFit/>
          </a:bodyPr>
          <a:lstStyle/>
          <a:p>
            <a:pPr marL="12700">
              <a:spcBef>
                <a:spcPts val="105"/>
              </a:spcBef>
            </a:pPr>
            <a:r>
              <a:rPr lang="vi-VN" sz="3200" dirty="0">
                <a:latin typeface="Arial MT"/>
                <a:cs typeface="Arial MT"/>
              </a:rPr>
              <a:t>6. Bán vốn của bạn cho các dịch vụ thực tế</a:t>
            </a:r>
          </a:p>
          <a:p>
            <a:pPr marL="12700">
              <a:spcBef>
                <a:spcPts val="105"/>
              </a:spcBef>
            </a:pPr>
            <a:endParaRPr lang="vi-VN" sz="3200" dirty="0">
              <a:latin typeface="Arial MT"/>
              <a:cs typeface="Arial MT"/>
            </a:endParaRPr>
          </a:p>
          <a:p>
            <a:pPr marL="12700">
              <a:spcBef>
                <a:spcPts val="105"/>
              </a:spcBef>
            </a:pPr>
            <a:r>
              <a:rPr lang="vi-VN" sz="3200" dirty="0">
                <a:latin typeface="Arial MT"/>
                <a:cs typeface="Arial MT"/>
              </a:rPr>
              <a:t>7. Tín dụng</a:t>
            </a:r>
          </a:p>
          <a:p>
            <a:pPr marL="12700">
              <a:spcBef>
                <a:spcPts val="105"/>
              </a:spcBef>
            </a:pPr>
            <a:r>
              <a:rPr lang="vi-VN" sz="3200" dirty="0">
                <a:latin typeface="Arial MT"/>
                <a:cs typeface="Arial MT"/>
              </a:rPr>
              <a:t>Mục đích của bootstrapping là tiến xa nhất có thể với số tiền bỏ ra càng ít càng tốt</a:t>
            </a:r>
            <a:endParaRPr sz="3200" dirty="0">
              <a:latin typeface="Arial MT"/>
              <a:cs typeface="Arial MT"/>
            </a:endParaRPr>
          </a:p>
        </p:txBody>
      </p:sp>
      <p:pic>
        <p:nvPicPr>
          <p:cNvPr id="4" name="object 8">
            <a:extLst>
              <a:ext uri="{FF2B5EF4-FFF2-40B4-BE49-F238E27FC236}">
                <a16:creationId xmlns:a16="http://schemas.microsoft.com/office/drawing/2014/main" xmlns="" id="{95B4EAA4-0E01-EABE-986E-F1D11AE39BC3}"/>
              </a:ext>
            </a:extLst>
          </p:cNvPr>
          <p:cNvPicPr/>
          <p:nvPr/>
        </p:nvPicPr>
        <p:blipFill>
          <a:blip r:embed="rId2" cstate="print"/>
          <a:stretch>
            <a:fillRect/>
          </a:stretch>
        </p:blipFill>
        <p:spPr>
          <a:xfrm>
            <a:off x="8966200" y="957072"/>
            <a:ext cx="1935479" cy="1219200"/>
          </a:xfrm>
          <a:prstGeom prst="rect">
            <a:avLst/>
          </a:prstGeom>
        </p:spPr>
      </p:pic>
    </p:spTree>
    <p:extLst>
      <p:ext uri="{BB962C8B-B14F-4D97-AF65-F5344CB8AC3E}">
        <p14:creationId xmlns:p14="http://schemas.microsoft.com/office/powerpoint/2010/main" xmlns="" val="386718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Những lầm tưởng về khởi nghiệp</a:t>
            </a:r>
            <a:endParaRPr lang="vi-VN" sz="3600" kern="0" dirty="0">
              <a:latin typeface="Arial"/>
              <a:cs typeface="Arial"/>
            </a:endParaRPr>
          </a:p>
        </p:txBody>
      </p:sp>
      <p:sp>
        <p:nvSpPr>
          <p:cNvPr id="2" name="object 3">
            <a:extLst>
              <a:ext uri="{FF2B5EF4-FFF2-40B4-BE49-F238E27FC236}">
                <a16:creationId xmlns:a16="http://schemas.microsoft.com/office/drawing/2014/main" xmlns="" id="{B1585E3F-CE6D-2401-4E1E-9A53C09583C3}"/>
              </a:ext>
            </a:extLst>
          </p:cNvPr>
          <p:cNvSpPr txBox="1"/>
          <p:nvPr/>
        </p:nvSpPr>
        <p:spPr>
          <a:xfrm>
            <a:off x="1427224" y="2058111"/>
            <a:ext cx="10866375" cy="1983235"/>
          </a:xfrm>
          <a:prstGeom prst="rect">
            <a:avLst/>
          </a:prstGeom>
        </p:spPr>
        <p:txBody>
          <a:bodyPr vert="horz" wrap="square" lIns="0" tIns="13335" rIns="0" bIns="0" rtlCol="0">
            <a:spAutoFit/>
          </a:bodyPr>
          <a:lstStyle/>
          <a:p>
            <a:pPr marL="12700">
              <a:spcBef>
                <a:spcPts val="105"/>
              </a:spcBef>
            </a:pPr>
            <a:r>
              <a:rPr lang="vi-VN" sz="3200" spc="-5" dirty="0">
                <a:latin typeface="Arial MT"/>
                <a:cs typeface="Arial MT"/>
              </a:rPr>
              <a:t>#2 Bạn cần phải rất thông minh và tài năng để làm điều này</a:t>
            </a:r>
            <a:endParaRPr sz="3300" dirty="0">
              <a:latin typeface="Arial MT"/>
              <a:cs typeface="Arial MT"/>
            </a:endParaRPr>
          </a:p>
          <a:p>
            <a:pPr marL="469900" marR="1734820" indent="-457200">
              <a:buFont typeface="Arial" panose="020B0604020202020204" pitchFamily="34" charset="0"/>
              <a:buChar char="•"/>
              <a:tabLst>
                <a:tab pos="469900" algn="l"/>
                <a:tab pos="470534" algn="l"/>
              </a:tabLst>
            </a:pPr>
            <a:r>
              <a:rPr lang="vi-VN" sz="3200" dirty="0">
                <a:solidFill>
                  <a:prstClr val="black"/>
                </a:solidFill>
                <a:latin typeface="Arial MT"/>
                <a:cs typeface="Arial MT"/>
              </a:rPr>
              <a:t>Có những doanh nhân không quá thông minh hay tài năng nhưng họ vẫn thành công</a:t>
            </a:r>
            <a:endParaRPr sz="3200" dirty="0">
              <a:solidFill>
                <a:prstClr val="black"/>
              </a:solidFill>
              <a:latin typeface="Arial MT"/>
              <a:cs typeface="Arial MT"/>
            </a:endParaRPr>
          </a:p>
          <a:p>
            <a:pPr marL="469900" indent="-457834">
              <a:spcBef>
                <a:spcPts val="5"/>
              </a:spcBef>
              <a:buFontTx/>
              <a:buChar char="•"/>
              <a:tabLst>
                <a:tab pos="469900" algn="l"/>
                <a:tab pos="470534" algn="l"/>
              </a:tabLst>
            </a:pPr>
            <a:r>
              <a:rPr lang="vi-VN" sz="3200" spc="-5" dirty="0">
                <a:solidFill>
                  <a:prstClr val="black"/>
                </a:solidFill>
                <a:latin typeface="Arial MT"/>
                <a:cs typeface="Arial MT"/>
              </a:rPr>
              <a:t>Những điều quan trọng hơn:</a:t>
            </a:r>
          </a:p>
        </p:txBody>
      </p:sp>
      <p:pic>
        <p:nvPicPr>
          <p:cNvPr id="4" name="object 8">
            <a:extLst>
              <a:ext uri="{FF2B5EF4-FFF2-40B4-BE49-F238E27FC236}">
                <a16:creationId xmlns:a16="http://schemas.microsoft.com/office/drawing/2014/main" xmlns="" id="{85D7D9D4-51BE-A555-04B7-EF6385F7E2D9}"/>
              </a:ext>
            </a:extLst>
          </p:cNvPr>
          <p:cNvPicPr/>
          <p:nvPr/>
        </p:nvPicPr>
        <p:blipFill>
          <a:blip r:embed="rId2" cstate="print"/>
          <a:stretch>
            <a:fillRect/>
          </a:stretch>
        </p:blipFill>
        <p:spPr>
          <a:xfrm>
            <a:off x="9438131" y="4041647"/>
            <a:ext cx="1524000" cy="2057400"/>
          </a:xfrm>
          <a:prstGeom prst="rect">
            <a:avLst/>
          </a:prstGeom>
        </p:spPr>
      </p:pic>
      <p:sp>
        <p:nvSpPr>
          <p:cNvPr id="9" name="TextBox 8">
            <a:extLst>
              <a:ext uri="{FF2B5EF4-FFF2-40B4-BE49-F238E27FC236}">
                <a16:creationId xmlns:a16="http://schemas.microsoft.com/office/drawing/2014/main" xmlns="" id="{8145EA2C-1DD4-86F1-17A7-2ADE10EC6F8F}"/>
              </a:ext>
            </a:extLst>
          </p:cNvPr>
          <p:cNvSpPr txBox="1"/>
          <p:nvPr/>
        </p:nvSpPr>
        <p:spPr>
          <a:xfrm>
            <a:off x="1928113" y="4098506"/>
            <a:ext cx="6178550" cy="1569660"/>
          </a:xfrm>
          <a:prstGeom prst="rect">
            <a:avLst/>
          </a:prstGeom>
          <a:noFill/>
        </p:spPr>
        <p:txBody>
          <a:bodyPr wrap="square">
            <a:spAutoFit/>
          </a:bodyPr>
          <a:lstStyle/>
          <a:p>
            <a:pPr marL="469900" marR="0" lvl="0" indent="-457834" algn="l" defTabSz="914400" rtl="0" eaLnBrk="1" fontAlgn="auto" latinLnBrk="0" hangingPunct="1">
              <a:lnSpc>
                <a:spcPct val="100000"/>
              </a:lnSpc>
              <a:spcBef>
                <a:spcPts val="5"/>
              </a:spcBef>
              <a:spcAft>
                <a:spcPts val="0"/>
              </a:spcAft>
              <a:buClrTx/>
              <a:buSzTx/>
              <a:buFont typeface="Wingdings" panose="05000000000000000000" pitchFamily="2" charset="2"/>
              <a:buChar char="ü"/>
              <a:tabLst>
                <a:tab pos="469900" algn="l"/>
                <a:tab pos="470534" algn="l"/>
              </a:tabLst>
              <a:defRPr/>
            </a:pPr>
            <a:r>
              <a:rPr kumimoji="0" lang="vi-VN" sz="3200" b="0" i="0" u="none" strike="noStrike" kern="1200" cap="none" spc="-5" normalizeH="0" baseline="0" noProof="0" dirty="0">
                <a:ln>
                  <a:noFill/>
                </a:ln>
                <a:solidFill>
                  <a:prstClr val="black"/>
                </a:solidFill>
                <a:effectLst/>
                <a:uLnTx/>
                <a:uFillTx/>
                <a:latin typeface="Arial MT"/>
                <a:ea typeface="+mn-ea"/>
                <a:cs typeface="Arial MT"/>
              </a:rPr>
              <a:t>Sự kiên trì</a:t>
            </a:r>
          </a:p>
          <a:p>
            <a:pPr marL="469900" marR="0" lvl="0" indent="-457834" algn="l" defTabSz="914400" rtl="0" eaLnBrk="1" fontAlgn="auto" latinLnBrk="0" hangingPunct="1">
              <a:lnSpc>
                <a:spcPct val="100000"/>
              </a:lnSpc>
              <a:spcBef>
                <a:spcPts val="5"/>
              </a:spcBef>
              <a:spcAft>
                <a:spcPts val="0"/>
              </a:spcAft>
              <a:buClrTx/>
              <a:buSzTx/>
              <a:buFont typeface="Wingdings" panose="05000000000000000000" pitchFamily="2" charset="2"/>
              <a:buChar char="ü"/>
              <a:tabLst>
                <a:tab pos="469900" algn="l"/>
                <a:tab pos="470534" algn="l"/>
              </a:tabLst>
              <a:defRPr/>
            </a:pPr>
            <a:r>
              <a:rPr kumimoji="0" lang="vi-VN" sz="3200" b="0" i="0" u="none" strike="noStrike" kern="1200" cap="none" spc="-5" normalizeH="0" baseline="0" noProof="0" dirty="0">
                <a:ln>
                  <a:noFill/>
                </a:ln>
                <a:solidFill>
                  <a:prstClr val="black"/>
                </a:solidFill>
                <a:effectLst/>
                <a:uLnTx/>
                <a:uFillTx/>
                <a:latin typeface="Arial MT"/>
                <a:ea typeface="+mn-ea"/>
                <a:cs typeface="Arial MT"/>
              </a:rPr>
              <a:t>Đạo đức nghề nghiệp</a:t>
            </a:r>
          </a:p>
          <a:p>
            <a:pPr marL="469900" marR="0" lvl="0" indent="-457834" algn="l" defTabSz="914400" rtl="0" eaLnBrk="1" fontAlgn="auto" latinLnBrk="0" hangingPunct="1">
              <a:lnSpc>
                <a:spcPct val="100000"/>
              </a:lnSpc>
              <a:spcBef>
                <a:spcPts val="5"/>
              </a:spcBef>
              <a:spcAft>
                <a:spcPts val="0"/>
              </a:spcAft>
              <a:buClrTx/>
              <a:buSzTx/>
              <a:buFont typeface="Wingdings" panose="05000000000000000000" pitchFamily="2" charset="2"/>
              <a:buChar char="ü"/>
              <a:tabLst>
                <a:tab pos="469900" algn="l"/>
                <a:tab pos="470534" algn="l"/>
              </a:tabLst>
              <a:defRPr/>
            </a:pPr>
            <a:r>
              <a:rPr kumimoji="0" lang="vi-VN" sz="3200" b="0" i="0" u="none" strike="noStrike" kern="1200" cap="none" spc="-5" normalizeH="0" baseline="0" noProof="0" dirty="0">
                <a:ln>
                  <a:noFill/>
                </a:ln>
                <a:solidFill>
                  <a:prstClr val="black"/>
                </a:solidFill>
                <a:effectLst/>
                <a:uLnTx/>
                <a:uFillTx/>
                <a:latin typeface="Arial MT"/>
                <a:ea typeface="+mn-ea"/>
                <a:cs typeface="Arial MT"/>
              </a:rPr>
              <a:t>Sự tin cậy</a:t>
            </a:r>
            <a:endParaRPr kumimoji="0" lang="vi-VN" sz="3200" b="0" i="0" u="none" strike="noStrike" kern="1200" cap="none" spc="0" normalizeH="0" baseline="0" noProof="0" dirty="0">
              <a:ln>
                <a:noFill/>
              </a:ln>
              <a:solidFill>
                <a:prstClr val="black"/>
              </a:solidFill>
              <a:effectLst/>
              <a:uLnTx/>
              <a:uFillTx/>
              <a:latin typeface="Arial MT"/>
              <a:ea typeface="+mn-ea"/>
              <a:cs typeface="Arial MT"/>
            </a:endParaRPr>
          </a:p>
        </p:txBody>
      </p:sp>
    </p:spTree>
    <p:extLst>
      <p:ext uri="{BB962C8B-B14F-4D97-AF65-F5344CB8AC3E}">
        <p14:creationId xmlns:p14="http://schemas.microsoft.com/office/powerpoint/2010/main" xmlns="" val="34779100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3868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MT"/>
              </a:rPr>
              <a:t>FFF và các nhà đầu tư thiên thần</a:t>
            </a:r>
            <a:endParaRPr lang="vi-VN" sz="3600" b="1" dirty="0">
              <a:latin typeface="Arial"/>
              <a:cs typeface="Arial"/>
            </a:endParaRPr>
          </a:p>
        </p:txBody>
      </p:sp>
      <p:sp>
        <p:nvSpPr>
          <p:cNvPr id="2" name="object 3">
            <a:extLst>
              <a:ext uri="{FF2B5EF4-FFF2-40B4-BE49-F238E27FC236}">
                <a16:creationId xmlns:a16="http://schemas.microsoft.com/office/drawing/2014/main" xmlns="" id="{BD7D67EB-0831-4B6B-8BAD-0F9954B7BBB1}"/>
              </a:ext>
            </a:extLst>
          </p:cNvPr>
          <p:cNvSpPr txBox="1"/>
          <p:nvPr/>
        </p:nvSpPr>
        <p:spPr>
          <a:xfrm>
            <a:off x="579120" y="1936193"/>
            <a:ext cx="10594085" cy="4509568"/>
          </a:xfrm>
          <a:prstGeom prst="rect">
            <a:avLst/>
          </a:prstGeom>
        </p:spPr>
        <p:txBody>
          <a:bodyPr vert="horz" wrap="square" lIns="0" tIns="13335" rIns="0" bIns="0" rtlCol="0">
            <a:spAutoFit/>
          </a:bodyPr>
          <a:lstStyle/>
          <a:p>
            <a:pPr marL="469900" indent="-457834">
              <a:spcBef>
                <a:spcPts val="105"/>
              </a:spcBef>
              <a:buFontTx/>
              <a:buChar char="•"/>
              <a:tabLst>
                <a:tab pos="469900" algn="l"/>
                <a:tab pos="470534" algn="l"/>
              </a:tabLst>
            </a:pPr>
            <a:r>
              <a:rPr lang="vi-VN" sz="3200" dirty="0">
                <a:latin typeface="Arial MT"/>
                <a:cs typeface="Arial MT"/>
              </a:rPr>
              <a:t>FFF: </a:t>
            </a:r>
            <a:r>
              <a:rPr lang="en-US" sz="3200" spc="-5" dirty="0">
                <a:latin typeface="Arial MT"/>
                <a:cs typeface="Arial MT"/>
              </a:rPr>
              <a:t>“Friends,</a:t>
            </a:r>
            <a:r>
              <a:rPr lang="en-US" sz="3200" spc="-25" dirty="0">
                <a:latin typeface="Arial MT"/>
                <a:cs typeface="Arial MT"/>
              </a:rPr>
              <a:t> </a:t>
            </a:r>
            <a:r>
              <a:rPr lang="en-US" sz="3200" dirty="0">
                <a:latin typeface="Arial MT"/>
                <a:cs typeface="Arial MT"/>
              </a:rPr>
              <a:t>Family</a:t>
            </a:r>
            <a:r>
              <a:rPr lang="en-US" sz="3200" spc="-5" dirty="0">
                <a:latin typeface="Arial MT"/>
                <a:cs typeface="Arial MT"/>
              </a:rPr>
              <a:t> </a:t>
            </a:r>
            <a:r>
              <a:rPr lang="en-US" sz="3200" dirty="0">
                <a:latin typeface="Arial MT"/>
                <a:cs typeface="Arial MT"/>
              </a:rPr>
              <a:t>and</a:t>
            </a:r>
            <a:r>
              <a:rPr lang="en-US" sz="3200" spc="-50" dirty="0">
                <a:latin typeface="Arial MT"/>
                <a:cs typeface="Arial MT"/>
              </a:rPr>
              <a:t> </a:t>
            </a:r>
            <a:r>
              <a:rPr lang="en-US" sz="3200" spc="-5" dirty="0">
                <a:latin typeface="Arial MT"/>
                <a:cs typeface="Arial MT"/>
              </a:rPr>
              <a:t>Fools”</a:t>
            </a:r>
            <a:endParaRPr lang="en-US" sz="3200" dirty="0">
              <a:latin typeface="Arial MT"/>
              <a:cs typeface="Arial MT"/>
            </a:endParaRPr>
          </a:p>
          <a:p>
            <a:pPr marL="12066">
              <a:spcBef>
                <a:spcPts val="105"/>
              </a:spcBef>
              <a:tabLst>
                <a:tab pos="469900" algn="l"/>
                <a:tab pos="470534" algn="l"/>
              </a:tabLst>
            </a:pPr>
            <a:r>
              <a:rPr lang="vi-VN" sz="3200" dirty="0">
                <a:latin typeface="Arial MT"/>
                <a:cs typeface="Arial MT"/>
              </a:rPr>
              <a:t>	 “Bạn bè, gia đình và những kẻ ngốc”</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Bạn có thể sử dụng 3 nguồn này để nhận các khoản vay nhỏ trong thời gian đầu</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Có vẻ dễ dàng hơn khi nhận được những nguồn tiền này, nhưng nó đi kèm với các ràng buộc và cũng có thể làm hỏng các mối quan hệ nếu bạn thất bại</a:t>
            </a:r>
            <a:endParaRPr sz="3200" dirty="0">
              <a:latin typeface="Arial MT"/>
              <a:cs typeface="Arial MT"/>
            </a:endParaRPr>
          </a:p>
        </p:txBody>
      </p:sp>
      <p:pic>
        <p:nvPicPr>
          <p:cNvPr id="5" name="object 8">
            <a:extLst>
              <a:ext uri="{FF2B5EF4-FFF2-40B4-BE49-F238E27FC236}">
                <a16:creationId xmlns:a16="http://schemas.microsoft.com/office/drawing/2014/main" xmlns="" id="{3804C5C0-B4F7-0C44-48BB-87B6E4C317C9}"/>
              </a:ext>
            </a:extLst>
          </p:cNvPr>
          <p:cNvPicPr/>
          <p:nvPr/>
        </p:nvPicPr>
        <p:blipFill>
          <a:blip r:embed="rId2" cstate="print"/>
          <a:stretch>
            <a:fillRect/>
          </a:stretch>
        </p:blipFill>
        <p:spPr>
          <a:xfrm>
            <a:off x="9809480" y="1449324"/>
            <a:ext cx="1543812" cy="1979676"/>
          </a:xfrm>
          <a:prstGeom prst="rect">
            <a:avLst/>
          </a:prstGeom>
        </p:spPr>
      </p:pic>
    </p:spTree>
    <p:extLst>
      <p:ext uri="{BB962C8B-B14F-4D97-AF65-F5344CB8AC3E}">
        <p14:creationId xmlns:p14="http://schemas.microsoft.com/office/powerpoint/2010/main" xmlns="" val="12655114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MT"/>
              </a:rPr>
              <a:t>FFF và các nhà đầu tư thiên thần</a:t>
            </a:r>
            <a:endParaRPr lang="vi-VN" sz="3600" b="1" dirty="0">
              <a:latin typeface="Arial"/>
              <a:cs typeface="Arial"/>
            </a:endParaRPr>
          </a:p>
        </p:txBody>
      </p:sp>
      <p:sp>
        <p:nvSpPr>
          <p:cNvPr id="3" name="object 3">
            <a:extLst>
              <a:ext uri="{FF2B5EF4-FFF2-40B4-BE49-F238E27FC236}">
                <a16:creationId xmlns:a16="http://schemas.microsoft.com/office/drawing/2014/main" xmlns="" id="{A100092B-0FA8-10D4-12EF-DDC197F3854F}"/>
              </a:ext>
            </a:extLst>
          </p:cNvPr>
          <p:cNvSpPr txBox="1"/>
          <p:nvPr/>
        </p:nvSpPr>
        <p:spPr>
          <a:xfrm>
            <a:off x="406400" y="2058113"/>
            <a:ext cx="11153139" cy="4004301"/>
          </a:xfrm>
          <a:prstGeom prst="rect">
            <a:avLst/>
          </a:prstGeom>
        </p:spPr>
        <p:txBody>
          <a:bodyPr vert="horz" wrap="square" lIns="0" tIns="13335" rIns="0" bIns="0" rtlCol="0">
            <a:spAutoFit/>
          </a:bodyPr>
          <a:lstStyle/>
          <a:p>
            <a:pPr marL="12700" marR="5080">
              <a:spcBef>
                <a:spcPts val="105"/>
              </a:spcBef>
              <a:buChar char="•"/>
              <a:tabLst>
                <a:tab pos="469900" algn="l"/>
                <a:tab pos="470534" algn="l"/>
              </a:tabLst>
            </a:pPr>
            <a:r>
              <a:rPr lang="vi-VN" sz="3200" spc="-5" dirty="0">
                <a:latin typeface="Arial MT"/>
                <a:cs typeface="Arial MT"/>
              </a:rPr>
              <a:t>“Angles”-Thiên thần là những cá nhân giàu có thường xuyên đầu tư vào các công ty khởi nghiệp và kinh doanh nhỏ</a:t>
            </a:r>
          </a:p>
          <a:p>
            <a:pPr marL="12700" marR="5080">
              <a:spcBef>
                <a:spcPts val="105"/>
              </a:spcBef>
              <a:buChar char="•"/>
              <a:tabLst>
                <a:tab pos="469900" algn="l"/>
                <a:tab pos="470534" algn="l"/>
              </a:tabLst>
            </a:pPr>
            <a:endParaRPr lang="vi-VN" sz="3200" spc="-5" dirty="0">
              <a:latin typeface="Arial MT"/>
              <a:cs typeface="Arial MT"/>
            </a:endParaRPr>
          </a:p>
          <a:p>
            <a:pPr marL="12700" marR="5080">
              <a:spcBef>
                <a:spcPts val="105"/>
              </a:spcBef>
              <a:buChar char="•"/>
              <a:tabLst>
                <a:tab pos="469900" algn="l"/>
                <a:tab pos="470534" algn="l"/>
              </a:tabLst>
            </a:pPr>
            <a:r>
              <a:rPr lang="vi-VN" sz="3200" spc="-5" dirty="0">
                <a:latin typeface="Arial MT"/>
                <a:cs typeface="Arial MT"/>
              </a:rPr>
              <a:t>Họ đầu tư vào các công ty khởi nghiệp khi bạn cần nhiều tiền hơn mức mà gia đình có thể cho bạn hoặc bạn không đủ điều kiện để vay ngân hàng</a:t>
            </a:r>
          </a:p>
          <a:p>
            <a:pPr marL="12700" marR="5080">
              <a:spcBef>
                <a:spcPts val="105"/>
              </a:spcBef>
              <a:buChar char="•"/>
              <a:tabLst>
                <a:tab pos="469900" algn="l"/>
                <a:tab pos="470534" algn="l"/>
              </a:tabLst>
            </a:pPr>
            <a:endParaRPr lang="vi-VN" sz="3200" spc="-5" dirty="0">
              <a:latin typeface="Arial MT"/>
              <a:cs typeface="Arial MT"/>
            </a:endParaRPr>
          </a:p>
          <a:p>
            <a:pPr marL="12700" marR="5080">
              <a:spcBef>
                <a:spcPts val="105"/>
              </a:spcBef>
              <a:buChar char="•"/>
              <a:tabLst>
                <a:tab pos="469900" algn="l"/>
                <a:tab pos="470534" algn="l"/>
              </a:tabLst>
            </a:pPr>
            <a:r>
              <a:rPr lang="vi-VN" sz="3200" spc="-5" dirty="0">
                <a:latin typeface="Arial MT"/>
                <a:cs typeface="Arial MT"/>
              </a:rPr>
              <a:t>Các nhà đầu tư Thiên thần thường biết nhau</a:t>
            </a:r>
            <a:endParaRPr sz="3200" dirty="0">
              <a:latin typeface="Arial MT"/>
              <a:cs typeface="Arial MT"/>
            </a:endParaRPr>
          </a:p>
        </p:txBody>
      </p:sp>
      <p:pic>
        <p:nvPicPr>
          <p:cNvPr id="4" name="object 8">
            <a:extLst>
              <a:ext uri="{FF2B5EF4-FFF2-40B4-BE49-F238E27FC236}">
                <a16:creationId xmlns:a16="http://schemas.microsoft.com/office/drawing/2014/main" xmlns="" id="{4D29E741-3E1A-7A4B-0390-C83600CAF13F}"/>
              </a:ext>
            </a:extLst>
          </p:cNvPr>
          <p:cNvPicPr/>
          <p:nvPr/>
        </p:nvPicPr>
        <p:blipFill>
          <a:blip r:embed="rId2" cstate="print"/>
          <a:stretch>
            <a:fillRect/>
          </a:stretch>
        </p:blipFill>
        <p:spPr>
          <a:xfrm>
            <a:off x="9501123" y="346988"/>
            <a:ext cx="1834896" cy="1687068"/>
          </a:xfrm>
          <a:prstGeom prst="rect">
            <a:avLst/>
          </a:prstGeom>
        </p:spPr>
      </p:pic>
    </p:spTree>
    <p:extLst>
      <p:ext uri="{BB962C8B-B14F-4D97-AF65-F5344CB8AC3E}">
        <p14:creationId xmlns:p14="http://schemas.microsoft.com/office/powerpoint/2010/main" xmlns="" val="248871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VỐn chủ sở hữu và nợ</a:t>
            </a:r>
            <a:endParaRPr lang="vi-VN" sz="3600" b="1" dirty="0">
              <a:latin typeface="Arial"/>
              <a:cs typeface="Arial"/>
            </a:endParaRPr>
          </a:p>
        </p:txBody>
      </p:sp>
      <p:sp>
        <p:nvSpPr>
          <p:cNvPr id="4" name="object 3">
            <a:extLst>
              <a:ext uri="{FF2B5EF4-FFF2-40B4-BE49-F238E27FC236}">
                <a16:creationId xmlns:a16="http://schemas.microsoft.com/office/drawing/2014/main" xmlns="" id="{9CC99B2A-2C0B-CF96-BE98-7BECF0232844}"/>
              </a:ext>
            </a:extLst>
          </p:cNvPr>
          <p:cNvSpPr txBox="1"/>
          <p:nvPr/>
        </p:nvSpPr>
        <p:spPr>
          <a:xfrm>
            <a:off x="670560" y="2550357"/>
            <a:ext cx="11052047" cy="351185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Vốn chủ sở hữu có nghĩa là quyền sở hữu</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Các công ty khởi nghiệp sử dụng vốn chủ sở hữu để tuyển người tham gia vào doanh nghiệp họ hoặc nhận đầu tư</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Giá trị của quyền sở hữu, nếu công ty trở nên lớn mạnh, đủ để thu hút mọi người</a:t>
            </a:r>
            <a:endParaRPr sz="3200" dirty="0">
              <a:latin typeface="Arial MT"/>
              <a:cs typeface="Arial MT"/>
            </a:endParaRPr>
          </a:p>
        </p:txBody>
      </p:sp>
      <p:pic>
        <p:nvPicPr>
          <p:cNvPr id="5" name="object 8">
            <a:extLst>
              <a:ext uri="{FF2B5EF4-FFF2-40B4-BE49-F238E27FC236}">
                <a16:creationId xmlns:a16="http://schemas.microsoft.com/office/drawing/2014/main" xmlns="" id="{4B540F85-3E47-7640-E49F-2E0F4DE49A3D}"/>
              </a:ext>
            </a:extLst>
          </p:cNvPr>
          <p:cNvPicPr/>
          <p:nvPr/>
        </p:nvPicPr>
        <p:blipFill>
          <a:blip r:embed="rId2" cstate="print"/>
          <a:stretch>
            <a:fillRect/>
          </a:stretch>
        </p:blipFill>
        <p:spPr>
          <a:xfrm>
            <a:off x="9600311" y="234426"/>
            <a:ext cx="1776983" cy="2069938"/>
          </a:xfrm>
          <a:prstGeom prst="rect">
            <a:avLst/>
          </a:prstGeom>
        </p:spPr>
      </p:pic>
    </p:spTree>
    <p:extLst>
      <p:ext uri="{BB962C8B-B14F-4D97-AF65-F5344CB8AC3E}">
        <p14:creationId xmlns:p14="http://schemas.microsoft.com/office/powerpoint/2010/main" xmlns="" val="1258827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VỐn chủ sở hữu và nợ</a:t>
            </a:r>
            <a:endParaRPr lang="vi-VN" sz="3600" b="1" dirty="0">
              <a:latin typeface="Arial"/>
              <a:cs typeface="Arial"/>
            </a:endParaRPr>
          </a:p>
        </p:txBody>
      </p:sp>
      <p:sp>
        <p:nvSpPr>
          <p:cNvPr id="2" name="object 3">
            <a:extLst>
              <a:ext uri="{FF2B5EF4-FFF2-40B4-BE49-F238E27FC236}">
                <a16:creationId xmlns:a16="http://schemas.microsoft.com/office/drawing/2014/main" xmlns="" id="{A5EF70A5-D03A-0609-6F6A-094993A8AE93}"/>
              </a:ext>
            </a:extLst>
          </p:cNvPr>
          <p:cNvSpPr txBox="1"/>
          <p:nvPr/>
        </p:nvSpPr>
        <p:spPr>
          <a:xfrm>
            <a:off x="457200" y="1929164"/>
            <a:ext cx="11521440" cy="4017125"/>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Các công ty khởi nghiệp tự định giá bằng cổ phần</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Cổ phần: ghi nhận ai sở hữu gì</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Vì là cổ phần nên nếu bạn sở hữu 30% không nhất thiết bạn sẽ nhận được 30% lợi nhuận</a:t>
            </a:r>
          </a:p>
          <a:p>
            <a:pPr marL="469900" indent="-457834">
              <a:spcBef>
                <a:spcPts val="105"/>
              </a:spcBef>
              <a:buChar char="•"/>
              <a:tabLst>
                <a:tab pos="469900" algn="l"/>
                <a:tab pos="470534" algn="l"/>
              </a:tabLst>
            </a:pPr>
            <a:r>
              <a:rPr lang="vi-VN" sz="3200" spc="-5" dirty="0">
                <a:latin typeface="Arial MT"/>
                <a:cs typeface="Arial MT"/>
              </a:rPr>
              <a:t>Bạn chỉ nhận được 30% nếu công ty được bán hoặc bạn bán vốn chủ sở hữu của mình</a:t>
            </a:r>
            <a:endParaRPr sz="3200" dirty="0">
              <a:latin typeface="Arial MT"/>
              <a:cs typeface="Arial MT"/>
            </a:endParaRPr>
          </a:p>
        </p:txBody>
      </p:sp>
      <p:pic>
        <p:nvPicPr>
          <p:cNvPr id="3" name="object 8">
            <a:extLst>
              <a:ext uri="{FF2B5EF4-FFF2-40B4-BE49-F238E27FC236}">
                <a16:creationId xmlns:a16="http://schemas.microsoft.com/office/drawing/2014/main" xmlns="" id="{850D76E1-FD6B-FDB6-E347-59F951E71C31}"/>
              </a:ext>
            </a:extLst>
          </p:cNvPr>
          <p:cNvPicPr/>
          <p:nvPr/>
        </p:nvPicPr>
        <p:blipFill>
          <a:blip r:embed="rId2" cstate="print"/>
          <a:stretch>
            <a:fillRect/>
          </a:stretch>
        </p:blipFill>
        <p:spPr>
          <a:xfrm>
            <a:off x="10027920" y="507079"/>
            <a:ext cx="1694687" cy="1356359"/>
          </a:xfrm>
          <a:prstGeom prst="rect">
            <a:avLst/>
          </a:prstGeom>
        </p:spPr>
      </p:pic>
    </p:spTree>
    <p:extLst>
      <p:ext uri="{BB962C8B-B14F-4D97-AF65-F5344CB8AC3E}">
        <p14:creationId xmlns:p14="http://schemas.microsoft.com/office/powerpoint/2010/main" xmlns="" val="868273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VỐn chủ sở hữu và nợ</a:t>
            </a:r>
            <a:endParaRPr lang="vi-VN" sz="3600" b="1" dirty="0">
              <a:latin typeface="Arial"/>
              <a:cs typeface="Arial"/>
            </a:endParaRPr>
          </a:p>
        </p:txBody>
      </p:sp>
      <p:sp>
        <p:nvSpPr>
          <p:cNvPr id="4" name="object 3">
            <a:extLst>
              <a:ext uri="{FF2B5EF4-FFF2-40B4-BE49-F238E27FC236}">
                <a16:creationId xmlns:a16="http://schemas.microsoft.com/office/drawing/2014/main" xmlns="" id="{1D146152-CC1A-B7F1-AFC4-348F74B1FE27}"/>
              </a:ext>
            </a:extLst>
          </p:cNvPr>
          <p:cNvSpPr txBox="1"/>
          <p:nvPr/>
        </p:nvSpPr>
        <p:spPr>
          <a:xfrm>
            <a:off x="1427227" y="2304364"/>
            <a:ext cx="9697973" cy="3511859"/>
          </a:xfrm>
          <a:prstGeom prst="rect">
            <a:avLst/>
          </a:prstGeom>
        </p:spPr>
        <p:txBody>
          <a:bodyPr vert="horz" wrap="square" lIns="0" tIns="13335" rIns="0" bIns="0" rtlCol="0">
            <a:spAutoFit/>
          </a:bodyPr>
          <a:lstStyle/>
          <a:p>
            <a:pPr marL="12700" marR="337185">
              <a:spcBef>
                <a:spcPts val="105"/>
              </a:spcBef>
              <a:buChar char="•"/>
              <a:tabLst>
                <a:tab pos="469900" algn="l"/>
                <a:tab pos="470534" algn="l"/>
              </a:tabLst>
            </a:pPr>
            <a:r>
              <a:rPr lang="vi-VN" sz="3200" spc="-5" dirty="0">
                <a:latin typeface="Arial MT"/>
                <a:cs typeface="Arial MT"/>
              </a:rPr>
              <a:t>Cổ tức: công ty có lợi nhuận dư thừa và sau đó chia sẻ nó với những người đã đầu tư vào công ty</a:t>
            </a:r>
          </a:p>
          <a:p>
            <a:pPr marL="12700" marR="337185">
              <a:spcBef>
                <a:spcPts val="105"/>
              </a:spcBef>
              <a:buChar char="•"/>
              <a:tabLst>
                <a:tab pos="469900" algn="l"/>
                <a:tab pos="470534" algn="l"/>
              </a:tabLst>
            </a:pPr>
            <a:r>
              <a:rPr lang="vi-VN" sz="3200" spc="-5" dirty="0">
                <a:latin typeface="Arial MT"/>
                <a:cs typeface="Arial MT"/>
              </a:rPr>
              <a:t>Họ chia sẻ nó dựa trên % nắm giữ cổ phần</a:t>
            </a:r>
          </a:p>
          <a:p>
            <a:pPr marL="12700" marR="337185">
              <a:spcBef>
                <a:spcPts val="105"/>
              </a:spcBef>
              <a:buChar char="•"/>
              <a:tabLst>
                <a:tab pos="469900" algn="l"/>
                <a:tab pos="470534" algn="l"/>
              </a:tabLst>
            </a:pPr>
            <a:endParaRPr lang="vi-VN" sz="3200" spc="-5" dirty="0">
              <a:latin typeface="Arial MT"/>
              <a:cs typeface="Arial MT"/>
            </a:endParaRPr>
          </a:p>
          <a:p>
            <a:pPr marL="12700" marR="337185">
              <a:spcBef>
                <a:spcPts val="105"/>
              </a:spcBef>
              <a:buChar char="•"/>
              <a:tabLst>
                <a:tab pos="469900" algn="l"/>
                <a:tab pos="470534" algn="l"/>
              </a:tabLst>
            </a:pPr>
            <a:r>
              <a:rPr lang="vi-VN" sz="3200" spc="-5" dirty="0">
                <a:latin typeface="Arial MT"/>
                <a:cs typeface="Arial MT"/>
              </a:rPr>
              <a:t>Bán vốn chủ sở hữu được gọi là “Exit“(thoát ra)</a:t>
            </a:r>
          </a:p>
          <a:p>
            <a:pPr marL="12700" marR="337185">
              <a:spcBef>
                <a:spcPts val="105"/>
              </a:spcBef>
              <a:buChar char="•"/>
              <a:tabLst>
                <a:tab pos="469900" algn="l"/>
                <a:tab pos="470534" algn="l"/>
              </a:tabLst>
            </a:pPr>
            <a:r>
              <a:rPr lang="vi-VN" sz="3200" spc="-5" dirty="0">
                <a:latin typeface="Arial MT"/>
                <a:cs typeface="Arial MT"/>
              </a:rPr>
              <a:t>Bất cứ khi nào bạn chuyển đổi vốn chủ sở hữu thành tiền mặt, đó là lúc bạn rời khởi doanh nghiệp</a:t>
            </a:r>
            <a:endParaRPr sz="3200" dirty="0">
              <a:latin typeface="Arial MT"/>
              <a:cs typeface="Arial MT"/>
            </a:endParaRPr>
          </a:p>
        </p:txBody>
      </p:sp>
      <p:pic>
        <p:nvPicPr>
          <p:cNvPr id="5" name="object 8">
            <a:extLst>
              <a:ext uri="{FF2B5EF4-FFF2-40B4-BE49-F238E27FC236}">
                <a16:creationId xmlns:a16="http://schemas.microsoft.com/office/drawing/2014/main" xmlns="" id="{E6C8AA76-0B18-B5BF-EFF6-09CFB8D8DED5}"/>
              </a:ext>
            </a:extLst>
          </p:cNvPr>
          <p:cNvPicPr/>
          <p:nvPr/>
        </p:nvPicPr>
        <p:blipFill>
          <a:blip r:embed="rId2" cstate="print"/>
          <a:stretch>
            <a:fillRect/>
          </a:stretch>
        </p:blipFill>
        <p:spPr>
          <a:xfrm>
            <a:off x="10192892" y="3506724"/>
            <a:ext cx="1912620" cy="1431036"/>
          </a:xfrm>
          <a:prstGeom prst="rect">
            <a:avLst/>
          </a:prstGeom>
        </p:spPr>
      </p:pic>
    </p:spTree>
    <p:extLst>
      <p:ext uri="{BB962C8B-B14F-4D97-AF65-F5344CB8AC3E}">
        <p14:creationId xmlns:p14="http://schemas.microsoft.com/office/powerpoint/2010/main" xmlns="" val="4293643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VỐn chủ sở hữu và nợ</a:t>
            </a:r>
            <a:endParaRPr lang="vi-VN" sz="3600" b="1" dirty="0">
              <a:latin typeface="Arial"/>
              <a:cs typeface="Arial"/>
            </a:endParaRPr>
          </a:p>
        </p:txBody>
      </p:sp>
      <p:sp>
        <p:nvSpPr>
          <p:cNvPr id="2" name="object 3">
            <a:extLst>
              <a:ext uri="{FF2B5EF4-FFF2-40B4-BE49-F238E27FC236}">
                <a16:creationId xmlns:a16="http://schemas.microsoft.com/office/drawing/2014/main" xmlns="" id="{6F056568-3455-1582-5D18-06AE1912AD64}"/>
              </a:ext>
            </a:extLst>
          </p:cNvPr>
          <p:cNvSpPr txBox="1"/>
          <p:nvPr/>
        </p:nvSpPr>
        <p:spPr>
          <a:xfrm>
            <a:off x="1427227" y="2796999"/>
            <a:ext cx="9047733" cy="2501326"/>
          </a:xfrm>
          <a:prstGeom prst="rect">
            <a:avLst/>
          </a:prstGeom>
        </p:spPr>
        <p:txBody>
          <a:bodyPr vert="horz" wrap="square" lIns="0" tIns="13335" rIns="0" bIns="0" rtlCol="0">
            <a:spAutoFit/>
          </a:bodyPr>
          <a:lstStyle/>
          <a:p>
            <a:pPr marL="12700" marR="1485265">
              <a:spcBef>
                <a:spcPts val="105"/>
              </a:spcBef>
              <a:buChar char="•"/>
              <a:tabLst>
                <a:tab pos="469900" algn="l"/>
                <a:tab pos="470534" algn="l"/>
              </a:tabLst>
            </a:pPr>
            <a:r>
              <a:rPr lang="vi-VN" sz="3200" dirty="0">
                <a:solidFill>
                  <a:srgbClr val="0070C0"/>
                </a:solidFill>
                <a:latin typeface="Arial MT"/>
                <a:cs typeface="Arial MT"/>
              </a:rPr>
              <a:t>Nợ</a:t>
            </a:r>
            <a:r>
              <a:rPr lang="vi-VN" sz="3200" dirty="0">
                <a:latin typeface="Arial MT"/>
                <a:cs typeface="Arial MT"/>
              </a:rPr>
              <a:t>: Tiền đầu tư hoặc tiền đã cho bạn vay và bạn phải trả lại</a:t>
            </a:r>
          </a:p>
          <a:p>
            <a:pPr marL="12700" marR="1485265">
              <a:spcBef>
                <a:spcPts val="105"/>
              </a:spcBef>
              <a:buChar char="•"/>
              <a:tabLst>
                <a:tab pos="469900" algn="l"/>
                <a:tab pos="470534" algn="l"/>
              </a:tabLst>
            </a:pPr>
            <a:endParaRPr lang="vi-VN" sz="3200" dirty="0">
              <a:latin typeface="Arial MT"/>
              <a:cs typeface="Arial MT"/>
            </a:endParaRPr>
          </a:p>
          <a:p>
            <a:pPr marL="12700" marR="1485265">
              <a:spcBef>
                <a:spcPts val="105"/>
              </a:spcBef>
              <a:buChar char="•"/>
              <a:tabLst>
                <a:tab pos="469900" algn="l"/>
                <a:tab pos="470534" algn="l"/>
              </a:tabLst>
            </a:pPr>
            <a:r>
              <a:rPr lang="vi-VN" sz="3200" dirty="0">
                <a:latin typeface="Arial MT"/>
                <a:cs typeface="Arial MT"/>
              </a:rPr>
              <a:t>Khi bạn nhận tiền đầu tư, bạn không cần phải trả lại bất cứ điều gì nếu bạn thất bại</a:t>
            </a:r>
            <a:endParaRPr sz="3200" dirty="0">
              <a:latin typeface="Arial MT"/>
              <a:cs typeface="Arial MT"/>
            </a:endParaRPr>
          </a:p>
        </p:txBody>
      </p:sp>
    </p:spTree>
    <p:extLst>
      <p:ext uri="{BB962C8B-B14F-4D97-AF65-F5344CB8AC3E}">
        <p14:creationId xmlns:p14="http://schemas.microsoft.com/office/powerpoint/2010/main" xmlns="" val="16565963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VỐn chủ sở hữu và nợ</a:t>
            </a:r>
            <a:endParaRPr lang="vi-VN" sz="3600" b="1" dirty="0">
              <a:latin typeface="Arial"/>
              <a:cs typeface="Arial"/>
            </a:endParaRPr>
          </a:p>
        </p:txBody>
      </p:sp>
      <p:sp>
        <p:nvSpPr>
          <p:cNvPr id="3" name="object 3">
            <a:extLst>
              <a:ext uri="{FF2B5EF4-FFF2-40B4-BE49-F238E27FC236}">
                <a16:creationId xmlns:a16="http://schemas.microsoft.com/office/drawing/2014/main" xmlns="" id="{403C5E58-4EC6-D6C2-6CC6-776F55C12333}"/>
              </a:ext>
            </a:extLst>
          </p:cNvPr>
          <p:cNvSpPr txBox="1"/>
          <p:nvPr/>
        </p:nvSpPr>
        <p:spPr>
          <a:xfrm>
            <a:off x="1427225" y="2550619"/>
            <a:ext cx="11719815" cy="2501326"/>
          </a:xfrm>
          <a:prstGeom prst="rect">
            <a:avLst/>
          </a:prstGeom>
        </p:spPr>
        <p:txBody>
          <a:bodyPr vert="horz" wrap="square" lIns="0" tIns="13335" rIns="0" bIns="0" rtlCol="0">
            <a:spAutoFit/>
          </a:bodyPr>
          <a:lstStyle/>
          <a:p>
            <a:pPr marL="12700" marR="1568450">
              <a:spcBef>
                <a:spcPts val="105"/>
              </a:spcBef>
              <a:buChar char="•"/>
              <a:tabLst>
                <a:tab pos="469900" algn="l"/>
                <a:tab pos="470534" algn="l"/>
              </a:tabLst>
            </a:pPr>
            <a:r>
              <a:rPr lang="vi-VN" sz="3200" spc="-5" dirty="0">
                <a:latin typeface="Arial MT"/>
                <a:cs typeface="Arial MT"/>
              </a:rPr>
              <a:t>Khi bạn nợ, bạn phải trả lại tiền dù công ty của bạn có thất bại hay không</a:t>
            </a:r>
          </a:p>
          <a:p>
            <a:pPr marL="12700" marR="1568450">
              <a:spcBef>
                <a:spcPts val="105"/>
              </a:spcBef>
              <a:buChar char="•"/>
              <a:tabLst>
                <a:tab pos="469900" algn="l"/>
                <a:tab pos="470534" algn="l"/>
              </a:tabLst>
            </a:pPr>
            <a:endParaRPr lang="vi-VN" sz="3200" spc="-5" dirty="0">
              <a:latin typeface="Arial MT"/>
              <a:cs typeface="Arial MT"/>
            </a:endParaRPr>
          </a:p>
          <a:p>
            <a:pPr marL="12700" marR="1568450">
              <a:spcBef>
                <a:spcPts val="105"/>
              </a:spcBef>
              <a:buChar char="•"/>
              <a:tabLst>
                <a:tab pos="469900" algn="l"/>
                <a:tab pos="470534" algn="l"/>
              </a:tabLst>
            </a:pPr>
            <a:r>
              <a:rPr lang="vi-VN" sz="3200" spc="-5" dirty="0">
                <a:latin typeface="Arial MT"/>
                <a:cs typeface="Arial MT"/>
              </a:rPr>
              <a:t>Nếu bạn có tài sản vật chất, ngân hàng có thể lấy chúng từ bạn nếu bạn nợ và mất khả năng chi trả</a:t>
            </a:r>
            <a:endParaRPr sz="3200" dirty="0">
              <a:latin typeface="Arial MT"/>
              <a:cs typeface="Arial MT"/>
            </a:endParaRPr>
          </a:p>
        </p:txBody>
      </p:sp>
      <p:pic>
        <p:nvPicPr>
          <p:cNvPr id="4" name="object 8">
            <a:extLst>
              <a:ext uri="{FF2B5EF4-FFF2-40B4-BE49-F238E27FC236}">
                <a16:creationId xmlns:a16="http://schemas.microsoft.com/office/drawing/2014/main" xmlns="" id="{73E8C455-AECB-596C-FFE6-7AD4F01F85F0}"/>
              </a:ext>
            </a:extLst>
          </p:cNvPr>
          <p:cNvPicPr/>
          <p:nvPr/>
        </p:nvPicPr>
        <p:blipFill>
          <a:blip r:embed="rId2" cstate="print"/>
          <a:stretch>
            <a:fillRect/>
          </a:stretch>
        </p:blipFill>
        <p:spPr>
          <a:xfrm>
            <a:off x="10018016" y="228992"/>
            <a:ext cx="1493520" cy="1967484"/>
          </a:xfrm>
          <a:prstGeom prst="rect">
            <a:avLst/>
          </a:prstGeom>
        </p:spPr>
      </p:pic>
    </p:spTree>
    <p:extLst>
      <p:ext uri="{BB962C8B-B14F-4D97-AF65-F5344CB8AC3E}">
        <p14:creationId xmlns:p14="http://schemas.microsoft.com/office/powerpoint/2010/main" xmlns="" val="2188107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Cho vay</a:t>
            </a:r>
            <a:endParaRPr lang="vi-VN" sz="3600" b="1" dirty="0">
              <a:latin typeface="Arial"/>
              <a:cs typeface="Arial"/>
            </a:endParaRPr>
          </a:p>
        </p:txBody>
      </p:sp>
      <p:sp>
        <p:nvSpPr>
          <p:cNvPr id="2" name="object 3">
            <a:extLst>
              <a:ext uri="{FF2B5EF4-FFF2-40B4-BE49-F238E27FC236}">
                <a16:creationId xmlns:a16="http://schemas.microsoft.com/office/drawing/2014/main" xmlns="" id="{5FE58710-B426-6C98-8026-95C895C694D5}"/>
              </a:ext>
            </a:extLst>
          </p:cNvPr>
          <p:cNvSpPr txBox="1"/>
          <p:nvPr/>
        </p:nvSpPr>
        <p:spPr>
          <a:xfrm>
            <a:off x="1427224" y="2304364"/>
            <a:ext cx="10295383" cy="3524683"/>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Cho vay là một hình thức nợ</a:t>
            </a:r>
          </a:p>
          <a:p>
            <a:pPr marL="469900" indent="-457834">
              <a:spcBef>
                <a:spcPts val="105"/>
              </a:spcBef>
              <a:buChar char="•"/>
              <a:tabLst>
                <a:tab pos="469900" algn="l"/>
                <a:tab pos="470534" algn="l"/>
              </a:tabLst>
            </a:pPr>
            <a:r>
              <a:rPr lang="vi-VN" sz="3200" spc="-5" dirty="0">
                <a:latin typeface="Arial MT"/>
                <a:cs typeface="Arial MT"/>
              </a:rPr>
              <a:t>Thường đến từ các ngân hàng và hiệp hội tín dụng</a:t>
            </a:r>
          </a:p>
          <a:p>
            <a:pPr marL="469900" indent="-457834">
              <a:spcBef>
                <a:spcPts val="105"/>
              </a:spcBef>
              <a:buChar char="•"/>
              <a:tabLst>
                <a:tab pos="469900" algn="l"/>
                <a:tab pos="470534" algn="l"/>
              </a:tabLst>
            </a:pPr>
            <a:r>
              <a:rPr lang="vi-VN" sz="3200" spc="-5" dirty="0">
                <a:latin typeface="Arial MT"/>
                <a:cs typeface="Arial MT"/>
              </a:rPr>
              <a:t>Chúng dao động từ $10 000 đến $300 000 trở lên</a:t>
            </a:r>
          </a:p>
          <a:p>
            <a:pPr marL="469900" indent="-457834">
              <a:spcBef>
                <a:spcPts val="105"/>
              </a:spcBef>
              <a:buChar char="•"/>
              <a:tabLst>
                <a:tab pos="469900" algn="l"/>
                <a:tab pos="470534" algn="l"/>
              </a:tabLst>
            </a:pPr>
            <a:endParaRPr lang="vi-VN" sz="3200" spc="-5" dirty="0">
              <a:latin typeface="Arial MT"/>
              <a:cs typeface="Arial MT"/>
            </a:endParaRPr>
          </a:p>
          <a:p>
            <a:pPr marL="469900" indent="-457834">
              <a:spcBef>
                <a:spcPts val="105"/>
              </a:spcBef>
              <a:buChar char="•"/>
              <a:tabLst>
                <a:tab pos="469900" algn="l"/>
                <a:tab pos="470534" algn="l"/>
              </a:tabLst>
            </a:pPr>
            <a:r>
              <a:rPr lang="vi-VN" sz="3200" spc="-5" dirty="0">
                <a:latin typeface="Arial MT"/>
                <a:cs typeface="Arial MT"/>
              </a:rPr>
              <a:t>Một trong những cách ngân hàng kiếm tiền là đầu tư vào các doanh nghiệp nhỏ</a:t>
            </a:r>
          </a:p>
          <a:p>
            <a:pPr marL="469900" indent="-457834">
              <a:spcBef>
                <a:spcPts val="105"/>
              </a:spcBef>
              <a:buChar char="•"/>
              <a:tabLst>
                <a:tab pos="469900" algn="l"/>
                <a:tab pos="470534" algn="l"/>
              </a:tabLst>
            </a:pPr>
            <a:r>
              <a:rPr lang="vi-VN" sz="3200" spc="-5" dirty="0">
                <a:latin typeface="Arial MT"/>
                <a:cs typeface="Arial MT"/>
              </a:rPr>
              <a:t>Họ có một danh sách tiêu chí cho các khoản vay</a:t>
            </a:r>
            <a:endParaRPr sz="3200" dirty="0">
              <a:latin typeface="Arial MT"/>
              <a:cs typeface="Arial MT"/>
            </a:endParaRPr>
          </a:p>
        </p:txBody>
      </p:sp>
      <p:pic>
        <p:nvPicPr>
          <p:cNvPr id="5" name="object 8">
            <a:extLst>
              <a:ext uri="{FF2B5EF4-FFF2-40B4-BE49-F238E27FC236}">
                <a16:creationId xmlns:a16="http://schemas.microsoft.com/office/drawing/2014/main" xmlns="" id="{C5DBA9AB-C1DF-D722-C0B6-FE44EE3467B4}"/>
              </a:ext>
            </a:extLst>
          </p:cNvPr>
          <p:cNvPicPr/>
          <p:nvPr/>
        </p:nvPicPr>
        <p:blipFill>
          <a:blip r:embed="rId2" cstate="print"/>
          <a:stretch>
            <a:fillRect/>
          </a:stretch>
        </p:blipFill>
        <p:spPr>
          <a:xfrm>
            <a:off x="9735820" y="659063"/>
            <a:ext cx="1572768" cy="2016252"/>
          </a:xfrm>
          <a:prstGeom prst="rect">
            <a:avLst/>
          </a:prstGeom>
        </p:spPr>
      </p:pic>
    </p:spTree>
    <p:extLst>
      <p:ext uri="{BB962C8B-B14F-4D97-AF65-F5344CB8AC3E}">
        <p14:creationId xmlns:p14="http://schemas.microsoft.com/office/powerpoint/2010/main" xmlns="" val="484348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Cho vay</a:t>
            </a:r>
            <a:endParaRPr lang="vi-VN" sz="3600" b="1" dirty="0">
              <a:latin typeface="Arial"/>
              <a:cs typeface="Arial"/>
            </a:endParaRPr>
          </a:p>
        </p:txBody>
      </p:sp>
      <p:sp>
        <p:nvSpPr>
          <p:cNvPr id="2" name="object 3">
            <a:extLst>
              <a:ext uri="{FF2B5EF4-FFF2-40B4-BE49-F238E27FC236}">
                <a16:creationId xmlns:a16="http://schemas.microsoft.com/office/drawing/2014/main" xmlns="" id="{08202AD5-5DFE-7DC5-6734-24A3A38577BC}"/>
              </a:ext>
            </a:extLst>
          </p:cNvPr>
          <p:cNvSpPr txBox="1"/>
          <p:nvPr/>
        </p:nvSpPr>
        <p:spPr>
          <a:xfrm>
            <a:off x="1427225" y="2796999"/>
            <a:ext cx="10295382" cy="2008883"/>
          </a:xfrm>
          <a:prstGeom prst="rect">
            <a:avLst/>
          </a:prstGeom>
        </p:spPr>
        <p:txBody>
          <a:bodyPr vert="horz" wrap="square" lIns="0" tIns="13335" rIns="0" bIns="0" rtlCol="0">
            <a:spAutoFit/>
          </a:bodyPr>
          <a:lstStyle/>
          <a:p>
            <a:pPr marL="12700" marR="505459">
              <a:spcBef>
                <a:spcPts val="105"/>
              </a:spcBef>
              <a:buChar char="•"/>
              <a:tabLst>
                <a:tab pos="469900" algn="l"/>
                <a:tab pos="470534" algn="l"/>
              </a:tabLst>
            </a:pPr>
            <a:r>
              <a:rPr lang="vi-VN" sz="3200" dirty="0">
                <a:latin typeface="Arial MT"/>
                <a:cs typeface="Arial MT"/>
              </a:rPr>
              <a:t>Dòng tiền: có nghĩa là bạn đang tạo ra lợi nhuận</a:t>
            </a:r>
          </a:p>
          <a:p>
            <a:pPr marL="12700" marR="505459">
              <a:spcBef>
                <a:spcPts val="105"/>
              </a:spcBef>
              <a:buChar char="•"/>
              <a:tabLst>
                <a:tab pos="469900" algn="l"/>
                <a:tab pos="470534" algn="l"/>
              </a:tabLst>
            </a:pPr>
            <a:endParaRPr lang="vi-VN" sz="3200" dirty="0">
              <a:latin typeface="Arial MT"/>
              <a:cs typeface="Arial MT"/>
            </a:endParaRPr>
          </a:p>
          <a:p>
            <a:pPr marL="12700" marR="505459">
              <a:spcBef>
                <a:spcPts val="105"/>
              </a:spcBef>
              <a:buChar char="•"/>
              <a:tabLst>
                <a:tab pos="469900" algn="l"/>
                <a:tab pos="470534" algn="l"/>
              </a:tabLst>
            </a:pPr>
            <a:r>
              <a:rPr lang="vi-VN" sz="3200" dirty="0">
                <a:latin typeface="Arial MT"/>
                <a:cs typeface="Arial MT"/>
              </a:rPr>
              <a:t>Tài sản: Họ có thể lấy tài sản của bạn nếu bạn không trả lại khoản vay</a:t>
            </a:r>
            <a:endParaRPr sz="3200" dirty="0">
              <a:latin typeface="Arial MT"/>
              <a:cs typeface="Arial MT"/>
            </a:endParaRPr>
          </a:p>
        </p:txBody>
      </p:sp>
      <p:pic>
        <p:nvPicPr>
          <p:cNvPr id="5" name="object 8">
            <a:extLst>
              <a:ext uri="{FF2B5EF4-FFF2-40B4-BE49-F238E27FC236}">
                <a16:creationId xmlns:a16="http://schemas.microsoft.com/office/drawing/2014/main" xmlns="" id="{5F1A8A69-C343-06EC-71E8-5DFF97373C8D}"/>
              </a:ext>
            </a:extLst>
          </p:cNvPr>
          <p:cNvPicPr/>
          <p:nvPr/>
        </p:nvPicPr>
        <p:blipFill>
          <a:blip r:embed="rId2" cstate="print"/>
          <a:stretch>
            <a:fillRect/>
          </a:stretch>
        </p:blipFill>
        <p:spPr>
          <a:xfrm>
            <a:off x="9667240" y="855659"/>
            <a:ext cx="1234440" cy="1623059"/>
          </a:xfrm>
          <a:prstGeom prst="rect">
            <a:avLst/>
          </a:prstGeom>
        </p:spPr>
      </p:pic>
    </p:spTree>
    <p:extLst>
      <p:ext uri="{BB962C8B-B14F-4D97-AF65-F5344CB8AC3E}">
        <p14:creationId xmlns:p14="http://schemas.microsoft.com/office/powerpoint/2010/main" xmlns="" val="3494415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Vốn đầu tư mạo hiểm</a:t>
            </a:r>
            <a:endParaRPr lang="vi-VN" sz="3600" b="1" dirty="0">
              <a:latin typeface="Arial"/>
              <a:cs typeface="Arial"/>
            </a:endParaRPr>
          </a:p>
        </p:txBody>
      </p:sp>
      <p:sp>
        <p:nvSpPr>
          <p:cNvPr id="2" name="object 3">
            <a:extLst>
              <a:ext uri="{FF2B5EF4-FFF2-40B4-BE49-F238E27FC236}">
                <a16:creationId xmlns:a16="http://schemas.microsoft.com/office/drawing/2014/main" xmlns="" id="{E1AAB3B2-DDCC-E17C-33F3-FD9704027E72}"/>
              </a:ext>
            </a:extLst>
          </p:cNvPr>
          <p:cNvSpPr txBox="1"/>
          <p:nvPr/>
        </p:nvSpPr>
        <p:spPr>
          <a:xfrm>
            <a:off x="438086" y="2556323"/>
            <a:ext cx="11315828" cy="3511859"/>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30" dirty="0">
                <a:latin typeface="Arial MT"/>
                <a:cs typeface="Arial MT"/>
              </a:rPr>
              <a:t>Vốn đầu tư mạo hiểm-</a:t>
            </a:r>
            <a:r>
              <a:rPr lang="vi-VN" sz="3200" dirty="0"/>
              <a:t>Venture capital (VC): </a:t>
            </a:r>
            <a:r>
              <a:rPr lang="vi-VN" sz="3200" spc="-30" dirty="0">
                <a:latin typeface="Arial MT"/>
                <a:cs typeface="Arial MT"/>
              </a:rPr>
              <a:t>Các công ty đầu tư vào các công ty khởi nghiệp</a:t>
            </a:r>
          </a:p>
          <a:p>
            <a:pPr marL="469900" indent="-457834">
              <a:spcBef>
                <a:spcPts val="105"/>
              </a:spcBef>
              <a:buChar char="•"/>
              <a:tabLst>
                <a:tab pos="469900" algn="l"/>
                <a:tab pos="470534" algn="l"/>
              </a:tabLst>
            </a:pPr>
            <a:endParaRPr lang="vi-VN" sz="3200" spc="-30" dirty="0">
              <a:latin typeface="Arial MT"/>
              <a:cs typeface="Arial MT"/>
            </a:endParaRPr>
          </a:p>
          <a:p>
            <a:pPr marL="469900" indent="-457834">
              <a:spcBef>
                <a:spcPts val="105"/>
              </a:spcBef>
              <a:buChar char="•"/>
              <a:tabLst>
                <a:tab pos="469900" algn="l"/>
                <a:tab pos="470534" algn="l"/>
              </a:tabLst>
            </a:pPr>
            <a:r>
              <a:rPr lang="vi-VN" sz="3200" spc="-30" dirty="0">
                <a:latin typeface="Arial MT"/>
                <a:cs typeface="Arial MT"/>
              </a:rPr>
              <a:t>Bạn chạy theo VC khi bạn cần rất nhiều tiền</a:t>
            </a:r>
          </a:p>
          <a:p>
            <a:pPr marL="469900" indent="-457834">
              <a:spcBef>
                <a:spcPts val="105"/>
              </a:spcBef>
              <a:buChar char="•"/>
              <a:tabLst>
                <a:tab pos="469900" algn="l"/>
                <a:tab pos="470534" algn="l"/>
              </a:tabLst>
            </a:pPr>
            <a:r>
              <a:rPr lang="vi-VN" sz="3200" spc="-30" dirty="0">
                <a:latin typeface="Arial MT"/>
                <a:cs typeface="Arial MT"/>
              </a:rPr>
              <a:t>Các công ty VC vận hành quỹ bằng tiền của nhiều nhà đầu tư khác</a:t>
            </a:r>
          </a:p>
          <a:p>
            <a:pPr marL="469900" indent="-457834">
              <a:spcBef>
                <a:spcPts val="105"/>
              </a:spcBef>
              <a:buChar char="•"/>
              <a:tabLst>
                <a:tab pos="469900" algn="l"/>
                <a:tab pos="470534" algn="l"/>
              </a:tabLst>
            </a:pPr>
            <a:r>
              <a:rPr lang="vi-VN" sz="3200" spc="-30" dirty="0">
                <a:latin typeface="Arial MT"/>
                <a:cs typeface="Arial MT"/>
              </a:rPr>
              <a:t>Họ hứa sẽ trả lại tiền cho các nhà đầu tư sau 7 năm</a:t>
            </a:r>
            <a:endParaRPr sz="3200" dirty="0">
              <a:latin typeface="Arial MT"/>
              <a:cs typeface="Arial MT"/>
            </a:endParaRPr>
          </a:p>
        </p:txBody>
      </p:sp>
      <p:pic>
        <p:nvPicPr>
          <p:cNvPr id="5" name="object 8">
            <a:extLst>
              <a:ext uri="{FF2B5EF4-FFF2-40B4-BE49-F238E27FC236}">
                <a16:creationId xmlns:a16="http://schemas.microsoft.com/office/drawing/2014/main" xmlns="" id="{54E133E4-E55E-0544-0955-3FB0C60A4877}"/>
              </a:ext>
            </a:extLst>
          </p:cNvPr>
          <p:cNvPicPr/>
          <p:nvPr/>
        </p:nvPicPr>
        <p:blipFill>
          <a:blip r:embed="rId2" cstate="print"/>
          <a:stretch>
            <a:fillRect/>
          </a:stretch>
        </p:blipFill>
        <p:spPr>
          <a:xfrm>
            <a:off x="8349739" y="708348"/>
            <a:ext cx="2151888" cy="1400556"/>
          </a:xfrm>
          <a:prstGeom prst="rect">
            <a:avLst/>
          </a:prstGeom>
        </p:spPr>
      </p:pic>
    </p:spTree>
    <p:extLst>
      <p:ext uri="{BB962C8B-B14F-4D97-AF65-F5344CB8AC3E}">
        <p14:creationId xmlns:p14="http://schemas.microsoft.com/office/powerpoint/2010/main" xmlns="" val="340456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Những lầm tưởng về khởi nghiệp</a:t>
            </a:r>
            <a:endParaRPr lang="vi-VN" sz="3600" kern="0" dirty="0">
              <a:latin typeface="Arial"/>
              <a:cs typeface="Arial"/>
            </a:endParaRPr>
          </a:p>
        </p:txBody>
      </p:sp>
      <p:sp>
        <p:nvSpPr>
          <p:cNvPr id="2" name="object 3">
            <a:extLst>
              <a:ext uri="{FF2B5EF4-FFF2-40B4-BE49-F238E27FC236}">
                <a16:creationId xmlns:a16="http://schemas.microsoft.com/office/drawing/2014/main" xmlns="" id="{841965C1-76A2-CA0C-F00D-A9B35BAFEC51}"/>
              </a:ext>
            </a:extLst>
          </p:cNvPr>
          <p:cNvSpPr txBox="1"/>
          <p:nvPr/>
        </p:nvSpPr>
        <p:spPr>
          <a:xfrm>
            <a:off x="1044319" y="2493666"/>
            <a:ext cx="10678288" cy="2514150"/>
          </a:xfrm>
          <a:prstGeom prst="rect">
            <a:avLst/>
          </a:prstGeom>
        </p:spPr>
        <p:txBody>
          <a:bodyPr vert="horz" wrap="square" lIns="0" tIns="13335" rIns="0" bIns="0" rtlCol="0">
            <a:spAutoFit/>
          </a:bodyPr>
          <a:lstStyle/>
          <a:p>
            <a:pPr marL="12700">
              <a:spcBef>
                <a:spcPts val="105"/>
              </a:spcBef>
            </a:pPr>
            <a:r>
              <a:rPr lang="en-US" sz="3200" spc="-5" dirty="0">
                <a:latin typeface="Arial MT"/>
                <a:cs typeface="Arial MT"/>
              </a:rPr>
              <a:t>#3 </a:t>
            </a:r>
            <a:r>
              <a:rPr lang="en-US" sz="3200" spc="-5" dirty="0" err="1">
                <a:latin typeface="Arial MT"/>
                <a:cs typeface="Arial MT"/>
              </a:rPr>
              <a:t>Bạn</a:t>
            </a:r>
            <a:r>
              <a:rPr lang="en-US" sz="3200" spc="-5" dirty="0">
                <a:latin typeface="Arial MT"/>
                <a:cs typeface="Arial MT"/>
              </a:rPr>
              <a:t> </a:t>
            </a:r>
            <a:r>
              <a:rPr lang="en-US" sz="3200" spc="-5" dirty="0" err="1">
                <a:latin typeface="Arial MT"/>
                <a:cs typeface="Arial MT"/>
              </a:rPr>
              <a:t>cần</a:t>
            </a:r>
            <a:r>
              <a:rPr lang="en-US" sz="3200" spc="-5" dirty="0">
                <a:latin typeface="Arial MT"/>
                <a:cs typeface="Arial MT"/>
              </a:rPr>
              <a:t> </a:t>
            </a:r>
            <a:r>
              <a:rPr lang="en-US" sz="3200" spc="-5" dirty="0" err="1">
                <a:latin typeface="Arial MT"/>
                <a:cs typeface="Arial MT"/>
              </a:rPr>
              <a:t>phải</a:t>
            </a:r>
            <a:r>
              <a:rPr lang="en-US" sz="3200" spc="-5" dirty="0">
                <a:latin typeface="Arial MT"/>
                <a:cs typeface="Arial MT"/>
              </a:rPr>
              <a:t> </a:t>
            </a:r>
            <a:r>
              <a:rPr lang="en-US" sz="3200" spc="-5" dirty="0" err="1">
                <a:latin typeface="Arial MT"/>
                <a:cs typeface="Arial MT"/>
              </a:rPr>
              <a:t>có</a:t>
            </a:r>
            <a:r>
              <a:rPr lang="en-US" sz="3200" spc="-5" dirty="0">
                <a:latin typeface="Arial MT"/>
                <a:cs typeface="Arial MT"/>
              </a:rPr>
              <a:t> </a:t>
            </a:r>
            <a:r>
              <a:rPr lang="en-US" sz="3200" spc="-5" dirty="0" err="1">
                <a:latin typeface="Arial MT"/>
                <a:cs typeface="Arial MT"/>
              </a:rPr>
              <a:t>nhiều</a:t>
            </a:r>
            <a:r>
              <a:rPr lang="en-US" sz="3200" spc="-5" dirty="0">
                <a:latin typeface="Arial MT"/>
                <a:cs typeface="Arial MT"/>
              </a:rPr>
              <a:t> </a:t>
            </a:r>
            <a:r>
              <a:rPr lang="en-US" sz="3200" spc="-5" dirty="0" err="1">
                <a:latin typeface="Arial MT"/>
                <a:cs typeface="Arial MT"/>
              </a:rPr>
              <a:t>tiền</a:t>
            </a:r>
            <a:endParaRPr lang="en-US" sz="3200" spc="-5" dirty="0">
              <a:latin typeface="Arial MT"/>
              <a:cs typeface="Arial MT"/>
            </a:endParaRPr>
          </a:p>
          <a:p>
            <a:pPr marL="12700">
              <a:spcBef>
                <a:spcPts val="105"/>
              </a:spcBef>
            </a:pPr>
            <a:r>
              <a:rPr lang="en-US" sz="3200" spc="-5" dirty="0" err="1">
                <a:latin typeface="Arial MT"/>
                <a:cs typeface="Arial MT"/>
              </a:rPr>
              <a:t>Bạn</a:t>
            </a:r>
            <a:r>
              <a:rPr lang="en-US" sz="3200" spc="-5" dirty="0">
                <a:latin typeface="Arial MT"/>
                <a:cs typeface="Arial MT"/>
              </a:rPr>
              <a:t> </a:t>
            </a:r>
            <a:r>
              <a:rPr lang="en-US" sz="3200" spc="-5" dirty="0" err="1">
                <a:latin typeface="Arial MT"/>
                <a:cs typeface="Arial MT"/>
              </a:rPr>
              <a:t>có</a:t>
            </a:r>
            <a:r>
              <a:rPr lang="en-US" sz="3200" spc="-5" dirty="0">
                <a:latin typeface="Arial MT"/>
                <a:cs typeface="Arial MT"/>
              </a:rPr>
              <a:t> </a:t>
            </a:r>
            <a:r>
              <a:rPr lang="en-US" sz="3200" spc="-5" dirty="0" err="1">
                <a:latin typeface="Arial MT"/>
                <a:cs typeface="Arial MT"/>
              </a:rPr>
              <a:t>thể</a:t>
            </a:r>
            <a:r>
              <a:rPr lang="en-US" sz="3200" spc="-5" dirty="0">
                <a:latin typeface="Arial MT"/>
                <a:cs typeface="Arial MT"/>
              </a:rPr>
              <a:t> </a:t>
            </a:r>
            <a:r>
              <a:rPr lang="en-US" sz="3200" spc="-5" dirty="0" err="1">
                <a:latin typeface="Arial MT"/>
                <a:cs typeface="Arial MT"/>
              </a:rPr>
              <a:t>bắt</a:t>
            </a:r>
            <a:r>
              <a:rPr lang="en-US" sz="3200" spc="-5" dirty="0">
                <a:latin typeface="Arial MT"/>
                <a:cs typeface="Arial MT"/>
              </a:rPr>
              <a:t> </a:t>
            </a:r>
            <a:r>
              <a:rPr lang="en-US" sz="3200" spc="-5" dirty="0" err="1">
                <a:latin typeface="Arial MT"/>
                <a:cs typeface="Arial MT"/>
              </a:rPr>
              <a:t>đầu</a:t>
            </a:r>
            <a:r>
              <a:rPr lang="en-US" sz="3200" spc="-5" dirty="0">
                <a:latin typeface="Arial MT"/>
                <a:cs typeface="Arial MT"/>
              </a:rPr>
              <a:t> </a:t>
            </a:r>
            <a:r>
              <a:rPr lang="en-US" sz="3200" spc="-5" dirty="0" err="1">
                <a:latin typeface="Arial MT"/>
                <a:cs typeface="Arial MT"/>
              </a:rPr>
              <a:t>từ</a:t>
            </a:r>
            <a:r>
              <a:rPr lang="en-US" sz="3200" spc="-5" dirty="0">
                <a:latin typeface="Arial MT"/>
                <a:cs typeface="Arial MT"/>
              </a:rPr>
              <a:t> </a:t>
            </a:r>
            <a:r>
              <a:rPr lang="en-US" sz="3200" spc="-5" dirty="0" err="1">
                <a:latin typeface="Arial MT"/>
                <a:cs typeface="Arial MT"/>
              </a:rPr>
              <a:t>quy</a:t>
            </a:r>
            <a:r>
              <a:rPr lang="en-US" sz="3200" spc="-5" dirty="0">
                <a:latin typeface="Arial MT"/>
                <a:cs typeface="Arial MT"/>
              </a:rPr>
              <a:t> </a:t>
            </a:r>
            <a:r>
              <a:rPr lang="en-US" sz="3200" spc="-5" dirty="0" err="1">
                <a:latin typeface="Arial MT"/>
                <a:cs typeface="Arial MT"/>
              </a:rPr>
              <a:t>mô</a:t>
            </a:r>
            <a:r>
              <a:rPr lang="en-US" sz="3200" spc="-5" dirty="0">
                <a:latin typeface="Arial MT"/>
                <a:cs typeface="Arial MT"/>
              </a:rPr>
              <a:t> </a:t>
            </a:r>
            <a:r>
              <a:rPr lang="en-US" sz="3200" spc="-5" dirty="0" err="1">
                <a:latin typeface="Arial MT"/>
                <a:cs typeface="Arial MT"/>
              </a:rPr>
              <a:t>nhỏ</a:t>
            </a:r>
            <a:r>
              <a:rPr lang="en-US" sz="3200" spc="-5" dirty="0">
                <a:latin typeface="Arial MT"/>
                <a:cs typeface="Arial MT"/>
              </a:rPr>
              <a:t> </a:t>
            </a:r>
            <a:r>
              <a:rPr lang="en-US" sz="3200" spc="-5" dirty="0" err="1">
                <a:latin typeface="Arial MT"/>
                <a:cs typeface="Arial MT"/>
              </a:rPr>
              <a:t>và</a:t>
            </a:r>
            <a:r>
              <a:rPr lang="en-US" sz="3200" spc="-5" dirty="0">
                <a:latin typeface="Arial MT"/>
                <a:cs typeface="Arial MT"/>
              </a:rPr>
              <a:t> </a:t>
            </a:r>
            <a:r>
              <a:rPr lang="en-US" sz="3200" spc="-5" dirty="0" err="1">
                <a:latin typeface="Arial MT"/>
                <a:cs typeface="Arial MT"/>
              </a:rPr>
              <a:t>phát</a:t>
            </a:r>
            <a:r>
              <a:rPr lang="en-US" sz="3200" spc="-5" dirty="0">
                <a:latin typeface="Arial MT"/>
                <a:cs typeface="Arial MT"/>
              </a:rPr>
              <a:t> </a:t>
            </a:r>
            <a:r>
              <a:rPr lang="en-US" sz="3200" spc="-5" dirty="0" err="1">
                <a:latin typeface="Arial MT"/>
                <a:cs typeface="Arial MT"/>
              </a:rPr>
              <a:t>triển</a:t>
            </a:r>
            <a:r>
              <a:rPr lang="en-US" sz="3200" spc="-5" dirty="0">
                <a:latin typeface="Arial MT"/>
                <a:cs typeface="Arial MT"/>
              </a:rPr>
              <a:t> </a:t>
            </a:r>
          </a:p>
          <a:p>
            <a:pPr marL="12700">
              <a:spcBef>
                <a:spcPts val="105"/>
              </a:spcBef>
            </a:pPr>
            <a:r>
              <a:rPr lang="en-US" sz="3200" spc="-5" dirty="0" err="1">
                <a:latin typeface="Arial MT"/>
                <a:cs typeface="Arial MT"/>
              </a:rPr>
              <a:t>doanh</a:t>
            </a:r>
            <a:r>
              <a:rPr lang="en-US" sz="3200" spc="-5" dirty="0">
                <a:latin typeface="Arial MT"/>
                <a:cs typeface="Arial MT"/>
              </a:rPr>
              <a:t> </a:t>
            </a:r>
            <a:r>
              <a:rPr lang="en-US" sz="3200" spc="-5" dirty="0" err="1">
                <a:latin typeface="Arial MT"/>
                <a:cs typeface="Arial MT"/>
              </a:rPr>
              <a:t>nghiệp</a:t>
            </a:r>
            <a:r>
              <a:rPr lang="en-US" sz="3200" spc="-5" dirty="0">
                <a:latin typeface="Arial MT"/>
                <a:cs typeface="Arial MT"/>
              </a:rPr>
              <a:t> </a:t>
            </a:r>
            <a:r>
              <a:rPr lang="en-US" sz="3200" spc="-5" dirty="0" err="1">
                <a:latin typeface="Arial MT"/>
                <a:cs typeface="Arial MT"/>
              </a:rPr>
              <a:t>của</a:t>
            </a:r>
            <a:r>
              <a:rPr lang="en-US" sz="3200" spc="-5" dirty="0">
                <a:latin typeface="Arial MT"/>
                <a:cs typeface="Arial MT"/>
              </a:rPr>
              <a:t> </a:t>
            </a:r>
            <a:r>
              <a:rPr lang="en-US" sz="3200" spc="-5" dirty="0" err="1">
                <a:latin typeface="Arial MT"/>
                <a:cs typeface="Arial MT"/>
              </a:rPr>
              <a:t>mình</a:t>
            </a:r>
            <a:endParaRPr lang="en-US" sz="3200" spc="-5" dirty="0">
              <a:latin typeface="Arial MT"/>
              <a:cs typeface="Arial MT"/>
            </a:endParaRPr>
          </a:p>
          <a:p>
            <a:pPr marL="12700">
              <a:spcBef>
                <a:spcPts val="105"/>
              </a:spcBef>
            </a:pPr>
            <a:r>
              <a:rPr lang="en-US" sz="3200" spc="-5" dirty="0">
                <a:latin typeface="Arial MT"/>
                <a:cs typeface="Arial MT"/>
              </a:rPr>
              <a:t>#4 </a:t>
            </a:r>
            <a:r>
              <a:rPr lang="en-US" sz="3200" spc="-5" dirty="0" err="1">
                <a:latin typeface="Arial MT"/>
                <a:cs typeface="Arial MT"/>
              </a:rPr>
              <a:t>Bạn</a:t>
            </a:r>
            <a:r>
              <a:rPr lang="en-US" sz="3200" spc="-5" dirty="0">
                <a:latin typeface="Arial MT"/>
                <a:cs typeface="Arial MT"/>
              </a:rPr>
              <a:t> </a:t>
            </a:r>
            <a:r>
              <a:rPr lang="en-US" sz="3200" spc="-5" dirty="0" err="1">
                <a:latin typeface="Arial MT"/>
                <a:cs typeface="Arial MT"/>
              </a:rPr>
              <a:t>cần</a:t>
            </a:r>
            <a:r>
              <a:rPr lang="en-US" sz="3200" spc="-5" dirty="0">
                <a:latin typeface="Arial MT"/>
                <a:cs typeface="Arial MT"/>
              </a:rPr>
              <a:t> </a:t>
            </a:r>
            <a:r>
              <a:rPr lang="en-US" sz="3200" spc="-5" dirty="0" err="1">
                <a:latin typeface="Arial MT"/>
                <a:cs typeface="Arial MT"/>
              </a:rPr>
              <a:t>phải</a:t>
            </a:r>
            <a:r>
              <a:rPr lang="en-US" sz="3200" spc="-5" dirty="0">
                <a:latin typeface="Arial MT"/>
                <a:cs typeface="Arial MT"/>
              </a:rPr>
              <a:t> </a:t>
            </a:r>
            <a:r>
              <a:rPr lang="en-US" sz="3200" spc="-5" dirty="0" err="1">
                <a:latin typeface="Arial MT"/>
                <a:cs typeface="Arial MT"/>
              </a:rPr>
              <a:t>thực</a:t>
            </a:r>
            <a:r>
              <a:rPr lang="en-US" sz="3200" spc="-5" dirty="0">
                <a:latin typeface="Arial MT"/>
                <a:cs typeface="Arial MT"/>
              </a:rPr>
              <a:t> </a:t>
            </a:r>
            <a:r>
              <a:rPr lang="en-US" sz="3200" spc="-5" dirty="0" err="1">
                <a:latin typeface="Arial MT"/>
                <a:cs typeface="Arial MT"/>
              </a:rPr>
              <a:t>sự</a:t>
            </a:r>
            <a:r>
              <a:rPr lang="en-US" sz="3200" spc="-5" dirty="0">
                <a:latin typeface="Arial MT"/>
                <a:cs typeface="Arial MT"/>
              </a:rPr>
              <a:t> may </a:t>
            </a:r>
            <a:r>
              <a:rPr lang="en-US" sz="3200" spc="-5" dirty="0" err="1">
                <a:latin typeface="Arial MT"/>
                <a:cs typeface="Arial MT"/>
              </a:rPr>
              <a:t>mắn</a:t>
            </a:r>
            <a:endParaRPr lang="en-US" sz="3200" spc="-5" dirty="0">
              <a:latin typeface="Arial MT"/>
              <a:cs typeface="Arial MT"/>
            </a:endParaRPr>
          </a:p>
          <a:p>
            <a:pPr marL="12700">
              <a:spcBef>
                <a:spcPts val="105"/>
              </a:spcBef>
            </a:pPr>
            <a:r>
              <a:rPr lang="en-US" sz="3200" spc="-5" dirty="0" err="1">
                <a:latin typeface="Arial MT"/>
                <a:cs typeface="Arial MT"/>
              </a:rPr>
              <a:t>Các</a:t>
            </a:r>
            <a:r>
              <a:rPr lang="en-US" sz="3200" spc="-5" dirty="0">
                <a:latin typeface="Arial MT"/>
                <a:cs typeface="Arial MT"/>
              </a:rPr>
              <a:t> </a:t>
            </a:r>
            <a:r>
              <a:rPr lang="en-US" sz="3200" spc="-5" dirty="0" err="1">
                <a:latin typeface="Arial MT"/>
                <a:cs typeface="Arial MT"/>
              </a:rPr>
              <a:t>doanh</a:t>
            </a:r>
            <a:r>
              <a:rPr lang="en-US" sz="3200" spc="-5" dirty="0">
                <a:latin typeface="Arial MT"/>
                <a:cs typeface="Arial MT"/>
              </a:rPr>
              <a:t> </a:t>
            </a:r>
            <a:r>
              <a:rPr lang="en-US" sz="3200" spc="-5" dirty="0" err="1">
                <a:latin typeface="Arial MT"/>
                <a:cs typeface="Arial MT"/>
              </a:rPr>
              <a:t>nhân</a:t>
            </a:r>
            <a:r>
              <a:rPr lang="en-US" sz="3200" spc="-5" dirty="0">
                <a:latin typeface="Arial MT"/>
                <a:cs typeface="Arial MT"/>
              </a:rPr>
              <a:t> </a:t>
            </a:r>
            <a:r>
              <a:rPr lang="en-US" sz="3200" spc="-5" dirty="0" err="1">
                <a:latin typeface="Arial MT"/>
                <a:cs typeface="Arial MT"/>
              </a:rPr>
              <a:t>tự</a:t>
            </a:r>
            <a:r>
              <a:rPr lang="en-US" sz="3200" spc="-5" dirty="0">
                <a:latin typeface="Arial MT"/>
                <a:cs typeface="Arial MT"/>
              </a:rPr>
              <a:t> </a:t>
            </a:r>
            <a:r>
              <a:rPr lang="en-US" sz="3200" spc="-5" dirty="0" err="1">
                <a:latin typeface="Arial MT"/>
                <a:cs typeface="Arial MT"/>
              </a:rPr>
              <a:t>tạo</a:t>
            </a:r>
            <a:r>
              <a:rPr lang="en-US" sz="3200" spc="-5" dirty="0">
                <a:latin typeface="Arial MT"/>
                <a:cs typeface="Arial MT"/>
              </a:rPr>
              <a:t> </a:t>
            </a:r>
            <a:r>
              <a:rPr lang="en-US" sz="3200" spc="-5" dirty="0" err="1">
                <a:latin typeface="Arial MT"/>
                <a:cs typeface="Arial MT"/>
              </a:rPr>
              <a:t>ra</a:t>
            </a:r>
            <a:r>
              <a:rPr lang="en-US" sz="3200" spc="-5" dirty="0">
                <a:latin typeface="Arial MT"/>
                <a:cs typeface="Arial MT"/>
              </a:rPr>
              <a:t> may </a:t>
            </a:r>
            <a:r>
              <a:rPr lang="en-US" sz="3200" spc="-5" dirty="0" err="1">
                <a:latin typeface="Arial MT"/>
                <a:cs typeface="Arial MT"/>
              </a:rPr>
              <a:t>mắn</a:t>
            </a:r>
            <a:r>
              <a:rPr lang="en-US" sz="3200" spc="-5" dirty="0">
                <a:latin typeface="Arial MT"/>
                <a:cs typeface="Arial MT"/>
              </a:rPr>
              <a:t> </a:t>
            </a:r>
            <a:r>
              <a:rPr lang="en-US" sz="3200" spc="-5" dirty="0" err="1">
                <a:latin typeface="Arial MT"/>
                <a:cs typeface="Arial MT"/>
              </a:rPr>
              <a:t>cho</a:t>
            </a:r>
            <a:r>
              <a:rPr lang="en-US" sz="3200" spc="-5" dirty="0">
                <a:latin typeface="Arial MT"/>
                <a:cs typeface="Arial MT"/>
              </a:rPr>
              <a:t> </a:t>
            </a:r>
            <a:r>
              <a:rPr lang="en-US" sz="3200" spc="-5" dirty="0" err="1">
                <a:latin typeface="Arial MT"/>
                <a:cs typeface="Arial MT"/>
              </a:rPr>
              <a:t>họ</a:t>
            </a:r>
            <a:r>
              <a:rPr lang="en-US" sz="3200" spc="-5" dirty="0">
                <a:latin typeface="Arial MT"/>
                <a:cs typeface="Arial MT"/>
              </a:rPr>
              <a:t> </a:t>
            </a:r>
            <a:r>
              <a:rPr lang="en-US" sz="3200" spc="-5" dirty="0" err="1">
                <a:latin typeface="Arial MT"/>
                <a:cs typeface="Arial MT"/>
              </a:rPr>
              <a:t>bằng</a:t>
            </a:r>
            <a:r>
              <a:rPr lang="en-US" sz="3200" spc="-5" dirty="0">
                <a:latin typeface="Arial MT"/>
                <a:cs typeface="Arial MT"/>
              </a:rPr>
              <a:t> </a:t>
            </a:r>
            <a:r>
              <a:rPr lang="en-US" sz="3200" spc="-5" dirty="0" err="1">
                <a:latin typeface="Arial MT"/>
                <a:cs typeface="Arial MT"/>
              </a:rPr>
              <a:t>sự</a:t>
            </a:r>
            <a:r>
              <a:rPr lang="en-US" sz="3200" spc="-5" dirty="0">
                <a:latin typeface="Arial MT"/>
                <a:cs typeface="Arial MT"/>
              </a:rPr>
              <a:t> </a:t>
            </a:r>
            <a:r>
              <a:rPr lang="en-US" sz="3200" spc="-5" dirty="0" err="1">
                <a:latin typeface="Arial MT"/>
                <a:cs typeface="Arial MT"/>
              </a:rPr>
              <a:t>kiên</a:t>
            </a:r>
            <a:r>
              <a:rPr lang="en-US" sz="3200" spc="-5" dirty="0">
                <a:latin typeface="Arial MT"/>
                <a:cs typeface="Arial MT"/>
              </a:rPr>
              <a:t> </a:t>
            </a:r>
            <a:r>
              <a:rPr lang="en-US" sz="3200" spc="-5" dirty="0" err="1">
                <a:latin typeface="Arial MT"/>
                <a:cs typeface="Arial MT"/>
              </a:rPr>
              <a:t>trì</a:t>
            </a:r>
            <a:endParaRPr sz="3200" dirty="0">
              <a:latin typeface="Arial MT"/>
              <a:cs typeface="Arial MT"/>
            </a:endParaRPr>
          </a:p>
        </p:txBody>
      </p:sp>
      <p:pic>
        <p:nvPicPr>
          <p:cNvPr id="4" name="object 8">
            <a:extLst>
              <a:ext uri="{FF2B5EF4-FFF2-40B4-BE49-F238E27FC236}">
                <a16:creationId xmlns:a16="http://schemas.microsoft.com/office/drawing/2014/main" xmlns="" id="{09DD5F90-2353-70FF-5772-9CAE4F5333F7}"/>
              </a:ext>
            </a:extLst>
          </p:cNvPr>
          <p:cNvPicPr/>
          <p:nvPr/>
        </p:nvPicPr>
        <p:blipFill>
          <a:blip r:embed="rId2" cstate="print"/>
          <a:stretch>
            <a:fillRect/>
          </a:stretch>
        </p:blipFill>
        <p:spPr>
          <a:xfrm>
            <a:off x="10139173" y="888894"/>
            <a:ext cx="1251203" cy="1604772"/>
          </a:xfrm>
          <a:prstGeom prst="rect">
            <a:avLst/>
          </a:prstGeom>
        </p:spPr>
      </p:pic>
    </p:spTree>
    <p:extLst>
      <p:ext uri="{BB962C8B-B14F-4D97-AF65-F5344CB8AC3E}">
        <p14:creationId xmlns:p14="http://schemas.microsoft.com/office/powerpoint/2010/main" xmlns="" val="29347083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Vườn ươm</a:t>
            </a:r>
            <a:endParaRPr lang="vi-VN" sz="3600" b="1" dirty="0">
              <a:latin typeface="Arial"/>
              <a:cs typeface="Arial"/>
            </a:endParaRPr>
          </a:p>
        </p:txBody>
      </p:sp>
      <p:sp>
        <p:nvSpPr>
          <p:cNvPr id="2" name="object 3">
            <a:extLst>
              <a:ext uri="{FF2B5EF4-FFF2-40B4-BE49-F238E27FC236}">
                <a16:creationId xmlns:a16="http://schemas.microsoft.com/office/drawing/2014/main" xmlns="" id="{F4938A22-DF24-0C2F-8DC2-BF6FAE96FA27}"/>
              </a:ext>
            </a:extLst>
          </p:cNvPr>
          <p:cNvSpPr txBox="1"/>
          <p:nvPr/>
        </p:nvSpPr>
        <p:spPr>
          <a:xfrm>
            <a:off x="1427227" y="2550619"/>
            <a:ext cx="8782685" cy="2993768"/>
          </a:xfrm>
          <a:prstGeom prst="rect">
            <a:avLst/>
          </a:prstGeom>
        </p:spPr>
        <p:txBody>
          <a:bodyPr vert="horz" wrap="square" lIns="0" tIns="13335" rIns="0" bIns="0" rtlCol="0">
            <a:spAutoFit/>
          </a:bodyPr>
          <a:lstStyle/>
          <a:p>
            <a:pPr marL="12700" marR="91440" algn="just">
              <a:spcBef>
                <a:spcPts val="105"/>
              </a:spcBef>
              <a:buChar char="•"/>
              <a:tabLst>
                <a:tab pos="470534" algn="l"/>
              </a:tabLst>
            </a:pPr>
            <a:r>
              <a:rPr lang="vi-VN" sz="3200" spc="-5" dirty="0">
                <a:latin typeface="Arial MT"/>
                <a:cs typeface="Arial MT"/>
              </a:rPr>
              <a:t>Vườn ươm chấp nhận các nhóm doanh nghiệp nhỏ và công ty khởi nghiệp để đổi lấy cố vấn, tiền bạc và không gian</a:t>
            </a:r>
          </a:p>
          <a:p>
            <a:pPr marL="12700" marR="91440" algn="just">
              <a:spcBef>
                <a:spcPts val="105"/>
              </a:spcBef>
              <a:buChar char="•"/>
              <a:tabLst>
                <a:tab pos="470534" algn="l"/>
              </a:tabLst>
            </a:pPr>
            <a:r>
              <a:rPr lang="vi-VN" sz="3200" spc="-5" dirty="0">
                <a:latin typeface="Arial MT"/>
                <a:cs typeface="Arial MT"/>
              </a:rPr>
              <a:t>Chúng thường bao gồm rất nhiều đặc quyền</a:t>
            </a:r>
          </a:p>
          <a:p>
            <a:pPr marL="12700" marR="91440" algn="just">
              <a:spcBef>
                <a:spcPts val="105"/>
              </a:spcBef>
              <a:buChar char="•"/>
              <a:tabLst>
                <a:tab pos="470534" algn="l"/>
              </a:tabLst>
            </a:pPr>
            <a:r>
              <a:rPr lang="vi-VN" sz="3200" spc="-5" dirty="0">
                <a:latin typeface="Arial MT"/>
                <a:cs typeface="Arial MT"/>
              </a:rPr>
              <a:t>Có giai đoạn chấp nhận, sau đó là giai đoạn chạy khoảng 3 tháng</a:t>
            </a:r>
            <a:endParaRPr sz="3200" dirty="0">
              <a:latin typeface="Arial MT"/>
              <a:cs typeface="Arial MT"/>
            </a:endParaRPr>
          </a:p>
        </p:txBody>
      </p:sp>
      <p:pic>
        <p:nvPicPr>
          <p:cNvPr id="5" name="object 8">
            <a:extLst>
              <a:ext uri="{FF2B5EF4-FFF2-40B4-BE49-F238E27FC236}">
                <a16:creationId xmlns:a16="http://schemas.microsoft.com/office/drawing/2014/main" xmlns="" id="{2A0F4D62-C302-E016-ABD0-625F9D8E6D28}"/>
              </a:ext>
            </a:extLst>
          </p:cNvPr>
          <p:cNvPicPr/>
          <p:nvPr/>
        </p:nvPicPr>
        <p:blipFill>
          <a:blip r:embed="rId2" cstate="print"/>
          <a:stretch>
            <a:fillRect/>
          </a:stretch>
        </p:blipFill>
        <p:spPr>
          <a:xfrm>
            <a:off x="9800845" y="795527"/>
            <a:ext cx="1734311" cy="1734312"/>
          </a:xfrm>
          <a:prstGeom prst="rect">
            <a:avLst/>
          </a:prstGeom>
        </p:spPr>
      </p:pic>
    </p:spTree>
    <p:extLst>
      <p:ext uri="{BB962C8B-B14F-4D97-AF65-F5344CB8AC3E}">
        <p14:creationId xmlns:p14="http://schemas.microsoft.com/office/powerpoint/2010/main" xmlns="" val="3265890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7757415"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Vườn ươm</a:t>
            </a:r>
            <a:endParaRPr lang="vi-VN" sz="3600" b="1" dirty="0">
              <a:latin typeface="Arial"/>
              <a:cs typeface="Arial"/>
            </a:endParaRPr>
          </a:p>
        </p:txBody>
      </p:sp>
      <p:sp>
        <p:nvSpPr>
          <p:cNvPr id="3" name="object 3">
            <a:extLst>
              <a:ext uri="{FF2B5EF4-FFF2-40B4-BE49-F238E27FC236}">
                <a16:creationId xmlns:a16="http://schemas.microsoft.com/office/drawing/2014/main" xmlns="" id="{EE7073FB-6CC3-A7A7-76E4-36EC94DB69A8}"/>
              </a:ext>
            </a:extLst>
          </p:cNvPr>
          <p:cNvSpPr txBox="1"/>
          <p:nvPr/>
        </p:nvSpPr>
        <p:spPr>
          <a:xfrm>
            <a:off x="1427227" y="2304364"/>
            <a:ext cx="9474453" cy="4004301"/>
          </a:xfrm>
          <a:prstGeom prst="rect">
            <a:avLst/>
          </a:prstGeom>
        </p:spPr>
        <p:txBody>
          <a:bodyPr vert="horz" wrap="square" lIns="0" tIns="13335" rIns="0" bIns="0" rtlCol="0">
            <a:spAutoFit/>
          </a:bodyPr>
          <a:lstStyle/>
          <a:p>
            <a:pPr marL="12700" marR="1179830">
              <a:spcBef>
                <a:spcPts val="105"/>
              </a:spcBef>
              <a:buChar char="•"/>
              <a:tabLst>
                <a:tab pos="469900" algn="l"/>
                <a:tab pos="470534" algn="l"/>
              </a:tabLst>
            </a:pPr>
            <a:r>
              <a:rPr lang="vi-VN" sz="3200" dirty="0">
                <a:latin typeface="Arial MT"/>
                <a:cs typeface="Arial MT"/>
              </a:rPr>
              <a:t>Chúng bao gồm cố vấn, mạng lưới mối quan hệ, chi phí pháp lý miễn phí, quyền truy cập vào các cuộc đàm phán, </a:t>
            </a:r>
          </a:p>
          <a:p>
            <a:pPr marL="12700" marR="1179830">
              <a:spcBef>
                <a:spcPts val="105"/>
              </a:spcBef>
              <a:buChar char="•"/>
              <a:tabLst>
                <a:tab pos="469900" algn="l"/>
                <a:tab pos="470534" algn="l"/>
              </a:tabLst>
            </a:pPr>
            <a:endParaRPr lang="vi-VN" sz="3200" dirty="0">
              <a:latin typeface="Arial MT"/>
              <a:cs typeface="Arial MT"/>
            </a:endParaRPr>
          </a:p>
          <a:p>
            <a:pPr marL="12700" marR="1179830">
              <a:spcBef>
                <a:spcPts val="105"/>
              </a:spcBef>
              <a:buChar char="•"/>
              <a:tabLst>
                <a:tab pos="469900" algn="l"/>
                <a:tab pos="470534" algn="l"/>
              </a:tabLst>
            </a:pPr>
            <a:r>
              <a:rPr lang="vi-VN" sz="3200" dirty="0">
                <a:latin typeface="Arial MT"/>
                <a:cs typeface="Arial MT"/>
              </a:rPr>
              <a:t>Có khoảng 400 vườn ươm ở Hoa Kỳ</a:t>
            </a:r>
          </a:p>
          <a:p>
            <a:pPr marL="12700" marR="1179830">
              <a:spcBef>
                <a:spcPts val="105"/>
              </a:spcBef>
              <a:buChar char="•"/>
              <a:tabLst>
                <a:tab pos="469900" algn="l"/>
                <a:tab pos="470534" algn="l"/>
              </a:tabLst>
            </a:pPr>
            <a:endParaRPr lang="vi-VN" sz="3200" dirty="0">
              <a:latin typeface="Arial MT"/>
              <a:cs typeface="Arial MT"/>
            </a:endParaRPr>
          </a:p>
          <a:p>
            <a:pPr marL="12700" marR="1179830">
              <a:spcBef>
                <a:spcPts val="105"/>
              </a:spcBef>
              <a:buChar char="•"/>
              <a:tabLst>
                <a:tab pos="469900" algn="l"/>
                <a:tab pos="470534" algn="l"/>
              </a:tabLst>
            </a:pPr>
            <a:r>
              <a:rPr lang="vi-VN" sz="3200" dirty="0">
                <a:latin typeface="Arial MT"/>
                <a:cs typeface="Arial MT"/>
              </a:rPr>
              <a:t>Gói tiêu chuẩn: 5-7% vốn chủ sở hữu để đổi lấy 15.000 - 25.000 USD</a:t>
            </a:r>
            <a:endParaRPr sz="3200" dirty="0">
              <a:latin typeface="Arial MT"/>
              <a:cs typeface="Arial MT"/>
            </a:endParaRPr>
          </a:p>
        </p:txBody>
      </p:sp>
      <p:pic>
        <p:nvPicPr>
          <p:cNvPr id="4" name="object 8">
            <a:extLst>
              <a:ext uri="{FF2B5EF4-FFF2-40B4-BE49-F238E27FC236}">
                <a16:creationId xmlns:a16="http://schemas.microsoft.com/office/drawing/2014/main" xmlns="" id="{C4987A62-3FB3-3A12-7D75-6D134C8D3B19}"/>
              </a:ext>
            </a:extLst>
          </p:cNvPr>
          <p:cNvPicPr/>
          <p:nvPr/>
        </p:nvPicPr>
        <p:blipFill>
          <a:blip r:embed="rId2" cstate="print"/>
          <a:stretch>
            <a:fillRect/>
          </a:stretch>
        </p:blipFill>
        <p:spPr>
          <a:xfrm>
            <a:off x="9997440" y="2196083"/>
            <a:ext cx="1545336" cy="1333500"/>
          </a:xfrm>
          <a:prstGeom prst="rect">
            <a:avLst/>
          </a:prstGeom>
        </p:spPr>
      </p:pic>
    </p:spTree>
    <p:extLst>
      <p:ext uri="{BB962C8B-B14F-4D97-AF65-F5344CB8AC3E}">
        <p14:creationId xmlns:p14="http://schemas.microsoft.com/office/powerpoint/2010/main" xmlns="" val="39572975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2" name="object 3">
            <a:extLst>
              <a:ext uri="{FF2B5EF4-FFF2-40B4-BE49-F238E27FC236}">
                <a16:creationId xmlns:a16="http://schemas.microsoft.com/office/drawing/2014/main" xmlns="" id="{5F55F6BF-65FA-7FF7-4D8A-9025E64E87FC}"/>
              </a:ext>
            </a:extLst>
          </p:cNvPr>
          <p:cNvSpPr txBox="1"/>
          <p:nvPr/>
        </p:nvSpPr>
        <p:spPr>
          <a:xfrm>
            <a:off x="1427224" y="2796999"/>
            <a:ext cx="10091675" cy="2501326"/>
          </a:xfrm>
          <a:prstGeom prst="rect">
            <a:avLst/>
          </a:prstGeom>
        </p:spPr>
        <p:txBody>
          <a:bodyPr vert="horz" wrap="square" lIns="0" tIns="13335" rIns="0" bIns="0" rtlCol="0">
            <a:spAutoFit/>
          </a:bodyPr>
          <a:lstStyle/>
          <a:p>
            <a:pPr marL="12700" marR="316865">
              <a:spcBef>
                <a:spcPts val="105"/>
              </a:spcBef>
              <a:buChar char="•"/>
              <a:tabLst>
                <a:tab pos="469900" algn="l"/>
                <a:tab pos="470534" algn="l"/>
              </a:tabLst>
            </a:pPr>
            <a:r>
              <a:rPr lang="vi-VN" sz="3200" dirty="0">
                <a:latin typeface="Arial MT"/>
                <a:cs typeface="Arial MT"/>
              </a:rPr>
              <a:t>Kế hoạch kinh doanh = hướng dẫn bằng văn bản về những gì công ty bạn làm, cách thức thực hiện, khách hàng là ai, kế hoạch tăng trưởng của bạn là gì</a:t>
            </a:r>
          </a:p>
          <a:p>
            <a:pPr marL="12700" marR="316865">
              <a:spcBef>
                <a:spcPts val="105"/>
              </a:spcBef>
              <a:buChar char="•"/>
              <a:tabLst>
                <a:tab pos="469900" algn="l"/>
                <a:tab pos="470534" algn="l"/>
              </a:tabLst>
            </a:pPr>
            <a:endParaRPr lang="vi-VN" sz="3200" dirty="0">
              <a:latin typeface="Arial MT"/>
              <a:cs typeface="Arial MT"/>
            </a:endParaRPr>
          </a:p>
          <a:p>
            <a:pPr marL="12700" marR="316865">
              <a:spcBef>
                <a:spcPts val="105"/>
              </a:spcBef>
              <a:buChar char="•"/>
              <a:tabLst>
                <a:tab pos="469900" algn="l"/>
                <a:tab pos="470534" algn="l"/>
              </a:tabLst>
            </a:pPr>
            <a:r>
              <a:rPr lang="vi-VN" sz="3200" dirty="0">
                <a:latin typeface="Arial MT"/>
                <a:cs typeface="Arial MT"/>
              </a:rPr>
              <a:t>Kế hoạch kinh doanh thường có khoảng 50-60 trang</a:t>
            </a:r>
            <a:endParaRPr sz="3200" dirty="0">
              <a:latin typeface="Arial MT"/>
              <a:cs typeface="Arial MT"/>
            </a:endParaRPr>
          </a:p>
        </p:txBody>
      </p:sp>
      <p:pic>
        <p:nvPicPr>
          <p:cNvPr id="5" name="object 8">
            <a:extLst>
              <a:ext uri="{FF2B5EF4-FFF2-40B4-BE49-F238E27FC236}">
                <a16:creationId xmlns:a16="http://schemas.microsoft.com/office/drawing/2014/main" xmlns="" id="{683691B2-17EF-4C77-E1F2-232271A04375}"/>
              </a:ext>
            </a:extLst>
          </p:cNvPr>
          <p:cNvPicPr/>
          <p:nvPr/>
        </p:nvPicPr>
        <p:blipFill>
          <a:blip r:embed="rId2" cstate="print"/>
          <a:stretch>
            <a:fillRect/>
          </a:stretch>
        </p:blipFill>
        <p:spPr>
          <a:xfrm>
            <a:off x="9991502" y="640013"/>
            <a:ext cx="2081783" cy="2054352"/>
          </a:xfrm>
          <a:prstGeom prst="rect">
            <a:avLst/>
          </a:prstGeom>
        </p:spPr>
      </p:pic>
    </p:spTree>
    <p:extLst>
      <p:ext uri="{BB962C8B-B14F-4D97-AF65-F5344CB8AC3E}">
        <p14:creationId xmlns:p14="http://schemas.microsoft.com/office/powerpoint/2010/main" xmlns="" val="3769240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3" name="object 3">
            <a:extLst>
              <a:ext uri="{FF2B5EF4-FFF2-40B4-BE49-F238E27FC236}">
                <a16:creationId xmlns:a16="http://schemas.microsoft.com/office/drawing/2014/main" xmlns="" id="{871580B4-810B-D154-1B58-482523D20512}"/>
              </a:ext>
            </a:extLst>
          </p:cNvPr>
          <p:cNvSpPr txBox="1"/>
          <p:nvPr/>
        </p:nvSpPr>
        <p:spPr>
          <a:xfrm>
            <a:off x="1427227" y="2304364"/>
            <a:ext cx="10455275" cy="3524683"/>
          </a:xfrm>
          <a:prstGeom prst="rect">
            <a:avLst/>
          </a:prstGeom>
        </p:spPr>
        <p:txBody>
          <a:bodyPr vert="horz" wrap="square" lIns="0" tIns="13335" rIns="0" bIns="0" rtlCol="0">
            <a:spAutoFit/>
          </a:bodyPr>
          <a:lstStyle/>
          <a:p>
            <a:pPr marL="469900" indent="-457834">
              <a:spcBef>
                <a:spcPts val="105"/>
              </a:spcBef>
              <a:buFont typeface="Wingdings"/>
              <a:buChar char=""/>
              <a:tabLst>
                <a:tab pos="470534" algn="l"/>
              </a:tabLst>
            </a:pPr>
            <a:r>
              <a:rPr lang="vi-VN" sz="3200" dirty="0">
                <a:latin typeface="Arial MT"/>
                <a:cs typeface="Arial MT"/>
              </a:rPr>
              <a:t>Một kế hoạch kinh doanh phải bao gồm:</a:t>
            </a:r>
          </a:p>
          <a:p>
            <a:pPr marL="469900" indent="-457834">
              <a:spcBef>
                <a:spcPts val="105"/>
              </a:spcBef>
              <a:buFont typeface="Wingdings"/>
              <a:buChar char=""/>
              <a:tabLst>
                <a:tab pos="470534" algn="l"/>
              </a:tabLst>
            </a:pPr>
            <a:endParaRPr lang="vi-VN" sz="3200" dirty="0">
              <a:latin typeface="Arial MT"/>
              <a:cs typeface="Arial MT"/>
            </a:endParaRPr>
          </a:p>
          <a:p>
            <a:pPr marL="12066">
              <a:spcBef>
                <a:spcPts val="105"/>
              </a:spcBef>
              <a:tabLst>
                <a:tab pos="470534" algn="l"/>
              </a:tabLst>
            </a:pPr>
            <a:r>
              <a:rPr lang="vi-VN" sz="3200" dirty="0">
                <a:latin typeface="Arial MT"/>
                <a:cs typeface="Arial MT"/>
              </a:rPr>
              <a:t>1. Ai sở hữu công ty? Ai đưa ra các quyết định?</a:t>
            </a:r>
          </a:p>
          <a:p>
            <a:pPr marL="12066">
              <a:spcBef>
                <a:spcPts val="105"/>
              </a:spcBef>
              <a:tabLst>
                <a:tab pos="470534" algn="l"/>
              </a:tabLst>
            </a:pPr>
            <a:r>
              <a:rPr lang="vi-VN" sz="3200" dirty="0">
                <a:latin typeface="Arial MT"/>
                <a:cs typeface="Arial MT"/>
              </a:rPr>
              <a:t>2. Bạn làm công việc gì?</a:t>
            </a:r>
          </a:p>
          <a:p>
            <a:pPr marL="12066">
              <a:spcBef>
                <a:spcPts val="105"/>
              </a:spcBef>
              <a:tabLst>
                <a:tab pos="470534" algn="l"/>
              </a:tabLst>
            </a:pPr>
            <a:r>
              <a:rPr lang="vi-VN" sz="3200" dirty="0">
                <a:latin typeface="Arial MT"/>
                <a:cs typeface="Arial MT"/>
              </a:rPr>
              <a:t>3. Thị trường của bạn trông như thế nào? Nó lớn cỡ nào? Khách hàng chính của bạn là ai?</a:t>
            </a:r>
          </a:p>
          <a:p>
            <a:pPr marL="12066">
              <a:spcBef>
                <a:spcPts val="105"/>
              </a:spcBef>
              <a:tabLst>
                <a:tab pos="470534" algn="l"/>
              </a:tabLst>
            </a:pPr>
            <a:r>
              <a:rPr lang="vi-VN" sz="3200" dirty="0">
                <a:latin typeface="Arial MT"/>
                <a:cs typeface="Arial MT"/>
              </a:rPr>
              <a:t>4. Mô hình kinh doanh của bạn là gì?</a:t>
            </a:r>
            <a:endParaRPr sz="3200" dirty="0">
              <a:latin typeface="Arial MT"/>
              <a:cs typeface="Arial MT"/>
            </a:endParaRPr>
          </a:p>
        </p:txBody>
      </p:sp>
      <p:pic>
        <p:nvPicPr>
          <p:cNvPr id="4" name="object 8">
            <a:extLst>
              <a:ext uri="{FF2B5EF4-FFF2-40B4-BE49-F238E27FC236}">
                <a16:creationId xmlns:a16="http://schemas.microsoft.com/office/drawing/2014/main" xmlns="" id="{71B7CB4B-3E3A-FD06-4861-75F23D1917B2}"/>
              </a:ext>
            </a:extLst>
          </p:cNvPr>
          <p:cNvPicPr/>
          <p:nvPr/>
        </p:nvPicPr>
        <p:blipFill>
          <a:blip r:embed="rId2" cstate="print"/>
          <a:stretch>
            <a:fillRect/>
          </a:stretch>
        </p:blipFill>
        <p:spPr>
          <a:xfrm>
            <a:off x="10130864" y="1825202"/>
            <a:ext cx="1974648" cy="1757824"/>
          </a:xfrm>
          <a:prstGeom prst="rect">
            <a:avLst/>
          </a:prstGeom>
        </p:spPr>
      </p:pic>
    </p:spTree>
    <p:extLst>
      <p:ext uri="{BB962C8B-B14F-4D97-AF65-F5344CB8AC3E}">
        <p14:creationId xmlns:p14="http://schemas.microsoft.com/office/powerpoint/2010/main" xmlns="" val="677473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2" name="object 3">
            <a:extLst>
              <a:ext uri="{FF2B5EF4-FFF2-40B4-BE49-F238E27FC236}">
                <a16:creationId xmlns:a16="http://schemas.microsoft.com/office/drawing/2014/main" xmlns="" id="{6377177F-B376-5329-94DE-9C8548D15D87}"/>
              </a:ext>
            </a:extLst>
          </p:cNvPr>
          <p:cNvSpPr txBox="1"/>
          <p:nvPr/>
        </p:nvSpPr>
        <p:spPr>
          <a:xfrm>
            <a:off x="1427227" y="2304366"/>
            <a:ext cx="9672573" cy="3032240"/>
          </a:xfrm>
          <a:prstGeom prst="rect">
            <a:avLst/>
          </a:prstGeom>
        </p:spPr>
        <p:txBody>
          <a:bodyPr vert="horz" wrap="square" lIns="0" tIns="13335" rIns="0" bIns="0" rtlCol="0">
            <a:spAutoFit/>
          </a:bodyPr>
          <a:lstStyle/>
          <a:p>
            <a:pPr marL="469900" indent="-457834">
              <a:spcBef>
                <a:spcPts val="105"/>
              </a:spcBef>
              <a:buFont typeface="Wingdings"/>
              <a:buChar char=""/>
              <a:tabLst>
                <a:tab pos="470534" algn="l"/>
              </a:tabLst>
            </a:pPr>
            <a:r>
              <a:rPr lang="vi-VN" sz="3200" dirty="0">
                <a:solidFill>
                  <a:srgbClr val="006FC0"/>
                </a:solidFill>
                <a:latin typeface="Arial MT"/>
                <a:cs typeface="Arial MT"/>
              </a:rPr>
              <a:t>Một kế hoạch kinh doanh phải bao gồm:</a:t>
            </a:r>
          </a:p>
          <a:p>
            <a:pPr marL="469900" indent="-457834">
              <a:spcBef>
                <a:spcPts val="105"/>
              </a:spcBef>
              <a:buFont typeface="Wingdings"/>
              <a:buChar char=""/>
              <a:tabLst>
                <a:tab pos="470534" algn="l"/>
              </a:tabLst>
            </a:pPr>
            <a:endParaRPr lang="vi-VN" sz="3200" dirty="0">
              <a:solidFill>
                <a:srgbClr val="006FC0"/>
              </a:solidFill>
              <a:latin typeface="Arial MT"/>
              <a:cs typeface="Arial MT"/>
            </a:endParaRPr>
          </a:p>
          <a:p>
            <a:pPr marL="12066">
              <a:spcBef>
                <a:spcPts val="105"/>
              </a:spcBef>
              <a:tabLst>
                <a:tab pos="470534" algn="l"/>
              </a:tabLst>
            </a:pPr>
            <a:r>
              <a:rPr lang="vi-VN" sz="3200" dirty="0">
                <a:latin typeface="Arial MT"/>
                <a:cs typeface="Arial MT"/>
              </a:rPr>
              <a:t>5. Bạn sẽ quảng bá bản thân như thế nào?</a:t>
            </a:r>
          </a:p>
          <a:p>
            <a:pPr marL="12066">
              <a:spcBef>
                <a:spcPts val="105"/>
              </a:spcBef>
              <a:tabLst>
                <a:tab pos="470534" algn="l"/>
              </a:tabLst>
            </a:pPr>
            <a:r>
              <a:rPr lang="vi-VN" sz="3200" dirty="0">
                <a:latin typeface="Arial MT"/>
                <a:cs typeface="Arial MT"/>
              </a:rPr>
              <a:t>6. Bạn dự báo doanh số bán hàng là bao nhiêu?</a:t>
            </a:r>
          </a:p>
          <a:p>
            <a:pPr marL="12066">
              <a:spcBef>
                <a:spcPts val="105"/>
              </a:spcBef>
              <a:tabLst>
                <a:tab pos="470534" algn="l"/>
              </a:tabLst>
            </a:pPr>
            <a:r>
              <a:rPr lang="vi-VN" sz="3200" dirty="0">
                <a:latin typeface="Arial MT"/>
                <a:cs typeface="Arial MT"/>
              </a:rPr>
              <a:t>7. Bạn cần bao nhiêu tiền?</a:t>
            </a:r>
          </a:p>
          <a:p>
            <a:pPr marL="12066">
              <a:spcBef>
                <a:spcPts val="105"/>
              </a:spcBef>
              <a:tabLst>
                <a:tab pos="470534" algn="l"/>
              </a:tabLst>
            </a:pPr>
            <a:r>
              <a:rPr lang="vi-VN" sz="3200" dirty="0">
                <a:latin typeface="Arial MT"/>
                <a:cs typeface="Arial MT"/>
              </a:rPr>
              <a:t>8. Bạn sẽ kiếm được bao nhiêu tiền?</a:t>
            </a:r>
            <a:endParaRPr sz="3200" dirty="0">
              <a:latin typeface="Arial MT"/>
              <a:cs typeface="Arial MT"/>
            </a:endParaRPr>
          </a:p>
        </p:txBody>
      </p:sp>
      <p:pic>
        <p:nvPicPr>
          <p:cNvPr id="5" name="object 8">
            <a:extLst>
              <a:ext uri="{FF2B5EF4-FFF2-40B4-BE49-F238E27FC236}">
                <a16:creationId xmlns:a16="http://schemas.microsoft.com/office/drawing/2014/main" xmlns="" id="{C034DC73-B2E7-41B8-A155-B00341A7F3CA}"/>
              </a:ext>
            </a:extLst>
          </p:cNvPr>
          <p:cNvPicPr/>
          <p:nvPr/>
        </p:nvPicPr>
        <p:blipFill>
          <a:blip r:embed="rId2" cstate="print"/>
          <a:stretch>
            <a:fillRect/>
          </a:stretch>
        </p:blipFill>
        <p:spPr>
          <a:xfrm>
            <a:off x="9974019" y="1885333"/>
            <a:ext cx="1974648" cy="1757824"/>
          </a:xfrm>
          <a:prstGeom prst="rect">
            <a:avLst/>
          </a:prstGeom>
        </p:spPr>
      </p:pic>
    </p:spTree>
    <p:extLst>
      <p:ext uri="{BB962C8B-B14F-4D97-AF65-F5344CB8AC3E}">
        <p14:creationId xmlns:p14="http://schemas.microsoft.com/office/powerpoint/2010/main" xmlns="" val="3049230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3" name="object 3">
            <a:extLst>
              <a:ext uri="{FF2B5EF4-FFF2-40B4-BE49-F238E27FC236}">
                <a16:creationId xmlns:a16="http://schemas.microsoft.com/office/drawing/2014/main" xmlns="" id="{F1AE466A-2EC7-375A-4EAC-767E3727AC82}"/>
              </a:ext>
            </a:extLst>
          </p:cNvPr>
          <p:cNvSpPr txBox="1"/>
          <p:nvPr/>
        </p:nvSpPr>
        <p:spPr>
          <a:xfrm>
            <a:off x="1427227" y="2550617"/>
            <a:ext cx="10295380" cy="3032240"/>
          </a:xfrm>
          <a:prstGeom prst="rect">
            <a:avLst/>
          </a:prstGeom>
        </p:spPr>
        <p:txBody>
          <a:bodyPr vert="horz" wrap="square" lIns="0" tIns="13335" rIns="0" bIns="0" rtlCol="0">
            <a:spAutoFit/>
          </a:bodyPr>
          <a:lstStyle/>
          <a:p>
            <a:pPr marL="469900" indent="-457834">
              <a:spcBef>
                <a:spcPts val="105"/>
              </a:spcBef>
              <a:buFont typeface="Wingdings"/>
              <a:buChar char=""/>
              <a:tabLst>
                <a:tab pos="470534" algn="l"/>
              </a:tabLst>
            </a:pPr>
            <a:r>
              <a:rPr lang="vi-VN" sz="3200" dirty="0">
                <a:latin typeface="Arial MT"/>
                <a:cs typeface="Arial MT"/>
              </a:rPr>
              <a:t>Tại sao chúng ta lập kế hoạch kinh doanh?</a:t>
            </a:r>
          </a:p>
          <a:p>
            <a:pPr marL="469900" indent="-457834">
              <a:spcBef>
                <a:spcPts val="105"/>
              </a:spcBef>
              <a:buFont typeface="Wingdings"/>
              <a:buChar char=""/>
              <a:tabLst>
                <a:tab pos="470534" algn="l"/>
              </a:tabLst>
            </a:pPr>
            <a:endParaRPr lang="vi-VN" sz="3200" dirty="0">
              <a:latin typeface="Arial MT"/>
              <a:cs typeface="Arial MT"/>
            </a:endParaRPr>
          </a:p>
          <a:p>
            <a:pPr marL="12066">
              <a:spcBef>
                <a:spcPts val="105"/>
              </a:spcBef>
              <a:tabLst>
                <a:tab pos="470534" algn="l"/>
              </a:tabLst>
            </a:pPr>
            <a:r>
              <a:rPr lang="vi-VN" sz="3200" dirty="0">
                <a:latin typeface="Arial MT"/>
                <a:cs typeface="Arial MT"/>
              </a:rPr>
              <a:t>1. Nhà đầu tư có thể yêu cầu phương án kinh doanh</a:t>
            </a:r>
          </a:p>
          <a:p>
            <a:pPr marL="12066">
              <a:spcBef>
                <a:spcPts val="105"/>
              </a:spcBef>
              <a:tabLst>
                <a:tab pos="470534" algn="l"/>
              </a:tabLst>
            </a:pPr>
            <a:r>
              <a:rPr lang="vi-VN" sz="3200" dirty="0">
                <a:latin typeface="Arial MT"/>
                <a:cs typeface="Arial MT"/>
              </a:rPr>
              <a:t>- Ngân hàng, nhà đầu tư tổ chức</a:t>
            </a:r>
          </a:p>
          <a:p>
            <a:pPr marL="12066">
              <a:spcBef>
                <a:spcPts val="105"/>
              </a:spcBef>
              <a:tabLst>
                <a:tab pos="470534" algn="l"/>
              </a:tabLst>
            </a:pPr>
            <a:endParaRPr lang="vi-VN" sz="3200" dirty="0">
              <a:latin typeface="Arial MT"/>
              <a:cs typeface="Arial MT"/>
            </a:endParaRPr>
          </a:p>
          <a:p>
            <a:pPr marL="12066">
              <a:spcBef>
                <a:spcPts val="105"/>
              </a:spcBef>
              <a:tabLst>
                <a:tab pos="470534" algn="l"/>
              </a:tabLst>
            </a:pPr>
            <a:r>
              <a:rPr lang="vi-VN" sz="3200" dirty="0">
                <a:latin typeface="Arial MT"/>
                <a:cs typeface="Arial MT"/>
              </a:rPr>
              <a:t>2. Bạn có thể sử dụng chúng cho các cuộc thi</a:t>
            </a:r>
            <a:endParaRPr sz="3200" dirty="0">
              <a:latin typeface="Arial MT"/>
              <a:cs typeface="Arial MT"/>
            </a:endParaRPr>
          </a:p>
        </p:txBody>
      </p:sp>
      <p:pic>
        <p:nvPicPr>
          <p:cNvPr id="4" name="object 8">
            <a:extLst>
              <a:ext uri="{FF2B5EF4-FFF2-40B4-BE49-F238E27FC236}">
                <a16:creationId xmlns:a16="http://schemas.microsoft.com/office/drawing/2014/main" xmlns="" id="{202E44BC-2725-A353-D573-72E408123187}"/>
              </a:ext>
            </a:extLst>
          </p:cNvPr>
          <p:cNvPicPr/>
          <p:nvPr/>
        </p:nvPicPr>
        <p:blipFill>
          <a:blip r:embed="rId2" cstate="print"/>
          <a:stretch>
            <a:fillRect/>
          </a:stretch>
        </p:blipFill>
        <p:spPr>
          <a:xfrm>
            <a:off x="10065945" y="878099"/>
            <a:ext cx="1671469" cy="1894331"/>
          </a:xfrm>
          <a:prstGeom prst="rect">
            <a:avLst/>
          </a:prstGeom>
        </p:spPr>
      </p:pic>
    </p:spTree>
    <p:extLst>
      <p:ext uri="{BB962C8B-B14F-4D97-AF65-F5344CB8AC3E}">
        <p14:creationId xmlns:p14="http://schemas.microsoft.com/office/powerpoint/2010/main" xmlns="" val="19011123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2" name="object 3">
            <a:extLst>
              <a:ext uri="{FF2B5EF4-FFF2-40B4-BE49-F238E27FC236}">
                <a16:creationId xmlns:a16="http://schemas.microsoft.com/office/drawing/2014/main" xmlns="" id="{16CF5E22-2749-189F-0A76-A362B7D412C4}"/>
              </a:ext>
            </a:extLst>
          </p:cNvPr>
          <p:cNvSpPr txBox="1"/>
          <p:nvPr/>
        </p:nvSpPr>
        <p:spPr>
          <a:xfrm>
            <a:off x="203201" y="2304364"/>
            <a:ext cx="10363582" cy="3511859"/>
          </a:xfrm>
          <a:prstGeom prst="rect">
            <a:avLst/>
          </a:prstGeom>
        </p:spPr>
        <p:txBody>
          <a:bodyPr vert="horz" wrap="square" lIns="0" tIns="13335" rIns="0" bIns="0" rtlCol="0">
            <a:spAutoFit/>
          </a:bodyPr>
          <a:lstStyle/>
          <a:p>
            <a:pPr marL="469900" indent="-457834">
              <a:spcBef>
                <a:spcPts val="105"/>
              </a:spcBef>
              <a:buFont typeface="Wingdings"/>
              <a:buChar char=""/>
              <a:tabLst>
                <a:tab pos="470534" algn="l"/>
              </a:tabLst>
            </a:pPr>
            <a:r>
              <a:rPr lang="vi-VN" sz="3200" dirty="0">
                <a:latin typeface="Arial MT"/>
                <a:cs typeface="Arial MT"/>
              </a:rPr>
              <a:t>Tại sao chúng ta lập kế hoạch kinh doanh?</a:t>
            </a:r>
          </a:p>
          <a:p>
            <a:pPr marL="469266" lvl="1">
              <a:spcBef>
                <a:spcPts val="105"/>
              </a:spcBef>
              <a:tabLst>
                <a:tab pos="470534" algn="l"/>
              </a:tabLst>
            </a:pPr>
            <a:endParaRPr lang="vi-VN" sz="3200" dirty="0">
              <a:latin typeface="Arial MT"/>
              <a:cs typeface="Arial MT"/>
            </a:endParaRPr>
          </a:p>
          <a:p>
            <a:pPr marL="469266" lvl="1">
              <a:spcBef>
                <a:spcPts val="105"/>
              </a:spcBef>
              <a:tabLst>
                <a:tab pos="470534" algn="l"/>
              </a:tabLst>
            </a:pPr>
            <a:r>
              <a:rPr lang="vi-VN" sz="3200" dirty="0">
                <a:latin typeface="Arial MT"/>
                <a:cs typeface="Arial MT"/>
              </a:rPr>
              <a:t>3. Bạn có thể sử dụng nó như một kỹ thuật tuyển dụng</a:t>
            </a:r>
          </a:p>
          <a:p>
            <a:pPr marL="469266" lvl="1">
              <a:spcBef>
                <a:spcPts val="105"/>
              </a:spcBef>
              <a:tabLst>
                <a:tab pos="470534" algn="l"/>
              </a:tabLst>
            </a:pPr>
            <a:endParaRPr lang="vi-VN" sz="3200" dirty="0">
              <a:latin typeface="Arial MT"/>
              <a:cs typeface="Arial MT"/>
            </a:endParaRPr>
          </a:p>
          <a:p>
            <a:pPr marL="469266" lvl="1">
              <a:spcBef>
                <a:spcPts val="105"/>
              </a:spcBef>
              <a:tabLst>
                <a:tab pos="470534" algn="l"/>
              </a:tabLst>
            </a:pPr>
            <a:r>
              <a:rPr lang="vi-VN" sz="3200" dirty="0">
                <a:latin typeface="Arial MT"/>
                <a:cs typeface="Arial MT"/>
              </a:rPr>
              <a:t>4. Một số công ty lập kế hoạch kinh doanh giống như một bài tập suy nghĩ, để đảm bảo rằng họ suy nghĩ về tất cả các chi tiết.</a:t>
            </a:r>
            <a:endParaRPr sz="3200" dirty="0">
              <a:latin typeface="Arial MT"/>
              <a:cs typeface="Arial MT"/>
            </a:endParaRPr>
          </a:p>
        </p:txBody>
      </p:sp>
      <p:pic>
        <p:nvPicPr>
          <p:cNvPr id="5" name="object 8">
            <a:extLst>
              <a:ext uri="{FF2B5EF4-FFF2-40B4-BE49-F238E27FC236}">
                <a16:creationId xmlns:a16="http://schemas.microsoft.com/office/drawing/2014/main" xmlns="" id="{11782369-2DC5-36B5-9D9B-5CD4E56FE7AD}"/>
              </a:ext>
            </a:extLst>
          </p:cNvPr>
          <p:cNvPicPr/>
          <p:nvPr/>
        </p:nvPicPr>
        <p:blipFill>
          <a:blip r:embed="rId2" cstate="print"/>
          <a:stretch>
            <a:fillRect/>
          </a:stretch>
        </p:blipFill>
        <p:spPr>
          <a:xfrm>
            <a:off x="9527732" y="883919"/>
            <a:ext cx="2346959" cy="1673352"/>
          </a:xfrm>
          <a:prstGeom prst="rect">
            <a:avLst/>
          </a:prstGeom>
        </p:spPr>
      </p:pic>
    </p:spTree>
    <p:extLst>
      <p:ext uri="{BB962C8B-B14F-4D97-AF65-F5344CB8AC3E}">
        <p14:creationId xmlns:p14="http://schemas.microsoft.com/office/powerpoint/2010/main" xmlns="" val="32875996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3" name="object 3">
            <a:extLst>
              <a:ext uri="{FF2B5EF4-FFF2-40B4-BE49-F238E27FC236}">
                <a16:creationId xmlns:a16="http://schemas.microsoft.com/office/drawing/2014/main" xmlns="" id="{4E4C5A5B-A361-817D-6176-661A70AE69D1}"/>
              </a:ext>
            </a:extLst>
          </p:cNvPr>
          <p:cNvSpPr txBox="1"/>
          <p:nvPr/>
        </p:nvSpPr>
        <p:spPr>
          <a:xfrm>
            <a:off x="457200" y="2550619"/>
            <a:ext cx="10698480" cy="3019416"/>
          </a:xfrm>
          <a:prstGeom prst="rect">
            <a:avLst/>
          </a:prstGeom>
        </p:spPr>
        <p:txBody>
          <a:bodyPr vert="horz" wrap="square" lIns="0" tIns="13335" rIns="0" bIns="0" rtlCol="0">
            <a:spAutoFit/>
          </a:bodyPr>
          <a:lstStyle/>
          <a:p>
            <a:pPr marL="469900" indent="-457834">
              <a:spcBef>
                <a:spcPts val="105"/>
              </a:spcBef>
              <a:buFont typeface="Wingdings"/>
              <a:buChar char=""/>
              <a:tabLst>
                <a:tab pos="470534" algn="l"/>
              </a:tabLst>
            </a:pPr>
            <a:r>
              <a:rPr lang="vi-VN" sz="3200" dirty="0">
                <a:latin typeface="Arial MT"/>
                <a:cs typeface="Arial MT"/>
              </a:rPr>
              <a:t>Kế hoạch kinh doanh không đặc biệt có giá trị</a:t>
            </a:r>
          </a:p>
          <a:p>
            <a:pPr marL="469900" indent="-457834">
              <a:spcBef>
                <a:spcPts val="105"/>
              </a:spcBef>
              <a:buFont typeface="Arial" panose="020B0604020202020204" pitchFamily="34" charset="0"/>
              <a:buChar char="•"/>
              <a:tabLst>
                <a:tab pos="470534" algn="l"/>
              </a:tabLst>
            </a:pPr>
            <a:r>
              <a:rPr lang="vi-VN" sz="3200" dirty="0">
                <a:latin typeface="Arial MT"/>
                <a:cs typeface="Arial MT"/>
              </a:rPr>
              <a:t>Chúng quá dài và có thể sai</a:t>
            </a:r>
          </a:p>
          <a:p>
            <a:pPr marL="469900" indent="-457834">
              <a:spcBef>
                <a:spcPts val="105"/>
              </a:spcBef>
              <a:buFont typeface="Arial" panose="020B0604020202020204" pitchFamily="34" charset="0"/>
              <a:buChar char="•"/>
              <a:tabLst>
                <a:tab pos="470534" algn="l"/>
              </a:tabLst>
            </a:pPr>
            <a:endParaRPr lang="vi-VN" sz="3200" dirty="0">
              <a:latin typeface="Arial MT"/>
              <a:cs typeface="Arial MT"/>
            </a:endParaRPr>
          </a:p>
          <a:p>
            <a:pPr marL="469900" indent="-457834">
              <a:spcBef>
                <a:spcPts val="105"/>
              </a:spcBef>
              <a:buFont typeface="Arial" panose="020B0604020202020204" pitchFamily="34" charset="0"/>
              <a:buChar char="•"/>
              <a:tabLst>
                <a:tab pos="470534" algn="l"/>
              </a:tabLst>
            </a:pPr>
            <a:r>
              <a:rPr lang="vi-VN" sz="3200" dirty="0">
                <a:latin typeface="Arial MT"/>
                <a:cs typeface="Arial MT"/>
              </a:rPr>
              <a:t>Thị trường, sản phẩm và khách hàng thay đổi nhanh hơn bạn có thể cập nhật kế hoạch kinh doanh của mình</a:t>
            </a:r>
          </a:p>
          <a:p>
            <a:pPr marL="469900" indent="-457834">
              <a:spcBef>
                <a:spcPts val="105"/>
              </a:spcBef>
              <a:buFont typeface="Arial" panose="020B0604020202020204" pitchFamily="34" charset="0"/>
              <a:buChar char="•"/>
              <a:tabLst>
                <a:tab pos="470534" algn="l"/>
              </a:tabLst>
            </a:pPr>
            <a:r>
              <a:rPr lang="vi-VN" sz="3200" dirty="0">
                <a:latin typeface="Arial MT"/>
                <a:cs typeface="Arial MT"/>
              </a:rPr>
              <a:t>Doanh nghiệp phát triển</a:t>
            </a:r>
            <a:endParaRPr sz="3200" dirty="0">
              <a:latin typeface="Arial MT"/>
              <a:cs typeface="Arial MT"/>
            </a:endParaRPr>
          </a:p>
        </p:txBody>
      </p:sp>
      <p:pic>
        <p:nvPicPr>
          <p:cNvPr id="4" name="object 8">
            <a:extLst>
              <a:ext uri="{FF2B5EF4-FFF2-40B4-BE49-F238E27FC236}">
                <a16:creationId xmlns:a16="http://schemas.microsoft.com/office/drawing/2014/main" xmlns="" id="{D1DEC06A-F199-8825-722D-22CB5AFFB85C}"/>
              </a:ext>
            </a:extLst>
          </p:cNvPr>
          <p:cNvPicPr/>
          <p:nvPr/>
        </p:nvPicPr>
        <p:blipFill>
          <a:blip r:embed="rId2" cstate="print"/>
          <a:stretch>
            <a:fillRect/>
          </a:stretch>
        </p:blipFill>
        <p:spPr>
          <a:xfrm>
            <a:off x="10376242" y="2008634"/>
            <a:ext cx="1062972" cy="1671827"/>
          </a:xfrm>
          <a:prstGeom prst="rect">
            <a:avLst/>
          </a:prstGeom>
        </p:spPr>
      </p:pic>
    </p:spTree>
    <p:extLst>
      <p:ext uri="{BB962C8B-B14F-4D97-AF65-F5344CB8AC3E}">
        <p14:creationId xmlns:p14="http://schemas.microsoft.com/office/powerpoint/2010/main" xmlns="" val="10135768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2" name="object 3">
            <a:extLst>
              <a:ext uri="{FF2B5EF4-FFF2-40B4-BE49-F238E27FC236}">
                <a16:creationId xmlns:a16="http://schemas.microsoft.com/office/drawing/2014/main" xmlns="" id="{A5F9F754-2B8A-22CF-7551-F3AA4DB68AB4}"/>
              </a:ext>
            </a:extLst>
          </p:cNvPr>
          <p:cNvSpPr txBox="1"/>
          <p:nvPr/>
        </p:nvSpPr>
        <p:spPr>
          <a:xfrm>
            <a:off x="1427225" y="2550619"/>
            <a:ext cx="11298175" cy="3499035"/>
          </a:xfrm>
          <a:prstGeom prst="rect">
            <a:avLst/>
          </a:prstGeom>
        </p:spPr>
        <p:txBody>
          <a:bodyPr vert="horz" wrap="square" lIns="0" tIns="13335" rIns="0" bIns="0" rtlCol="0">
            <a:spAutoFit/>
          </a:bodyPr>
          <a:lstStyle/>
          <a:p>
            <a:pPr marL="12700" marR="2145030">
              <a:spcBef>
                <a:spcPts val="105"/>
              </a:spcBef>
              <a:buFont typeface="Wingdings"/>
              <a:buChar char=""/>
              <a:tabLst>
                <a:tab pos="470534" algn="l"/>
              </a:tabLst>
            </a:pPr>
            <a:r>
              <a:rPr lang="vi-VN" sz="3200" dirty="0">
                <a:latin typeface="Arial MT"/>
                <a:cs typeface="Arial MT"/>
              </a:rPr>
              <a:t>Kế hoạch kinh doanh không hoàn toàn vô dụng vì vẫn có người hỏi</a:t>
            </a:r>
          </a:p>
          <a:p>
            <a:pPr marL="12700" marR="2145030">
              <a:spcBef>
                <a:spcPts val="105"/>
              </a:spcBef>
              <a:buFont typeface="Wingdings"/>
              <a:buChar char=""/>
              <a:tabLst>
                <a:tab pos="470534" algn="l"/>
              </a:tabLst>
            </a:pPr>
            <a:endParaRPr lang="vi-VN" sz="3200" dirty="0">
              <a:latin typeface="Arial MT"/>
              <a:cs typeface="Arial MT"/>
            </a:endParaRPr>
          </a:p>
          <a:p>
            <a:pPr marL="469900" marR="2145030" indent="-457200">
              <a:spcBef>
                <a:spcPts val="105"/>
              </a:spcBef>
              <a:buFont typeface="Arial" panose="020B0604020202020204" pitchFamily="34" charset="0"/>
              <a:buChar char="•"/>
              <a:tabLst>
                <a:tab pos="470534" algn="l"/>
              </a:tabLst>
            </a:pPr>
            <a:r>
              <a:rPr lang="vi-VN" sz="3200" dirty="0">
                <a:latin typeface="Arial MT"/>
                <a:cs typeface="Arial MT"/>
              </a:rPr>
              <a:t>Các ngân hàng sẽ yêu cầu một kế hoạch kinh doanh để cung cấp cho bạn một khoản vay</a:t>
            </a:r>
          </a:p>
          <a:p>
            <a:pPr marL="469900" marR="2145030" indent="-457200">
              <a:spcBef>
                <a:spcPts val="105"/>
              </a:spcBef>
              <a:buFont typeface="Arial" panose="020B0604020202020204" pitchFamily="34" charset="0"/>
              <a:buChar char="•"/>
              <a:tabLst>
                <a:tab pos="470534" algn="l"/>
              </a:tabLst>
            </a:pPr>
            <a:r>
              <a:rPr lang="vi-VN" sz="3200" dirty="0">
                <a:latin typeface="Arial MT"/>
                <a:cs typeface="Arial MT"/>
              </a:rPr>
              <a:t>Các nhà đầu tư tổ chức có thể yêu cầu một kế hoạch kinh doanh</a:t>
            </a:r>
            <a:endParaRPr sz="3200" dirty="0">
              <a:latin typeface="Arial MT"/>
              <a:cs typeface="Arial MT"/>
            </a:endParaRPr>
          </a:p>
        </p:txBody>
      </p:sp>
      <p:pic>
        <p:nvPicPr>
          <p:cNvPr id="5" name="object 8">
            <a:extLst>
              <a:ext uri="{FF2B5EF4-FFF2-40B4-BE49-F238E27FC236}">
                <a16:creationId xmlns:a16="http://schemas.microsoft.com/office/drawing/2014/main" xmlns="" id="{F7898F43-BDFE-91B2-FDD2-9CBEE73FD499}"/>
              </a:ext>
            </a:extLst>
          </p:cNvPr>
          <p:cNvPicPr/>
          <p:nvPr/>
        </p:nvPicPr>
        <p:blipFill>
          <a:blip r:embed="rId2" cstate="print"/>
          <a:stretch>
            <a:fillRect/>
          </a:stretch>
        </p:blipFill>
        <p:spPr>
          <a:xfrm>
            <a:off x="9814561" y="431291"/>
            <a:ext cx="1627631" cy="1804415"/>
          </a:xfrm>
          <a:prstGeom prst="rect">
            <a:avLst/>
          </a:prstGeom>
        </p:spPr>
      </p:pic>
    </p:spTree>
    <p:extLst>
      <p:ext uri="{BB962C8B-B14F-4D97-AF65-F5344CB8AC3E}">
        <p14:creationId xmlns:p14="http://schemas.microsoft.com/office/powerpoint/2010/main" xmlns="" val="3573831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3" name="object 3">
            <a:extLst>
              <a:ext uri="{FF2B5EF4-FFF2-40B4-BE49-F238E27FC236}">
                <a16:creationId xmlns:a16="http://schemas.microsoft.com/office/drawing/2014/main" xmlns="" id="{07589598-4626-AD6E-A58C-EC5CD369DAA0}"/>
              </a:ext>
            </a:extLst>
          </p:cNvPr>
          <p:cNvSpPr txBox="1"/>
          <p:nvPr/>
        </p:nvSpPr>
        <p:spPr>
          <a:xfrm>
            <a:off x="650241" y="3429000"/>
            <a:ext cx="11562080" cy="2008883"/>
          </a:xfrm>
          <a:prstGeom prst="rect">
            <a:avLst/>
          </a:prstGeom>
        </p:spPr>
        <p:txBody>
          <a:bodyPr vert="horz" wrap="square" lIns="0" tIns="13335" rIns="0" bIns="0" rtlCol="0">
            <a:spAutoFit/>
          </a:bodyPr>
          <a:lstStyle/>
          <a:p>
            <a:pPr marL="12700" marR="530860">
              <a:spcBef>
                <a:spcPts val="105"/>
              </a:spcBef>
              <a:buFont typeface="Wingdings"/>
              <a:buChar char=""/>
              <a:tabLst>
                <a:tab pos="470534" algn="l"/>
              </a:tabLst>
            </a:pPr>
            <a:r>
              <a:rPr lang="vi-VN" sz="3200" dirty="0">
                <a:latin typeface="Arial MT"/>
                <a:cs typeface="Arial MT"/>
              </a:rPr>
              <a:t>Các nhà đầu tư ở thế hệ trước sẽ yêu cầu các kế hoạch kinh doanh vì họ đã quen với chúng</a:t>
            </a:r>
          </a:p>
          <a:p>
            <a:pPr marL="12700" marR="530860">
              <a:spcBef>
                <a:spcPts val="105"/>
              </a:spcBef>
              <a:buFont typeface="Wingdings"/>
              <a:buChar char=""/>
              <a:tabLst>
                <a:tab pos="470534" algn="l"/>
              </a:tabLst>
            </a:pPr>
            <a:endParaRPr lang="vi-VN" sz="3200" dirty="0">
              <a:latin typeface="Arial MT"/>
              <a:cs typeface="Arial MT"/>
            </a:endParaRPr>
          </a:p>
          <a:p>
            <a:pPr marL="12700" marR="530860">
              <a:spcBef>
                <a:spcPts val="105"/>
              </a:spcBef>
              <a:buFont typeface="Wingdings"/>
              <a:buChar char=""/>
              <a:tabLst>
                <a:tab pos="470534" algn="l"/>
              </a:tabLst>
            </a:pPr>
            <a:r>
              <a:rPr lang="vi-VN" sz="3200" dirty="0">
                <a:latin typeface="Arial MT"/>
                <a:cs typeface="Arial MT"/>
              </a:rPr>
              <a:t>Các nhà đầu tư mới và tích cực sẽ không yêu cầu họ</a:t>
            </a:r>
            <a:endParaRPr sz="3200" dirty="0">
              <a:latin typeface="Arial MT"/>
              <a:cs typeface="Arial MT"/>
            </a:endParaRPr>
          </a:p>
        </p:txBody>
      </p:sp>
      <p:pic>
        <p:nvPicPr>
          <p:cNvPr id="4" name="object 8">
            <a:extLst>
              <a:ext uri="{FF2B5EF4-FFF2-40B4-BE49-F238E27FC236}">
                <a16:creationId xmlns:a16="http://schemas.microsoft.com/office/drawing/2014/main" xmlns="" id="{AEE8EB56-04CA-7972-4D95-562F2A7DA48A}"/>
              </a:ext>
            </a:extLst>
          </p:cNvPr>
          <p:cNvPicPr/>
          <p:nvPr/>
        </p:nvPicPr>
        <p:blipFill>
          <a:blip r:embed="rId2" cstate="print"/>
          <a:stretch>
            <a:fillRect/>
          </a:stretch>
        </p:blipFill>
        <p:spPr>
          <a:xfrm>
            <a:off x="9770604" y="1459098"/>
            <a:ext cx="2143455" cy="1848612"/>
          </a:xfrm>
          <a:prstGeom prst="rect">
            <a:avLst/>
          </a:prstGeom>
        </p:spPr>
      </p:pic>
    </p:spTree>
    <p:extLst>
      <p:ext uri="{BB962C8B-B14F-4D97-AF65-F5344CB8AC3E}">
        <p14:creationId xmlns:p14="http://schemas.microsoft.com/office/powerpoint/2010/main" xmlns="" val="278104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1584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5" name="object 7">
            <a:extLst>
              <a:ext uri="{FF2B5EF4-FFF2-40B4-BE49-F238E27FC236}">
                <a16:creationId xmlns:a16="http://schemas.microsoft.com/office/drawing/2014/main" xmlns="" id="{FC1AC4F2-C7C2-694C-92DB-B35FDA4C6669}"/>
              </a:ext>
            </a:extLst>
          </p:cNvPr>
          <p:cNvSpPr txBox="1">
            <a:spLocks/>
          </p:cNvSpPr>
          <p:nvPr/>
        </p:nvSpPr>
        <p:spPr>
          <a:xfrm>
            <a:off x="1427225" y="1124458"/>
            <a:ext cx="8079488" cy="566822"/>
          </a:xfrm>
          <a:prstGeom prst="rect">
            <a:avLst/>
          </a:prstGeom>
        </p:spPr>
        <p:txBody>
          <a:bodyPr vert="horz" wrap="square" lIns="0" tIns="12700" rIns="0" bIns="0" rtlCol="0">
            <a:spAutoFit/>
          </a:bodyPr>
          <a:lstStyle>
            <a:lvl1pPr>
              <a:defRPr sz="8000" b="0" i="0">
                <a:solidFill>
                  <a:schemeClr val="bg1"/>
                </a:solidFill>
                <a:latin typeface="Arial MT"/>
                <a:ea typeface="+mj-ea"/>
                <a:cs typeface="Arial MT"/>
              </a:defRPr>
            </a:lvl1pPr>
          </a:lstStyle>
          <a:p>
            <a:pPr marL="12700">
              <a:spcBef>
                <a:spcPts val="100"/>
              </a:spcBef>
            </a:pPr>
            <a:r>
              <a:rPr lang="vi-VN" sz="3600" b="1" kern="0" spc="-5" dirty="0">
                <a:solidFill>
                  <a:srgbClr val="000000"/>
                </a:solidFill>
                <a:latin typeface="Arial"/>
                <a:cs typeface="Arial"/>
              </a:rPr>
              <a:t>Những nét tính cách chung</a:t>
            </a:r>
            <a:endParaRPr lang="vi-VN" sz="3600" kern="0" dirty="0">
              <a:latin typeface="Arial"/>
              <a:cs typeface="Arial"/>
            </a:endParaRPr>
          </a:p>
        </p:txBody>
      </p:sp>
      <p:sp>
        <p:nvSpPr>
          <p:cNvPr id="2" name="object 3">
            <a:extLst>
              <a:ext uri="{FF2B5EF4-FFF2-40B4-BE49-F238E27FC236}">
                <a16:creationId xmlns:a16="http://schemas.microsoft.com/office/drawing/2014/main" xmlns="" id="{B0D07B20-E780-1176-BF8E-908847BBF32C}"/>
              </a:ext>
            </a:extLst>
          </p:cNvPr>
          <p:cNvSpPr txBox="1"/>
          <p:nvPr/>
        </p:nvSpPr>
        <p:spPr>
          <a:xfrm>
            <a:off x="1427224" y="2304364"/>
            <a:ext cx="8529575" cy="3006592"/>
          </a:xfrm>
          <a:prstGeom prst="rect">
            <a:avLst/>
          </a:prstGeom>
        </p:spPr>
        <p:txBody>
          <a:bodyPr vert="horz" wrap="square" lIns="0" tIns="13335" rIns="0" bIns="0" rtlCol="0">
            <a:spAutoFit/>
          </a:bodyPr>
          <a:lstStyle/>
          <a:p>
            <a:pPr marL="527050" indent="-514350">
              <a:spcBef>
                <a:spcPts val="105"/>
              </a:spcBef>
              <a:buAutoNum type="arabicPeriod"/>
            </a:pPr>
            <a:r>
              <a:rPr lang="vi-VN" sz="3200" dirty="0">
                <a:latin typeface="Arial MT"/>
                <a:cs typeface="Arial MT"/>
              </a:rPr>
              <a:t>Tự tin</a:t>
            </a:r>
          </a:p>
          <a:p>
            <a:pPr marL="12700">
              <a:spcBef>
                <a:spcPts val="105"/>
              </a:spcBef>
            </a:pPr>
            <a:r>
              <a:rPr lang="vi-VN" sz="3200" dirty="0">
                <a:latin typeface="Arial MT"/>
                <a:cs typeface="Arial MT"/>
              </a:rPr>
              <a:t>- Sẽ dễ bán thứ gì đó hơn nếu bạn tin vào nó và tin vào chính mình</a:t>
            </a:r>
          </a:p>
          <a:p>
            <a:pPr marL="12700">
              <a:spcBef>
                <a:spcPts val="105"/>
              </a:spcBef>
            </a:pPr>
            <a:r>
              <a:rPr lang="vi-VN" sz="3200" dirty="0">
                <a:latin typeface="Arial MT"/>
                <a:cs typeface="Arial MT"/>
              </a:rPr>
              <a:t>2. Hòa đồng</a:t>
            </a:r>
          </a:p>
          <a:p>
            <a:pPr marL="12700">
              <a:spcBef>
                <a:spcPts val="105"/>
              </a:spcBef>
            </a:pPr>
            <a:r>
              <a:rPr lang="vi-VN" sz="3200" dirty="0">
                <a:latin typeface="Arial MT"/>
                <a:cs typeface="Arial MT"/>
              </a:rPr>
              <a:t>- Dễ dàng kết nối với mọi người hơn và tìm kiếm những người đồng sáng lập và nhân viên</a:t>
            </a:r>
            <a:endParaRPr sz="3200" dirty="0">
              <a:latin typeface="Arial MT"/>
              <a:cs typeface="Arial MT"/>
            </a:endParaRPr>
          </a:p>
        </p:txBody>
      </p:sp>
      <p:pic>
        <p:nvPicPr>
          <p:cNvPr id="4" name="object 8">
            <a:extLst>
              <a:ext uri="{FF2B5EF4-FFF2-40B4-BE49-F238E27FC236}">
                <a16:creationId xmlns:a16="http://schemas.microsoft.com/office/drawing/2014/main" xmlns="" id="{FD692A49-C30F-4BA2-94C3-79ACFD6FFD05}"/>
              </a:ext>
            </a:extLst>
          </p:cNvPr>
          <p:cNvPicPr/>
          <p:nvPr/>
        </p:nvPicPr>
        <p:blipFill>
          <a:blip r:embed="rId2" cstate="print"/>
          <a:stretch>
            <a:fillRect/>
          </a:stretch>
        </p:blipFill>
        <p:spPr>
          <a:xfrm>
            <a:off x="9149588" y="431291"/>
            <a:ext cx="2295144" cy="2289048"/>
          </a:xfrm>
          <a:prstGeom prst="rect">
            <a:avLst/>
          </a:prstGeom>
        </p:spPr>
      </p:pic>
    </p:spTree>
    <p:extLst>
      <p:ext uri="{BB962C8B-B14F-4D97-AF65-F5344CB8AC3E}">
        <p14:creationId xmlns:p14="http://schemas.microsoft.com/office/powerpoint/2010/main" xmlns="" val="1004030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2" name="object 3">
            <a:extLst>
              <a:ext uri="{FF2B5EF4-FFF2-40B4-BE49-F238E27FC236}">
                <a16:creationId xmlns:a16="http://schemas.microsoft.com/office/drawing/2014/main" xmlns="" id="{4040DBCF-2318-2E34-307D-F97F689A765C}"/>
              </a:ext>
            </a:extLst>
          </p:cNvPr>
          <p:cNvSpPr txBox="1"/>
          <p:nvPr/>
        </p:nvSpPr>
        <p:spPr>
          <a:xfrm>
            <a:off x="-50800" y="2291587"/>
            <a:ext cx="12283440" cy="3006592"/>
          </a:xfrm>
          <a:prstGeom prst="rect">
            <a:avLst/>
          </a:prstGeom>
        </p:spPr>
        <p:txBody>
          <a:bodyPr vert="horz" wrap="square" lIns="0" tIns="13335" rIns="0" bIns="0" rtlCol="0">
            <a:spAutoFit/>
          </a:bodyPr>
          <a:lstStyle/>
          <a:p>
            <a:pPr marL="469266" indent="-457200">
              <a:spcBef>
                <a:spcPts val="105"/>
              </a:spcBef>
              <a:buFont typeface="Arial" panose="020B0604020202020204" pitchFamily="34" charset="0"/>
              <a:buChar char="•"/>
              <a:tabLst>
                <a:tab pos="470534" algn="l"/>
              </a:tabLst>
            </a:pPr>
            <a:r>
              <a:rPr lang="vi-VN" sz="3200" dirty="0">
                <a:latin typeface="Arial MT"/>
                <a:cs typeface="Arial MT"/>
              </a:rPr>
              <a:t>Một trang giấy là hình thức hiện đại của kế hoạch kinh doanh</a:t>
            </a:r>
          </a:p>
          <a:p>
            <a:pPr marL="469266" indent="-457200">
              <a:spcBef>
                <a:spcPts val="105"/>
              </a:spcBef>
              <a:buFont typeface="Arial" panose="020B0604020202020204" pitchFamily="34" charset="0"/>
              <a:buChar char="•"/>
              <a:tabLst>
                <a:tab pos="470534" algn="l"/>
              </a:tabLst>
            </a:pPr>
            <a:r>
              <a:rPr lang="vi-VN" sz="3200" dirty="0">
                <a:latin typeface="Arial MT"/>
                <a:cs typeface="Arial MT"/>
              </a:rPr>
              <a:t>Các nhà đầu tư rất bận rộn, họ không có thời gian để đọc nhiều hơn một trang</a:t>
            </a:r>
          </a:p>
          <a:p>
            <a:pPr marL="469266" indent="-457200">
              <a:spcBef>
                <a:spcPts val="105"/>
              </a:spcBef>
              <a:buFont typeface="Arial" panose="020B0604020202020204" pitchFamily="34" charset="0"/>
              <a:buChar char="•"/>
              <a:tabLst>
                <a:tab pos="470534" algn="l"/>
              </a:tabLst>
            </a:pPr>
            <a:r>
              <a:rPr lang="vi-VN" sz="3200" dirty="0">
                <a:latin typeface="Arial MT"/>
                <a:cs typeface="Arial MT"/>
              </a:rPr>
              <a:t>Cung cấp cho họ lượng thông tin nhiều nhất trong khoảng thời gian ngắn nhất</a:t>
            </a:r>
          </a:p>
          <a:p>
            <a:pPr marL="469266" indent="-457200">
              <a:spcBef>
                <a:spcPts val="105"/>
              </a:spcBef>
              <a:buFont typeface="Arial" panose="020B0604020202020204" pitchFamily="34" charset="0"/>
              <a:buChar char="•"/>
              <a:tabLst>
                <a:tab pos="470534" algn="l"/>
              </a:tabLst>
            </a:pPr>
            <a:r>
              <a:rPr lang="vi-VN" sz="3200" dirty="0">
                <a:latin typeface="Arial MT"/>
                <a:cs typeface="Arial MT"/>
              </a:rPr>
              <a:t>Tóm tắt những phần hay nhất trong kế hoạch kinh doanh của bạn</a:t>
            </a:r>
            <a:endParaRPr sz="3200" dirty="0">
              <a:latin typeface="Arial MT"/>
              <a:cs typeface="Arial MT"/>
            </a:endParaRPr>
          </a:p>
        </p:txBody>
      </p:sp>
      <p:pic>
        <p:nvPicPr>
          <p:cNvPr id="5" name="object 8">
            <a:extLst>
              <a:ext uri="{FF2B5EF4-FFF2-40B4-BE49-F238E27FC236}">
                <a16:creationId xmlns:a16="http://schemas.microsoft.com/office/drawing/2014/main" xmlns="" id="{BF0201B1-37DA-912F-CC9C-15F8AD77951F}"/>
              </a:ext>
            </a:extLst>
          </p:cNvPr>
          <p:cNvPicPr/>
          <p:nvPr/>
        </p:nvPicPr>
        <p:blipFill>
          <a:blip r:embed="rId2" cstate="print"/>
          <a:stretch>
            <a:fillRect/>
          </a:stretch>
        </p:blipFill>
        <p:spPr>
          <a:xfrm>
            <a:off x="10042143" y="333755"/>
            <a:ext cx="1498092" cy="1539239"/>
          </a:xfrm>
          <a:prstGeom prst="rect">
            <a:avLst/>
          </a:prstGeom>
        </p:spPr>
      </p:pic>
    </p:spTree>
    <p:extLst>
      <p:ext uri="{BB962C8B-B14F-4D97-AF65-F5344CB8AC3E}">
        <p14:creationId xmlns:p14="http://schemas.microsoft.com/office/powerpoint/2010/main" xmlns="" val="3685343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3" name="object 3">
            <a:extLst>
              <a:ext uri="{FF2B5EF4-FFF2-40B4-BE49-F238E27FC236}">
                <a16:creationId xmlns:a16="http://schemas.microsoft.com/office/drawing/2014/main" xmlns="" id="{47E09A94-4EA3-AD8D-4285-76994A0A5995}"/>
              </a:ext>
            </a:extLst>
          </p:cNvPr>
          <p:cNvSpPr txBox="1"/>
          <p:nvPr/>
        </p:nvSpPr>
        <p:spPr>
          <a:xfrm>
            <a:off x="1427227" y="2550619"/>
            <a:ext cx="8564275" cy="3032240"/>
          </a:xfrm>
          <a:prstGeom prst="rect">
            <a:avLst/>
          </a:prstGeom>
        </p:spPr>
        <p:txBody>
          <a:bodyPr vert="horz" wrap="square" lIns="0" tIns="13335" rIns="0" bIns="0" rtlCol="0">
            <a:spAutoFit/>
          </a:bodyPr>
          <a:lstStyle/>
          <a:p>
            <a:pPr marL="469900" indent="-457834">
              <a:spcBef>
                <a:spcPts val="105"/>
              </a:spcBef>
              <a:buFont typeface="Wingdings"/>
              <a:buChar char=""/>
              <a:tabLst>
                <a:tab pos="470534" algn="l"/>
              </a:tabLst>
            </a:pPr>
            <a:r>
              <a:rPr lang="vi-VN" sz="3200" dirty="0">
                <a:solidFill>
                  <a:srgbClr val="006FC0"/>
                </a:solidFill>
                <a:latin typeface="Arial MT"/>
                <a:cs typeface="Arial MT"/>
              </a:rPr>
              <a:t>Một trang giấy nên bao gồm:</a:t>
            </a:r>
          </a:p>
          <a:p>
            <a:pPr marL="469900" indent="-457834">
              <a:spcBef>
                <a:spcPts val="105"/>
              </a:spcBef>
              <a:buFont typeface="Wingdings"/>
              <a:buChar char=""/>
              <a:tabLst>
                <a:tab pos="470534" algn="l"/>
              </a:tabLst>
            </a:pPr>
            <a:endParaRPr lang="vi-VN" sz="3200" dirty="0">
              <a:solidFill>
                <a:srgbClr val="006FC0"/>
              </a:solidFill>
              <a:latin typeface="Arial MT"/>
              <a:cs typeface="Arial MT"/>
            </a:endParaRPr>
          </a:p>
          <a:p>
            <a:pPr marL="12066">
              <a:spcBef>
                <a:spcPts val="105"/>
              </a:spcBef>
              <a:tabLst>
                <a:tab pos="470534" algn="l"/>
              </a:tabLst>
            </a:pPr>
            <a:r>
              <a:rPr lang="vi-VN" sz="3200" dirty="0">
                <a:latin typeface="Arial MT"/>
                <a:cs typeface="Arial MT"/>
              </a:rPr>
              <a:t>1. Ai sở hữu công ty?</a:t>
            </a:r>
          </a:p>
          <a:p>
            <a:pPr marL="12066">
              <a:spcBef>
                <a:spcPts val="105"/>
              </a:spcBef>
              <a:tabLst>
                <a:tab pos="470534" algn="l"/>
              </a:tabLst>
            </a:pPr>
            <a:r>
              <a:rPr lang="vi-VN" sz="3200" dirty="0">
                <a:latin typeface="Arial MT"/>
                <a:cs typeface="Arial MT"/>
              </a:rPr>
              <a:t>2. Bạn cần bao nhiêu tiền?</a:t>
            </a:r>
          </a:p>
          <a:p>
            <a:pPr marL="12066">
              <a:spcBef>
                <a:spcPts val="105"/>
              </a:spcBef>
              <a:tabLst>
                <a:tab pos="470534" algn="l"/>
              </a:tabLst>
            </a:pPr>
            <a:r>
              <a:rPr lang="vi-VN" sz="3200" dirty="0">
                <a:latin typeface="Arial MT"/>
                <a:cs typeface="Arial MT"/>
              </a:rPr>
              <a:t>3. Hiện tại bạn có bao nhiêu tiền?</a:t>
            </a:r>
          </a:p>
          <a:p>
            <a:pPr marL="12066">
              <a:spcBef>
                <a:spcPts val="105"/>
              </a:spcBef>
              <a:tabLst>
                <a:tab pos="470534" algn="l"/>
              </a:tabLst>
            </a:pPr>
            <a:r>
              <a:rPr lang="vi-VN" sz="3200" dirty="0">
                <a:latin typeface="Arial MT"/>
                <a:cs typeface="Arial MT"/>
              </a:rPr>
              <a:t>4. Thông tin chính về doanh nghiệp của bạn</a:t>
            </a:r>
            <a:endParaRPr sz="3200" dirty="0">
              <a:latin typeface="Arial MT"/>
              <a:cs typeface="Arial MT"/>
            </a:endParaRPr>
          </a:p>
        </p:txBody>
      </p:sp>
      <p:pic>
        <p:nvPicPr>
          <p:cNvPr id="4" name="object 8">
            <a:extLst>
              <a:ext uri="{FF2B5EF4-FFF2-40B4-BE49-F238E27FC236}">
                <a16:creationId xmlns:a16="http://schemas.microsoft.com/office/drawing/2014/main" xmlns="" id="{2F543210-B5E9-48C9-BB48-E13B399C4B83}"/>
              </a:ext>
            </a:extLst>
          </p:cNvPr>
          <p:cNvPicPr/>
          <p:nvPr/>
        </p:nvPicPr>
        <p:blipFill>
          <a:blip r:embed="rId2" cstate="print"/>
          <a:stretch>
            <a:fillRect/>
          </a:stretch>
        </p:blipFill>
        <p:spPr>
          <a:xfrm>
            <a:off x="9278111" y="1836422"/>
            <a:ext cx="2071116" cy="2011679"/>
          </a:xfrm>
          <a:prstGeom prst="rect">
            <a:avLst/>
          </a:prstGeom>
        </p:spPr>
      </p:pic>
    </p:spTree>
    <p:extLst>
      <p:ext uri="{BB962C8B-B14F-4D97-AF65-F5344CB8AC3E}">
        <p14:creationId xmlns:p14="http://schemas.microsoft.com/office/powerpoint/2010/main" xmlns="" val="34148869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3" name="object 3">
            <a:extLst>
              <a:ext uri="{FF2B5EF4-FFF2-40B4-BE49-F238E27FC236}">
                <a16:creationId xmlns:a16="http://schemas.microsoft.com/office/drawing/2014/main" xmlns="" id="{47E09A94-4EA3-AD8D-4285-76994A0A5995}"/>
              </a:ext>
            </a:extLst>
          </p:cNvPr>
          <p:cNvSpPr txBox="1"/>
          <p:nvPr/>
        </p:nvSpPr>
        <p:spPr>
          <a:xfrm>
            <a:off x="1427227" y="2550619"/>
            <a:ext cx="10295380" cy="3032240"/>
          </a:xfrm>
          <a:prstGeom prst="rect">
            <a:avLst/>
          </a:prstGeom>
        </p:spPr>
        <p:txBody>
          <a:bodyPr vert="horz" wrap="square" lIns="0" tIns="13335" rIns="0" bIns="0" rtlCol="0">
            <a:spAutoFit/>
          </a:bodyPr>
          <a:lstStyle/>
          <a:p>
            <a:pPr marL="469900" indent="-457834">
              <a:spcBef>
                <a:spcPts val="105"/>
              </a:spcBef>
              <a:buFont typeface="Wingdings"/>
              <a:buChar char=""/>
              <a:tabLst>
                <a:tab pos="470534" algn="l"/>
              </a:tabLst>
            </a:pPr>
            <a:r>
              <a:rPr lang="vi-VN" sz="3200" dirty="0">
                <a:solidFill>
                  <a:srgbClr val="006FC0"/>
                </a:solidFill>
                <a:latin typeface="Arial MT"/>
                <a:cs typeface="Arial MT"/>
              </a:rPr>
              <a:t>Một trang giấy nên bao gồm:</a:t>
            </a:r>
          </a:p>
          <a:p>
            <a:pPr marL="469900" indent="-457834">
              <a:spcBef>
                <a:spcPts val="105"/>
              </a:spcBef>
              <a:buFont typeface="Wingdings"/>
              <a:buChar char=""/>
              <a:tabLst>
                <a:tab pos="470534" algn="l"/>
              </a:tabLst>
            </a:pPr>
            <a:endParaRPr lang="vi-VN" sz="3200" dirty="0">
              <a:solidFill>
                <a:srgbClr val="006FC0"/>
              </a:solidFill>
              <a:latin typeface="Arial MT"/>
              <a:cs typeface="Arial MT"/>
            </a:endParaRPr>
          </a:p>
          <a:p>
            <a:pPr marL="12066">
              <a:spcBef>
                <a:spcPts val="105"/>
              </a:spcBef>
              <a:tabLst>
                <a:tab pos="470534" algn="l"/>
              </a:tabLst>
            </a:pPr>
            <a:r>
              <a:rPr lang="vi-VN" sz="3200" dirty="0">
                <a:latin typeface="Arial MT"/>
                <a:cs typeface="Arial MT"/>
              </a:rPr>
              <a:t>5. Chiến lược tiếp thị ngắn gọn</a:t>
            </a:r>
          </a:p>
          <a:p>
            <a:pPr marL="12066">
              <a:spcBef>
                <a:spcPts val="105"/>
              </a:spcBef>
              <a:tabLst>
                <a:tab pos="470534" algn="l"/>
              </a:tabLst>
            </a:pPr>
            <a:r>
              <a:rPr lang="vi-VN" sz="3200" dirty="0">
                <a:latin typeface="Arial MT"/>
                <a:cs typeface="Arial MT"/>
              </a:rPr>
              <a:t>6. Quy mô thị trường</a:t>
            </a:r>
          </a:p>
          <a:p>
            <a:pPr marL="12066">
              <a:spcBef>
                <a:spcPts val="105"/>
              </a:spcBef>
              <a:tabLst>
                <a:tab pos="470534" algn="l"/>
              </a:tabLst>
            </a:pPr>
            <a:r>
              <a:rPr lang="vi-VN" sz="3200" dirty="0">
                <a:latin typeface="Arial MT"/>
                <a:cs typeface="Arial MT"/>
              </a:rPr>
              <a:t>7. Bạn làm việc gì? Lợi thế cạnh tranh của bạn là gì?</a:t>
            </a:r>
          </a:p>
          <a:p>
            <a:pPr marL="12066">
              <a:spcBef>
                <a:spcPts val="105"/>
              </a:spcBef>
              <a:tabLst>
                <a:tab pos="470534" algn="l"/>
              </a:tabLst>
            </a:pPr>
            <a:r>
              <a:rPr lang="vi-VN" sz="3200" dirty="0">
                <a:latin typeface="Arial MT"/>
                <a:cs typeface="Arial MT"/>
              </a:rPr>
              <a:t>8. Bạn dự định kiếm được bao nhiêu tiền?</a:t>
            </a:r>
            <a:endParaRPr sz="3200" dirty="0">
              <a:latin typeface="Arial MT"/>
              <a:cs typeface="Arial MT"/>
            </a:endParaRPr>
          </a:p>
        </p:txBody>
      </p:sp>
      <p:pic>
        <p:nvPicPr>
          <p:cNvPr id="4" name="object 8">
            <a:extLst>
              <a:ext uri="{FF2B5EF4-FFF2-40B4-BE49-F238E27FC236}">
                <a16:creationId xmlns:a16="http://schemas.microsoft.com/office/drawing/2014/main" xmlns="" id="{2F543210-B5E9-48C9-BB48-E13B399C4B83}"/>
              </a:ext>
            </a:extLst>
          </p:cNvPr>
          <p:cNvPicPr/>
          <p:nvPr/>
        </p:nvPicPr>
        <p:blipFill>
          <a:blip r:embed="rId2" cstate="print"/>
          <a:stretch>
            <a:fillRect/>
          </a:stretch>
        </p:blipFill>
        <p:spPr>
          <a:xfrm>
            <a:off x="9278111" y="1836422"/>
            <a:ext cx="2071116" cy="2011679"/>
          </a:xfrm>
          <a:prstGeom prst="rect">
            <a:avLst/>
          </a:prstGeom>
        </p:spPr>
      </p:pic>
    </p:spTree>
    <p:extLst>
      <p:ext uri="{BB962C8B-B14F-4D97-AF65-F5344CB8AC3E}">
        <p14:creationId xmlns:p14="http://schemas.microsoft.com/office/powerpoint/2010/main" xmlns="" val="41602562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Kế hoạch kinh doanh &amp; một trang giấy</a:t>
            </a:r>
            <a:endParaRPr lang="vi-VN" sz="3600" b="1" dirty="0">
              <a:latin typeface="Arial"/>
              <a:cs typeface="Arial"/>
            </a:endParaRPr>
          </a:p>
        </p:txBody>
      </p:sp>
      <p:sp>
        <p:nvSpPr>
          <p:cNvPr id="2" name="object 3">
            <a:extLst>
              <a:ext uri="{FF2B5EF4-FFF2-40B4-BE49-F238E27FC236}">
                <a16:creationId xmlns:a16="http://schemas.microsoft.com/office/drawing/2014/main" xmlns="" id="{F6777BE1-6CAC-4AF3-AC73-00CC8D667840}"/>
              </a:ext>
            </a:extLst>
          </p:cNvPr>
          <p:cNvSpPr txBox="1"/>
          <p:nvPr/>
        </p:nvSpPr>
        <p:spPr>
          <a:xfrm>
            <a:off x="1427224" y="2796999"/>
            <a:ext cx="11171175" cy="1516441"/>
          </a:xfrm>
          <a:prstGeom prst="rect">
            <a:avLst/>
          </a:prstGeom>
        </p:spPr>
        <p:txBody>
          <a:bodyPr vert="horz" wrap="square" lIns="0" tIns="13335" rIns="0" bIns="0" rtlCol="0">
            <a:spAutoFit/>
          </a:bodyPr>
          <a:lstStyle/>
          <a:p>
            <a:pPr marL="12700" marR="1421765">
              <a:spcBef>
                <a:spcPts val="105"/>
              </a:spcBef>
              <a:buFont typeface="Wingdings"/>
              <a:buChar char=""/>
              <a:tabLst>
                <a:tab pos="470534" algn="l"/>
              </a:tabLst>
            </a:pPr>
            <a:r>
              <a:rPr lang="vi-VN" sz="3200" dirty="0">
                <a:latin typeface="Arial MT"/>
                <a:cs typeface="Arial MT"/>
              </a:rPr>
              <a:t>Là một doanh nhân, bạn nên chuẩn bị cho cả hai</a:t>
            </a:r>
          </a:p>
          <a:p>
            <a:pPr marL="12700" marR="1421765">
              <a:spcBef>
                <a:spcPts val="105"/>
              </a:spcBef>
              <a:buFont typeface="Wingdings"/>
              <a:buChar char=""/>
              <a:tabLst>
                <a:tab pos="470534" algn="l"/>
              </a:tabLst>
            </a:pPr>
            <a:endParaRPr lang="vi-VN" sz="3200" dirty="0">
              <a:latin typeface="Arial MT"/>
              <a:cs typeface="Arial MT"/>
            </a:endParaRPr>
          </a:p>
          <a:p>
            <a:pPr marL="12700" marR="1421765">
              <a:spcBef>
                <a:spcPts val="105"/>
              </a:spcBef>
              <a:buFont typeface="Wingdings"/>
              <a:buChar char=""/>
              <a:tabLst>
                <a:tab pos="470534" algn="l"/>
              </a:tabLst>
            </a:pPr>
            <a:r>
              <a:rPr lang="vi-VN" sz="3200" dirty="0">
                <a:latin typeface="Arial MT"/>
                <a:cs typeface="Arial MT"/>
              </a:rPr>
              <a:t>Bạn không biết cơ hội có thể đến từ đâu</a:t>
            </a:r>
            <a:endParaRPr sz="3200" dirty="0">
              <a:latin typeface="Arial MT"/>
              <a:cs typeface="Arial MT"/>
            </a:endParaRPr>
          </a:p>
        </p:txBody>
      </p:sp>
      <p:pic>
        <p:nvPicPr>
          <p:cNvPr id="5" name="object 8">
            <a:extLst>
              <a:ext uri="{FF2B5EF4-FFF2-40B4-BE49-F238E27FC236}">
                <a16:creationId xmlns:a16="http://schemas.microsoft.com/office/drawing/2014/main" xmlns="" id="{427ADA78-BB12-AA26-C76D-1EB97E24B103}"/>
              </a:ext>
            </a:extLst>
          </p:cNvPr>
          <p:cNvPicPr/>
          <p:nvPr/>
        </p:nvPicPr>
        <p:blipFill>
          <a:blip r:embed="rId2" cstate="print"/>
          <a:stretch>
            <a:fillRect/>
          </a:stretch>
        </p:blipFill>
        <p:spPr>
          <a:xfrm>
            <a:off x="10072060" y="1309192"/>
            <a:ext cx="1681027" cy="1174089"/>
          </a:xfrm>
          <a:prstGeom prst="rect">
            <a:avLst/>
          </a:prstGeom>
        </p:spPr>
      </p:pic>
    </p:spTree>
    <p:extLst>
      <p:ext uri="{BB962C8B-B14F-4D97-AF65-F5344CB8AC3E}">
        <p14:creationId xmlns:p14="http://schemas.microsoft.com/office/powerpoint/2010/main" xmlns="" val="800189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Giấy ghi chú</a:t>
            </a:r>
            <a:endParaRPr lang="vi-VN" sz="3600" b="1" dirty="0">
              <a:latin typeface="Arial"/>
              <a:cs typeface="Arial"/>
            </a:endParaRPr>
          </a:p>
        </p:txBody>
      </p:sp>
      <p:sp>
        <p:nvSpPr>
          <p:cNvPr id="3" name="object 3">
            <a:extLst>
              <a:ext uri="{FF2B5EF4-FFF2-40B4-BE49-F238E27FC236}">
                <a16:creationId xmlns:a16="http://schemas.microsoft.com/office/drawing/2014/main" xmlns="" id="{4D141337-4DCE-8B7E-5252-8009E68B74E4}"/>
              </a:ext>
            </a:extLst>
          </p:cNvPr>
          <p:cNvSpPr txBox="1"/>
          <p:nvPr/>
        </p:nvSpPr>
        <p:spPr>
          <a:xfrm>
            <a:off x="1427227" y="2058113"/>
            <a:ext cx="9598025" cy="3511859"/>
          </a:xfrm>
          <a:prstGeom prst="rect">
            <a:avLst/>
          </a:prstGeom>
        </p:spPr>
        <p:txBody>
          <a:bodyPr vert="horz" wrap="square" lIns="0" tIns="13335" rIns="0" bIns="0" rtlCol="0">
            <a:spAutoFit/>
          </a:bodyPr>
          <a:lstStyle/>
          <a:p>
            <a:pPr marL="12700" marR="412750">
              <a:spcBef>
                <a:spcPts val="105"/>
              </a:spcBef>
              <a:buChar char="•"/>
              <a:tabLst>
                <a:tab pos="469900" algn="l"/>
                <a:tab pos="470534" algn="l"/>
              </a:tabLst>
            </a:pPr>
            <a:r>
              <a:rPr lang="vi-VN" sz="3200" dirty="0">
                <a:latin typeface="Arial MT"/>
                <a:cs typeface="Arial MT"/>
              </a:rPr>
              <a:t>Lấy bất cứ thứ gì bạn có thể viết, một mảnh giấy hoặc một trang trên máy tính của bạn</a:t>
            </a:r>
          </a:p>
          <a:p>
            <a:pPr marL="12700" marR="412750">
              <a:spcBef>
                <a:spcPts val="105"/>
              </a:spcBef>
              <a:buChar char="•"/>
              <a:tabLst>
                <a:tab pos="469900" algn="l"/>
                <a:tab pos="470534" algn="l"/>
              </a:tabLst>
            </a:pPr>
            <a:endParaRPr lang="vi-VN" sz="3200" dirty="0">
              <a:latin typeface="Arial MT"/>
              <a:cs typeface="Arial MT"/>
            </a:endParaRPr>
          </a:p>
          <a:p>
            <a:pPr marL="12700" marR="412750">
              <a:spcBef>
                <a:spcPts val="105"/>
              </a:spcBef>
              <a:buChar char="•"/>
              <a:tabLst>
                <a:tab pos="469900" algn="l"/>
                <a:tab pos="470534" algn="l"/>
              </a:tabLst>
            </a:pPr>
            <a:r>
              <a:rPr lang="vi-VN" sz="3200" dirty="0">
                <a:latin typeface="Arial MT"/>
                <a:cs typeface="Arial MT"/>
              </a:rPr>
              <a:t>Nếu có vài vài cảm hứng, bạn cần viết nó ra ngay - đảm bảo ý tưởng không bị lãng phí</a:t>
            </a:r>
          </a:p>
          <a:p>
            <a:pPr marL="12700" marR="412750">
              <a:spcBef>
                <a:spcPts val="105"/>
              </a:spcBef>
              <a:buChar char="•"/>
              <a:tabLst>
                <a:tab pos="469900" algn="l"/>
                <a:tab pos="470534" algn="l"/>
              </a:tabLst>
            </a:pPr>
            <a:endParaRPr lang="vi-VN" sz="3200" dirty="0">
              <a:latin typeface="Arial MT"/>
              <a:cs typeface="Arial MT"/>
            </a:endParaRPr>
          </a:p>
          <a:p>
            <a:pPr marL="12700" marR="412750">
              <a:spcBef>
                <a:spcPts val="105"/>
              </a:spcBef>
              <a:buChar char="•"/>
              <a:tabLst>
                <a:tab pos="469900" algn="l"/>
                <a:tab pos="470534" algn="l"/>
              </a:tabLst>
            </a:pPr>
            <a:r>
              <a:rPr lang="vi-VN" sz="3200" dirty="0">
                <a:latin typeface="Arial MT"/>
                <a:cs typeface="Arial MT"/>
              </a:rPr>
              <a:t>Bạn có thể sử dụng Evernote</a:t>
            </a:r>
            <a:endParaRPr sz="3200" dirty="0">
              <a:latin typeface="Arial MT"/>
              <a:cs typeface="Arial MT"/>
            </a:endParaRPr>
          </a:p>
        </p:txBody>
      </p:sp>
      <p:pic>
        <p:nvPicPr>
          <p:cNvPr id="4" name="object 8">
            <a:extLst>
              <a:ext uri="{FF2B5EF4-FFF2-40B4-BE49-F238E27FC236}">
                <a16:creationId xmlns:a16="http://schemas.microsoft.com/office/drawing/2014/main" xmlns="" id="{3180F762-FEF4-6804-1ACE-D245138C3135}"/>
              </a:ext>
            </a:extLst>
          </p:cNvPr>
          <p:cNvPicPr/>
          <p:nvPr/>
        </p:nvPicPr>
        <p:blipFill>
          <a:blip r:embed="rId2" cstate="print"/>
          <a:stretch>
            <a:fillRect/>
          </a:stretch>
        </p:blipFill>
        <p:spPr>
          <a:xfrm>
            <a:off x="10147225" y="263651"/>
            <a:ext cx="1235102" cy="1568054"/>
          </a:xfrm>
          <a:prstGeom prst="rect">
            <a:avLst/>
          </a:prstGeom>
        </p:spPr>
      </p:pic>
      <p:pic>
        <p:nvPicPr>
          <p:cNvPr id="1026" name="Picture 2" descr="Tải miễn phí Evernote | Evernote">
            <a:extLst>
              <a:ext uri="{FF2B5EF4-FFF2-40B4-BE49-F238E27FC236}">
                <a16:creationId xmlns:a16="http://schemas.microsoft.com/office/drawing/2014/main" xmlns="" id="{C24EC0E8-F72A-8DC5-4177-B0BBFC79580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610539" y="3980298"/>
            <a:ext cx="4112068" cy="27816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820617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Người xây dựng ý tưởng</a:t>
            </a:r>
            <a:endParaRPr lang="vi-VN" sz="3600" b="1" dirty="0">
              <a:latin typeface="Arial"/>
              <a:cs typeface="Arial"/>
            </a:endParaRPr>
          </a:p>
        </p:txBody>
      </p:sp>
      <p:sp>
        <p:nvSpPr>
          <p:cNvPr id="2" name="object 3">
            <a:extLst>
              <a:ext uri="{FF2B5EF4-FFF2-40B4-BE49-F238E27FC236}">
                <a16:creationId xmlns:a16="http://schemas.microsoft.com/office/drawing/2014/main" xmlns="" id="{C0CFF3C8-EA77-2AA4-06B7-62B78A32AC45}"/>
              </a:ext>
            </a:extLst>
          </p:cNvPr>
          <p:cNvSpPr txBox="1"/>
          <p:nvPr/>
        </p:nvSpPr>
        <p:spPr>
          <a:xfrm>
            <a:off x="1427225" y="2058111"/>
            <a:ext cx="10295382" cy="4042773"/>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10" dirty="0">
                <a:latin typeface="Arial MT"/>
                <a:cs typeface="Arial MT"/>
              </a:rPr>
              <a:t>Viết ra ý tưởng của bạn khi chúng đến với bạn</a:t>
            </a:r>
          </a:p>
          <a:p>
            <a:pPr marL="469900" indent="-457834">
              <a:spcBef>
                <a:spcPts val="105"/>
              </a:spcBef>
              <a:buChar char="•"/>
              <a:tabLst>
                <a:tab pos="469900" algn="l"/>
                <a:tab pos="470534" algn="l"/>
              </a:tabLst>
            </a:pPr>
            <a:endParaRPr lang="vi-VN" sz="3200" spc="-10" dirty="0">
              <a:latin typeface="Arial MT"/>
              <a:cs typeface="Arial MT"/>
            </a:endParaRPr>
          </a:p>
          <a:p>
            <a:pPr marL="469900" indent="-457834">
              <a:spcBef>
                <a:spcPts val="105"/>
              </a:spcBef>
              <a:buChar char="•"/>
              <a:tabLst>
                <a:tab pos="469900" algn="l"/>
                <a:tab pos="470534" algn="l"/>
              </a:tabLst>
            </a:pPr>
            <a:r>
              <a:rPr lang="vi-VN" sz="3200" spc="-10" dirty="0">
                <a:latin typeface="Arial MT"/>
                <a:cs typeface="Arial MT"/>
              </a:rPr>
              <a:t>Theo dõi</a:t>
            </a:r>
          </a:p>
          <a:p>
            <a:pPr marL="469900" indent="-457834">
              <a:spcBef>
                <a:spcPts val="105"/>
              </a:spcBef>
              <a:buChar char="•"/>
              <a:tabLst>
                <a:tab pos="469900" algn="l"/>
                <a:tab pos="470534" algn="l"/>
              </a:tabLst>
            </a:pPr>
            <a:endParaRPr lang="vi-VN" sz="3200" spc="-10" dirty="0">
              <a:latin typeface="Arial MT"/>
              <a:cs typeface="Arial MT"/>
            </a:endParaRPr>
          </a:p>
          <a:p>
            <a:pPr marL="469900" indent="-457834">
              <a:spcBef>
                <a:spcPts val="105"/>
              </a:spcBef>
              <a:buChar char="•"/>
              <a:tabLst>
                <a:tab pos="469900" algn="l"/>
                <a:tab pos="470534" algn="l"/>
              </a:tabLst>
            </a:pPr>
            <a:r>
              <a:rPr lang="vi-VN" sz="3200" spc="-10" dirty="0">
                <a:latin typeface="Arial MT"/>
                <a:cs typeface="Arial MT"/>
              </a:rPr>
              <a:t>Cuối cùng, hãy đánh giá</a:t>
            </a:r>
          </a:p>
          <a:p>
            <a:pPr marL="469900" indent="-457834">
              <a:spcBef>
                <a:spcPts val="105"/>
              </a:spcBef>
              <a:buChar char="•"/>
              <a:tabLst>
                <a:tab pos="469900" algn="l"/>
                <a:tab pos="470534" algn="l"/>
              </a:tabLst>
            </a:pPr>
            <a:endParaRPr lang="vi-VN" sz="3200" spc="-10" dirty="0">
              <a:latin typeface="Arial MT"/>
              <a:cs typeface="Arial MT"/>
            </a:endParaRPr>
          </a:p>
          <a:p>
            <a:pPr marL="469900" indent="-457834">
              <a:spcBef>
                <a:spcPts val="105"/>
              </a:spcBef>
              <a:buChar char="•"/>
              <a:tabLst>
                <a:tab pos="469900" algn="l"/>
                <a:tab pos="470534" algn="l"/>
              </a:tabLst>
            </a:pPr>
            <a:r>
              <a:rPr lang="vi-VN" sz="3200" spc="-10" dirty="0">
                <a:latin typeface="Arial MT"/>
                <a:cs typeface="Arial MT"/>
              </a:rPr>
              <a:t>Phương trình của ý tưởng hoàn chỉnh:</a:t>
            </a:r>
          </a:p>
          <a:p>
            <a:pPr marL="469900" indent="-457834">
              <a:spcBef>
                <a:spcPts val="105"/>
              </a:spcBef>
              <a:buChar char="•"/>
              <a:tabLst>
                <a:tab pos="469900" algn="l"/>
                <a:tab pos="470534" algn="l"/>
              </a:tabLst>
            </a:pPr>
            <a:r>
              <a:rPr lang="vi-VN" sz="3200" spc="-10" dirty="0">
                <a:latin typeface="Arial MT"/>
                <a:cs typeface="Arial MT"/>
              </a:rPr>
              <a:t>Đối tượng+ vấn đề/lợi ích + mô hình kinh doanh</a:t>
            </a:r>
            <a:endParaRPr sz="3200" dirty="0">
              <a:latin typeface="Arial MT"/>
              <a:cs typeface="Arial MT"/>
            </a:endParaRPr>
          </a:p>
        </p:txBody>
      </p:sp>
    </p:spTree>
    <p:extLst>
      <p:ext uri="{BB962C8B-B14F-4D97-AF65-F5344CB8AC3E}">
        <p14:creationId xmlns:p14="http://schemas.microsoft.com/office/powerpoint/2010/main" xmlns="" val="5833331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Người xây dựng ý tưởng</a:t>
            </a:r>
            <a:endParaRPr lang="vi-VN" sz="3600" b="1" dirty="0">
              <a:latin typeface="Arial"/>
              <a:cs typeface="Arial"/>
            </a:endParaRPr>
          </a:p>
        </p:txBody>
      </p:sp>
      <p:sp>
        <p:nvSpPr>
          <p:cNvPr id="3" name="object 3">
            <a:extLst>
              <a:ext uri="{FF2B5EF4-FFF2-40B4-BE49-F238E27FC236}">
                <a16:creationId xmlns:a16="http://schemas.microsoft.com/office/drawing/2014/main" xmlns="" id="{002BF1E5-7E3C-DFA0-0263-5DF3959AB085}"/>
              </a:ext>
            </a:extLst>
          </p:cNvPr>
          <p:cNvSpPr txBox="1"/>
          <p:nvPr/>
        </p:nvSpPr>
        <p:spPr>
          <a:xfrm>
            <a:off x="1427225" y="2058113"/>
            <a:ext cx="9842500" cy="4029949"/>
          </a:xfrm>
          <a:prstGeom prst="rect">
            <a:avLst/>
          </a:prstGeom>
        </p:spPr>
        <p:txBody>
          <a:bodyPr vert="horz" wrap="square" lIns="0" tIns="13335" rIns="0" bIns="0" rtlCol="0">
            <a:spAutoFit/>
          </a:bodyPr>
          <a:lstStyle/>
          <a:p>
            <a:pPr marL="12066">
              <a:spcBef>
                <a:spcPts val="105"/>
              </a:spcBef>
              <a:tabLst>
                <a:tab pos="469900" algn="l"/>
                <a:tab pos="470534" algn="l"/>
              </a:tabLst>
            </a:pPr>
            <a:r>
              <a:rPr lang="vi-VN" sz="3200" dirty="0">
                <a:latin typeface="Arial MT"/>
                <a:cs typeface="Arial MT"/>
              </a:rPr>
              <a:t>	Mỗi trang dành cho một ý tưởng</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Ai đang đưa tiền cho bạn?</a:t>
            </a:r>
          </a:p>
          <a:p>
            <a:pPr marL="469900" indent="-457834">
              <a:spcBef>
                <a:spcPts val="105"/>
              </a:spcBef>
              <a:buChar char="•"/>
              <a:tabLst>
                <a:tab pos="469900" algn="l"/>
                <a:tab pos="470534" algn="l"/>
              </a:tabLst>
            </a:pPr>
            <a:r>
              <a:rPr lang="vi-VN" sz="3200" dirty="0">
                <a:latin typeface="Arial MT"/>
                <a:cs typeface="Arial MT"/>
              </a:rPr>
              <a:t>Bạn đang giải quyết vấn đề gì?</a:t>
            </a:r>
          </a:p>
          <a:p>
            <a:pPr marL="469900" indent="-457834">
              <a:spcBef>
                <a:spcPts val="105"/>
              </a:spcBef>
              <a:buChar char="•"/>
              <a:tabLst>
                <a:tab pos="469900" algn="l"/>
                <a:tab pos="470534" algn="l"/>
              </a:tabLst>
            </a:pPr>
            <a:r>
              <a:rPr lang="vi-VN" sz="3200" dirty="0">
                <a:latin typeface="Arial MT"/>
                <a:cs typeface="Arial MT"/>
              </a:rPr>
              <a:t>Bạn nghĩ bạn sẽ sử dụng mô hình kinh doanh nào?</a:t>
            </a:r>
          </a:p>
          <a:p>
            <a:pPr marL="469900" indent="-457834">
              <a:spcBef>
                <a:spcPts val="105"/>
              </a:spcBef>
              <a:buChar char="•"/>
              <a:tabLst>
                <a:tab pos="469900" algn="l"/>
                <a:tab pos="470534" algn="l"/>
              </a:tabLst>
            </a:pPr>
            <a:endParaRPr lang="vi-VN" sz="3200" dirty="0">
              <a:latin typeface="Arial MT"/>
              <a:cs typeface="Arial MT"/>
            </a:endParaRPr>
          </a:p>
          <a:p>
            <a:pPr marL="469900" indent="-457834">
              <a:spcBef>
                <a:spcPts val="105"/>
              </a:spcBef>
              <a:buChar char="•"/>
              <a:tabLst>
                <a:tab pos="469900" algn="l"/>
                <a:tab pos="470534" algn="l"/>
              </a:tabLst>
            </a:pPr>
            <a:r>
              <a:rPr lang="vi-VN" sz="3200" dirty="0">
                <a:latin typeface="Arial MT"/>
                <a:cs typeface="Arial MT"/>
              </a:rPr>
              <a:t>Ở cuối trang, trả lời các câu hỏi cơ bản - xếp hạng, hào hứng</a:t>
            </a:r>
            <a:endParaRPr sz="3200" dirty="0">
              <a:latin typeface="Arial MT"/>
              <a:cs typeface="Arial MT"/>
            </a:endParaRPr>
          </a:p>
        </p:txBody>
      </p:sp>
      <p:pic>
        <p:nvPicPr>
          <p:cNvPr id="4" name="object 8">
            <a:extLst>
              <a:ext uri="{FF2B5EF4-FFF2-40B4-BE49-F238E27FC236}">
                <a16:creationId xmlns:a16="http://schemas.microsoft.com/office/drawing/2014/main" xmlns="" id="{D441D814-D910-8B23-BBC7-3AC690189EB6}"/>
              </a:ext>
            </a:extLst>
          </p:cNvPr>
          <p:cNvPicPr/>
          <p:nvPr/>
        </p:nvPicPr>
        <p:blipFill>
          <a:blip r:embed="rId2" cstate="print"/>
          <a:stretch>
            <a:fillRect/>
          </a:stretch>
        </p:blipFill>
        <p:spPr>
          <a:xfrm>
            <a:off x="9300971" y="1426465"/>
            <a:ext cx="1979676" cy="1953767"/>
          </a:xfrm>
          <a:prstGeom prst="rect">
            <a:avLst/>
          </a:prstGeom>
        </p:spPr>
      </p:pic>
    </p:spTree>
    <p:extLst>
      <p:ext uri="{BB962C8B-B14F-4D97-AF65-F5344CB8AC3E}">
        <p14:creationId xmlns:p14="http://schemas.microsoft.com/office/powerpoint/2010/main" xmlns="" val="9495680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Phương trình ý tưởng</a:t>
            </a:r>
            <a:endParaRPr lang="vi-VN" sz="3600" b="1" dirty="0">
              <a:latin typeface="Arial"/>
              <a:cs typeface="Arial"/>
            </a:endParaRPr>
          </a:p>
        </p:txBody>
      </p:sp>
      <p:sp>
        <p:nvSpPr>
          <p:cNvPr id="2" name="object 3">
            <a:extLst>
              <a:ext uri="{FF2B5EF4-FFF2-40B4-BE49-F238E27FC236}">
                <a16:creationId xmlns:a16="http://schemas.microsoft.com/office/drawing/2014/main" xmlns="" id="{F082146F-517C-029F-6D8F-4E29EC2AA487}"/>
              </a:ext>
            </a:extLst>
          </p:cNvPr>
          <p:cNvSpPr txBox="1"/>
          <p:nvPr/>
        </p:nvSpPr>
        <p:spPr>
          <a:xfrm>
            <a:off x="1427227" y="2304364"/>
            <a:ext cx="9283065" cy="1516441"/>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10" dirty="0">
                <a:latin typeface="Arial MT"/>
                <a:cs typeface="Arial MT"/>
              </a:rPr>
              <a:t>Phương trình ý tưởng =</a:t>
            </a:r>
          </a:p>
          <a:p>
            <a:pPr marL="12066">
              <a:spcBef>
                <a:spcPts val="105"/>
              </a:spcBef>
              <a:tabLst>
                <a:tab pos="469900" algn="l"/>
                <a:tab pos="470534" algn="l"/>
              </a:tabLst>
            </a:pPr>
            <a:r>
              <a:rPr lang="vi-VN" sz="3200" spc="-10" dirty="0">
                <a:solidFill>
                  <a:srgbClr val="0070C0"/>
                </a:solidFill>
                <a:latin typeface="Arial MT"/>
                <a:cs typeface="Arial MT"/>
              </a:rPr>
              <a:t>Đối tượng+ vấn đề/lợi ích + mô hình kinh doanh</a:t>
            </a:r>
            <a:endParaRPr lang="vi-VN" sz="3200" dirty="0">
              <a:solidFill>
                <a:srgbClr val="0070C0"/>
              </a:solidFill>
              <a:latin typeface="Arial MT"/>
              <a:cs typeface="Arial MT"/>
            </a:endParaRPr>
          </a:p>
          <a:p>
            <a:pPr marL="469900" indent="-457834">
              <a:spcBef>
                <a:spcPts val="105"/>
              </a:spcBef>
              <a:buChar char="•"/>
              <a:tabLst>
                <a:tab pos="469900" algn="l"/>
                <a:tab pos="470534" algn="l"/>
              </a:tabLst>
            </a:pPr>
            <a:endParaRPr sz="3200" dirty="0">
              <a:latin typeface="Arial MT"/>
              <a:cs typeface="Arial MT"/>
            </a:endParaRPr>
          </a:p>
        </p:txBody>
      </p:sp>
      <p:pic>
        <p:nvPicPr>
          <p:cNvPr id="5" name="object 8">
            <a:extLst>
              <a:ext uri="{FF2B5EF4-FFF2-40B4-BE49-F238E27FC236}">
                <a16:creationId xmlns:a16="http://schemas.microsoft.com/office/drawing/2014/main" xmlns="" id="{1ECAF599-06ED-15C4-71D6-004CC06233F1}"/>
              </a:ext>
            </a:extLst>
          </p:cNvPr>
          <p:cNvPicPr/>
          <p:nvPr/>
        </p:nvPicPr>
        <p:blipFill>
          <a:blip r:embed="rId2" cstate="print"/>
          <a:stretch>
            <a:fillRect/>
          </a:stretch>
        </p:blipFill>
        <p:spPr>
          <a:xfrm>
            <a:off x="9793225" y="4239395"/>
            <a:ext cx="1929383" cy="2031864"/>
          </a:xfrm>
          <a:prstGeom prst="rect">
            <a:avLst/>
          </a:prstGeom>
        </p:spPr>
      </p:pic>
    </p:spTree>
    <p:extLst>
      <p:ext uri="{BB962C8B-B14F-4D97-AF65-F5344CB8AC3E}">
        <p14:creationId xmlns:p14="http://schemas.microsoft.com/office/powerpoint/2010/main" xmlns="" val="14506446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Phương trình ý tưởng</a:t>
            </a:r>
            <a:endParaRPr lang="vi-VN" sz="3600" b="1" dirty="0">
              <a:latin typeface="Arial"/>
              <a:cs typeface="Arial"/>
            </a:endParaRPr>
          </a:p>
        </p:txBody>
      </p:sp>
      <p:sp>
        <p:nvSpPr>
          <p:cNvPr id="3" name="object 3">
            <a:extLst>
              <a:ext uri="{FF2B5EF4-FFF2-40B4-BE49-F238E27FC236}">
                <a16:creationId xmlns:a16="http://schemas.microsoft.com/office/drawing/2014/main" xmlns="" id="{8F05DC7F-7D7F-2694-DAEE-4523475C22AC}"/>
              </a:ext>
            </a:extLst>
          </p:cNvPr>
          <p:cNvSpPr txBox="1"/>
          <p:nvPr/>
        </p:nvSpPr>
        <p:spPr>
          <a:xfrm>
            <a:off x="1427227" y="2671015"/>
            <a:ext cx="10942573" cy="2526974"/>
          </a:xfrm>
          <a:prstGeom prst="rect">
            <a:avLst/>
          </a:prstGeom>
        </p:spPr>
        <p:txBody>
          <a:bodyPr vert="horz" wrap="square" lIns="0" tIns="13335" rIns="0" bIns="0" rtlCol="0">
            <a:spAutoFit/>
          </a:bodyPr>
          <a:lstStyle/>
          <a:p>
            <a:pPr marL="12700">
              <a:spcBef>
                <a:spcPts val="105"/>
              </a:spcBef>
            </a:pPr>
            <a:r>
              <a:rPr lang="vi-VN" sz="3200" spc="-5" dirty="0">
                <a:solidFill>
                  <a:srgbClr val="0070C0"/>
                </a:solidFill>
                <a:latin typeface="Arial MT"/>
                <a:cs typeface="Arial MT"/>
              </a:rPr>
              <a:t>#1. Đối tượng</a:t>
            </a:r>
          </a:p>
          <a:p>
            <a:pPr marL="12700">
              <a:spcBef>
                <a:spcPts val="105"/>
              </a:spcBef>
            </a:pPr>
            <a:endParaRPr lang="vi-VN" sz="3200" spc="-5" dirty="0">
              <a:latin typeface="Arial MT"/>
              <a:cs typeface="Arial MT"/>
            </a:endParaRPr>
          </a:p>
          <a:p>
            <a:pPr marL="469900" indent="-457200">
              <a:spcBef>
                <a:spcPts val="105"/>
              </a:spcBef>
              <a:buFont typeface="Arial" panose="020B0604020202020204" pitchFamily="34" charset="0"/>
              <a:buChar char="•"/>
            </a:pPr>
            <a:r>
              <a:rPr lang="vi-VN" sz="3200" spc="-5" dirty="0">
                <a:latin typeface="Arial MT"/>
                <a:cs typeface="Arial MT"/>
              </a:rPr>
              <a:t>Ai đang được hưởng lợi từ ý tưởng của bạn?</a:t>
            </a:r>
          </a:p>
          <a:p>
            <a:pPr marL="469900" indent="-457200">
              <a:spcBef>
                <a:spcPts val="105"/>
              </a:spcBef>
              <a:buFont typeface="Arial" panose="020B0604020202020204" pitchFamily="34" charset="0"/>
              <a:buChar char="•"/>
            </a:pPr>
            <a:r>
              <a:rPr lang="vi-VN" sz="3200" spc="-5" dirty="0">
                <a:latin typeface="Arial MT"/>
                <a:cs typeface="Arial MT"/>
              </a:rPr>
              <a:t>Đó có thể là một nhóm người, các doanh nghiệp khác, ...</a:t>
            </a:r>
          </a:p>
          <a:p>
            <a:pPr marL="469900" indent="-457200">
              <a:spcBef>
                <a:spcPts val="105"/>
              </a:spcBef>
              <a:buFont typeface="Arial" panose="020B0604020202020204" pitchFamily="34" charset="0"/>
              <a:buChar char="•"/>
            </a:pPr>
            <a:r>
              <a:rPr lang="vi-VN" sz="3200" spc="-5" dirty="0">
                <a:latin typeface="Arial MT"/>
                <a:cs typeface="Arial MT"/>
              </a:rPr>
              <a:t>Luôn chọn một nhóm cụ thể</a:t>
            </a:r>
            <a:endParaRPr lang="en-US" sz="3200" dirty="0">
              <a:latin typeface="Arial MT"/>
              <a:cs typeface="Arial MT"/>
            </a:endParaRPr>
          </a:p>
        </p:txBody>
      </p:sp>
      <p:pic>
        <p:nvPicPr>
          <p:cNvPr id="4" name="object 8">
            <a:extLst>
              <a:ext uri="{FF2B5EF4-FFF2-40B4-BE49-F238E27FC236}">
                <a16:creationId xmlns:a16="http://schemas.microsoft.com/office/drawing/2014/main" xmlns="" id="{A70724CD-9EBE-0C0C-E812-6AAA2DF11DF5}"/>
              </a:ext>
            </a:extLst>
          </p:cNvPr>
          <p:cNvPicPr/>
          <p:nvPr/>
        </p:nvPicPr>
        <p:blipFill>
          <a:blip r:embed="rId2" cstate="print"/>
          <a:stretch>
            <a:fillRect/>
          </a:stretch>
        </p:blipFill>
        <p:spPr>
          <a:xfrm>
            <a:off x="9361931" y="1959866"/>
            <a:ext cx="1987296" cy="1379219"/>
          </a:xfrm>
          <a:prstGeom prst="rect">
            <a:avLst/>
          </a:prstGeom>
        </p:spPr>
      </p:pic>
    </p:spTree>
    <p:extLst>
      <p:ext uri="{BB962C8B-B14F-4D97-AF65-F5344CB8AC3E}">
        <p14:creationId xmlns:p14="http://schemas.microsoft.com/office/powerpoint/2010/main" xmlns="" val="35175240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FA7F917-2A0F-0CD5-0EEF-DDD3643E5F02}"/>
              </a:ext>
            </a:extLst>
          </p:cNvPr>
          <p:cNvSpPr txBox="1"/>
          <p:nvPr/>
        </p:nvSpPr>
        <p:spPr>
          <a:xfrm>
            <a:off x="4805680" y="6308209"/>
            <a:ext cx="6096000" cy="307777"/>
          </a:xfrm>
          <a:prstGeom prst="rect">
            <a:avLst/>
          </a:prstGeom>
          <a:noFill/>
        </p:spPr>
        <p:txBody>
          <a:bodyPr wrap="square">
            <a:spAutoFit/>
          </a:bodyPr>
          <a:lstStyle/>
          <a:p>
            <a:r>
              <a:rPr lang="vi-VN" sz="1400" dirty="0">
                <a:solidFill>
                  <a:srgbClr val="F0B53C"/>
                </a:solidFill>
                <a:effectLst/>
                <a:latin typeface="Calibri" panose="020F0502020204030204" pitchFamily="34" charset="0"/>
                <a:ea typeface="Calibri" panose="020F0502020204030204" pitchFamily="34" charset="0"/>
              </a:rPr>
              <a:t>Intro to Entrepreneurship</a:t>
            </a:r>
            <a:endParaRPr lang="vi-VN" sz="1400" dirty="0">
              <a:solidFill>
                <a:srgbClr val="F0B53C"/>
              </a:solidFill>
            </a:endParaRPr>
          </a:p>
        </p:txBody>
      </p:sp>
      <p:sp>
        <p:nvSpPr>
          <p:cNvPr id="20" name="object 5">
            <a:extLst>
              <a:ext uri="{FF2B5EF4-FFF2-40B4-BE49-F238E27FC236}">
                <a16:creationId xmlns:a16="http://schemas.microsoft.com/office/drawing/2014/main" xmlns="" id="{6685C454-3674-58F9-AB0D-5480D04AC416}"/>
              </a:ext>
            </a:extLst>
          </p:cNvPr>
          <p:cNvSpPr/>
          <p:nvPr/>
        </p:nvSpPr>
        <p:spPr>
          <a:xfrm>
            <a:off x="11722607" y="96011"/>
            <a:ext cx="382905" cy="335280"/>
          </a:xfrm>
          <a:custGeom>
            <a:avLst/>
            <a:gdLst/>
            <a:ahLst/>
            <a:cxnLst/>
            <a:rect l="l" t="t" r="r" b="b"/>
            <a:pathLst>
              <a:path w="382904" h="335280">
                <a:moveTo>
                  <a:pt x="382524" y="0"/>
                </a:moveTo>
                <a:lnTo>
                  <a:pt x="0" y="0"/>
                </a:lnTo>
                <a:lnTo>
                  <a:pt x="0" y="335280"/>
                </a:lnTo>
                <a:lnTo>
                  <a:pt x="191262" y="247650"/>
                </a:lnTo>
                <a:lnTo>
                  <a:pt x="382524" y="335280"/>
                </a:lnTo>
                <a:lnTo>
                  <a:pt x="382524"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1" name="object 6">
            <a:extLst>
              <a:ext uri="{FF2B5EF4-FFF2-40B4-BE49-F238E27FC236}">
                <a16:creationId xmlns:a16="http://schemas.microsoft.com/office/drawing/2014/main" xmlns="" id="{737E0D53-E781-1476-B9C5-FB5C50513351}"/>
              </a:ext>
            </a:extLst>
          </p:cNvPr>
          <p:cNvSpPr/>
          <p:nvPr/>
        </p:nvSpPr>
        <p:spPr>
          <a:xfrm>
            <a:off x="0" y="1103375"/>
            <a:ext cx="1186180" cy="617220"/>
          </a:xfrm>
          <a:custGeom>
            <a:avLst/>
            <a:gdLst/>
            <a:ahLst/>
            <a:cxnLst/>
            <a:rect l="l" t="t" r="r" b="b"/>
            <a:pathLst>
              <a:path w="1186180" h="617219">
                <a:moveTo>
                  <a:pt x="1185672" y="0"/>
                </a:moveTo>
                <a:lnTo>
                  <a:pt x="0" y="0"/>
                </a:lnTo>
                <a:lnTo>
                  <a:pt x="0" y="617220"/>
                </a:lnTo>
                <a:lnTo>
                  <a:pt x="1185672" y="617220"/>
                </a:lnTo>
                <a:lnTo>
                  <a:pt x="1185672" y="0"/>
                </a:lnTo>
                <a:close/>
              </a:path>
            </a:pathLst>
          </a:custGeom>
          <a:solidFill>
            <a:srgbClr val="F0B53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6" name="object 7">
            <a:extLst>
              <a:ext uri="{FF2B5EF4-FFF2-40B4-BE49-F238E27FC236}">
                <a16:creationId xmlns:a16="http://schemas.microsoft.com/office/drawing/2014/main" xmlns="" id="{4C8F3B24-FCF7-DE78-957D-461273AEC037}"/>
              </a:ext>
            </a:extLst>
          </p:cNvPr>
          <p:cNvSpPr txBox="1">
            <a:spLocks/>
          </p:cNvSpPr>
          <p:nvPr/>
        </p:nvSpPr>
        <p:spPr>
          <a:xfrm>
            <a:off x="1427224" y="1155767"/>
            <a:ext cx="8564278" cy="5114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Bef>
                <a:spcPts val="100"/>
              </a:spcBef>
            </a:pPr>
            <a:r>
              <a:rPr lang="vi-VN" sz="3600" b="1" dirty="0">
                <a:latin typeface="Arial MT"/>
                <a:cs typeface="Arial"/>
              </a:rPr>
              <a:t>Phương trình ý tưởng</a:t>
            </a:r>
            <a:endParaRPr lang="vi-VN" sz="3600" b="1" dirty="0">
              <a:latin typeface="Arial"/>
              <a:cs typeface="Arial"/>
            </a:endParaRPr>
          </a:p>
        </p:txBody>
      </p:sp>
      <p:sp>
        <p:nvSpPr>
          <p:cNvPr id="2" name="object 3">
            <a:extLst>
              <a:ext uri="{FF2B5EF4-FFF2-40B4-BE49-F238E27FC236}">
                <a16:creationId xmlns:a16="http://schemas.microsoft.com/office/drawing/2014/main" xmlns="" id="{6DA7B553-76A7-E353-ABEC-B77F95510330}"/>
              </a:ext>
            </a:extLst>
          </p:cNvPr>
          <p:cNvSpPr txBox="1"/>
          <p:nvPr/>
        </p:nvSpPr>
        <p:spPr>
          <a:xfrm>
            <a:off x="1427227" y="2304364"/>
            <a:ext cx="3592195" cy="514350"/>
          </a:xfrm>
          <a:prstGeom prst="rect">
            <a:avLst/>
          </a:prstGeom>
        </p:spPr>
        <p:txBody>
          <a:bodyPr vert="horz" wrap="square" lIns="0" tIns="13335" rIns="0" bIns="0" rtlCol="0">
            <a:spAutoFit/>
          </a:bodyPr>
          <a:lstStyle/>
          <a:p>
            <a:pPr marL="12700">
              <a:spcBef>
                <a:spcPts val="105"/>
              </a:spcBef>
            </a:pPr>
            <a:r>
              <a:rPr sz="3200" spc="-5" dirty="0">
                <a:solidFill>
                  <a:srgbClr val="01829F"/>
                </a:solidFill>
                <a:latin typeface="Arial MT"/>
                <a:cs typeface="Arial MT"/>
              </a:rPr>
              <a:t>#2.</a:t>
            </a:r>
            <a:r>
              <a:rPr sz="3200" spc="-45" dirty="0">
                <a:solidFill>
                  <a:srgbClr val="01829F"/>
                </a:solidFill>
                <a:latin typeface="Arial MT"/>
                <a:cs typeface="Arial MT"/>
              </a:rPr>
              <a:t> </a:t>
            </a:r>
            <a:r>
              <a:rPr lang="vi-VN" sz="3200" spc="-5" dirty="0">
                <a:solidFill>
                  <a:srgbClr val="01829F"/>
                </a:solidFill>
                <a:latin typeface="Arial MT"/>
                <a:cs typeface="Arial MT"/>
              </a:rPr>
              <a:t>Vấn đề/ lợi ích</a:t>
            </a:r>
            <a:endParaRPr sz="3200" dirty="0">
              <a:latin typeface="Arial MT"/>
              <a:cs typeface="Arial MT"/>
            </a:endParaRPr>
          </a:p>
        </p:txBody>
      </p:sp>
      <p:sp>
        <p:nvSpPr>
          <p:cNvPr id="5" name="object 4">
            <a:extLst>
              <a:ext uri="{FF2B5EF4-FFF2-40B4-BE49-F238E27FC236}">
                <a16:creationId xmlns:a16="http://schemas.microsoft.com/office/drawing/2014/main" xmlns="" id="{CB720DF8-0986-EDBB-B33C-2DB32039040E}"/>
              </a:ext>
            </a:extLst>
          </p:cNvPr>
          <p:cNvSpPr txBox="1"/>
          <p:nvPr/>
        </p:nvSpPr>
        <p:spPr>
          <a:xfrm>
            <a:off x="1427225" y="3280105"/>
            <a:ext cx="2109470" cy="514350"/>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Vấn đề</a:t>
            </a:r>
            <a:r>
              <a:rPr sz="3200" spc="-5" dirty="0">
                <a:latin typeface="Arial MT"/>
                <a:cs typeface="Arial MT"/>
              </a:rPr>
              <a:t>:</a:t>
            </a:r>
            <a:endParaRPr sz="3200" dirty="0">
              <a:latin typeface="Arial MT"/>
              <a:cs typeface="Arial MT"/>
            </a:endParaRPr>
          </a:p>
        </p:txBody>
      </p:sp>
      <p:sp>
        <p:nvSpPr>
          <p:cNvPr id="8" name="object 5">
            <a:extLst>
              <a:ext uri="{FF2B5EF4-FFF2-40B4-BE49-F238E27FC236}">
                <a16:creationId xmlns:a16="http://schemas.microsoft.com/office/drawing/2014/main" xmlns="" id="{26903847-DDBF-191C-B805-3E1B35C34245}"/>
              </a:ext>
            </a:extLst>
          </p:cNvPr>
          <p:cNvSpPr txBox="1"/>
          <p:nvPr/>
        </p:nvSpPr>
        <p:spPr>
          <a:xfrm>
            <a:off x="4167634" y="3280107"/>
            <a:ext cx="7554973" cy="2501326"/>
          </a:xfrm>
          <a:prstGeom prst="rect">
            <a:avLst/>
          </a:prstGeom>
        </p:spPr>
        <p:txBody>
          <a:bodyPr vert="horz" wrap="square" lIns="0" tIns="13335" rIns="0" bIns="0" rtlCol="0">
            <a:spAutoFit/>
          </a:bodyPr>
          <a:lstStyle/>
          <a:p>
            <a:pPr marL="12700" marR="5080">
              <a:spcBef>
                <a:spcPts val="105"/>
              </a:spcBef>
              <a:buChar char="-"/>
              <a:tabLst>
                <a:tab pos="254000" algn="l"/>
              </a:tabLst>
            </a:pPr>
            <a:r>
              <a:rPr lang="vi-VN" sz="3200" spc="-95" dirty="0">
                <a:latin typeface="Arial MT"/>
                <a:cs typeface="Arial MT"/>
              </a:rPr>
              <a:t>Bạn xác định điều gì khiến mọi người đang gặp khó khăn, nhức nhối và bạn đưa ra giải pháp để khắc phục điều đó</a:t>
            </a:r>
          </a:p>
          <a:p>
            <a:pPr marL="12700" marR="5080">
              <a:spcBef>
                <a:spcPts val="105"/>
              </a:spcBef>
              <a:buChar char="-"/>
              <a:tabLst>
                <a:tab pos="254000" algn="l"/>
              </a:tabLst>
            </a:pPr>
            <a:r>
              <a:rPr lang="vi-VN" sz="3200" spc="-95" dirty="0">
                <a:latin typeface="Arial MT"/>
                <a:cs typeface="Arial MT"/>
              </a:rPr>
              <a:t>Tìm một số giá trị mà bạn có thể thêm vào</a:t>
            </a:r>
          </a:p>
          <a:p>
            <a:pPr marL="12700" marR="5080">
              <a:spcBef>
                <a:spcPts val="105"/>
              </a:spcBef>
              <a:buChar char="-"/>
              <a:tabLst>
                <a:tab pos="254000" algn="l"/>
              </a:tabLst>
            </a:pPr>
            <a:r>
              <a:rPr lang="vi-VN" sz="3200" spc="-95" dirty="0">
                <a:latin typeface="Arial MT"/>
                <a:cs typeface="Arial MT"/>
              </a:rPr>
              <a:t>Mọi người sẽ trả tiền để tận hưởng nó</a:t>
            </a:r>
            <a:endParaRPr lang="vi-VN" sz="3200" dirty="0">
              <a:latin typeface="Arial MT"/>
              <a:cs typeface="Arial MT"/>
            </a:endParaRPr>
          </a:p>
        </p:txBody>
      </p:sp>
      <p:sp>
        <p:nvSpPr>
          <p:cNvPr id="9" name="object 6">
            <a:extLst>
              <a:ext uri="{FF2B5EF4-FFF2-40B4-BE49-F238E27FC236}">
                <a16:creationId xmlns:a16="http://schemas.microsoft.com/office/drawing/2014/main" xmlns="" id="{FAC886CD-01AD-A079-D292-870E0AC7F107}"/>
              </a:ext>
            </a:extLst>
          </p:cNvPr>
          <p:cNvSpPr txBox="1"/>
          <p:nvPr/>
        </p:nvSpPr>
        <p:spPr>
          <a:xfrm>
            <a:off x="1427225" y="4743399"/>
            <a:ext cx="1860550" cy="514350"/>
          </a:xfrm>
          <a:prstGeom prst="rect">
            <a:avLst/>
          </a:prstGeom>
        </p:spPr>
        <p:txBody>
          <a:bodyPr vert="horz" wrap="square" lIns="0" tIns="13335" rIns="0" bIns="0" rtlCol="0">
            <a:spAutoFit/>
          </a:bodyPr>
          <a:lstStyle/>
          <a:p>
            <a:pPr marL="469900" indent="-457834">
              <a:spcBef>
                <a:spcPts val="105"/>
              </a:spcBef>
              <a:buChar char="•"/>
              <a:tabLst>
                <a:tab pos="469900" algn="l"/>
                <a:tab pos="470534" algn="l"/>
              </a:tabLst>
            </a:pPr>
            <a:r>
              <a:rPr lang="vi-VN" sz="3200" spc="-5" dirty="0">
                <a:latin typeface="Arial MT"/>
                <a:cs typeface="Arial MT"/>
              </a:rPr>
              <a:t>Lợi ích</a:t>
            </a:r>
            <a:r>
              <a:rPr sz="3200" spc="-5" dirty="0">
                <a:latin typeface="Arial MT"/>
                <a:cs typeface="Arial MT"/>
              </a:rPr>
              <a:t>:</a:t>
            </a:r>
            <a:endParaRPr sz="3200" dirty="0">
              <a:latin typeface="Arial MT"/>
              <a:cs typeface="Arial MT"/>
            </a:endParaRPr>
          </a:p>
        </p:txBody>
      </p:sp>
      <p:pic>
        <p:nvPicPr>
          <p:cNvPr id="10" name="object 11">
            <a:extLst>
              <a:ext uri="{FF2B5EF4-FFF2-40B4-BE49-F238E27FC236}">
                <a16:creationId xmlns:a16="http://schemas.microsoft.com/office/drawing/2014/main" xmlns="" id="{DCABD1C5-0C32-84BD-CB79-209312C4FD5F}"/>
              </a:ext>
            </a:extLst>
          </p:cNvPr>
          <p:cNvPicPr/>
          <p:nvPr/>
        </p:nvPicPr>
        <p:blipFill>
          <a:blip r:embed="rId2" cstate="print"/>
          <a:stretch>
            <a:fillRect/>
          </a:stretch>
        </p:blipFill>
        <p:spPr>
          <a:xfrm>
            <a:off x="9066276" y="1095755"/>
            <a:ext cx="1842516" cy="1842516"/>
          </a:xfrm>
          <a:prstGeom prst="rect">
            <a:avLst/>
          </a:prstGeom>
        </p:spPr>
      </p:pic>
    </p:spTree>
    <p:extLst>
      <p:ext uri="{BB962C8B-B14F-4D97-AF65-F5344CB8AC3E}">
        <p14:creationId xmlns:p14="http://schemas.microsoft.com/office/powerpoint/2010/main" xmlns="" val="705906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5188</TotalTime>
  <Words>10776</Words>
  <Application>Microsoft Office PowerPoint</Application>
  <PresentationFormat>Custom</PresentationFormat>
  <Paragraphs>1386</Paragraphs>
  <Slides>207</Slides>
  <Notes>0</Notes>
  <HiddenSlides>0</HiddenSlides>
  <MMClips>0</MMClips>
  <ScaleCrop>false</ScaleCrop>
  <HeadingPairs>
    <vt:vector size="4" baseType="variant">
      <vt:variant>
        <vt:lpstr>Theme</vt:lpstr>
      </vt:variant>
      <vt:variant>
        <vt:i4>1</vt:i4>
      </vt:variant>
      <vt:variant>
        <vt:lpstr>Slide Titles</vt:lpstr>
      </vt:variant>
      <vt:variant>
        <vt:i4>207</vt:i4>
      </vt:variant>
    </vt:vector>
  </HeadingPairs>
  <TitlesOfParts>
    <vt:vector size="20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Các loại thu nhập khác nhau</vt:lpstr>
      <vt:lpstr>Các loại thu nhập khác nhau</vt:lpstr>
      <vt:lpstr>Quy trình nhận diện cơ hội</vt:lpstr>
      <vt:lpstr>Quy trình nhận diện cơ hội</vt:lpstr>
      <vt:lpstr>Doanh nhân theo lối sống</vt:lpstr>
      <vt:lpstr>Doanh nhân theo lối sống</vt:lpstr>
      <vt:lpstr>Doanh nhân theo lối sống</vt:lpstr>
      <vt:lpstr>Kinh doanh phụ</vt:lpstr>
      <vt:lpstr>Kinh doanh phụ</vt:lpstr>
      <vt:lpstr>Doanh nhân xã hội</vt:lpstr>
      <vt:lpstr>Doanh nhân xã hội</vt:lpstr>
      <vt:lpstr>Doanh nghiệp sản phẩm &amp; dịch vụ</vt:lpstr>
      <vt:lpstr>Mô hình kinh doanh là gì?</vt:lpstr>
      <vt:lpstr>Mô hình kinh doanh cũ</vt:lpstr>
      <vt:lpstr>Mô hình kinh doanh cũ</vt:lpstr>
      <vt:lpstr>Mô hình kinh doanh mới</vt:lpstr>
      <vt:lpstr>Mô hình kinh doanh mới</vt:lpstr>
      <vt:lpstr>Mô hình kinh doanh mới</vt:lpstr>
      <vt:lpstr>Mô hình kinh doanh mới</vt:lpstr>
      <vt:lpstr>Mô hình kinh doanh mới</vt:lpstr>
      <vt:lpstr>Khả năng mở rộng</vt:lpstr>
      <vt:lpstr>Thẩm định</vt:lpstr>
      <vt:lpstr>Khảo sát</vt:lpstr>
      <vt:lpstr>Khảo sát</vt:lpstr>
      <vt:lpstr>Khảo sát</vt:lpstr>
      <vt:lpstr>Khảo sát</vt:lpstr>
      <vt:lpstr>Khảo sát</vt:lpstr>
      <vt:lpstr>Khảo sát</vt:lpstr>
      <vt:lpstr>Trò chuyện với chuyên gia</vt:lpstr>
      <vt:lpstr>Trò chuyện với chuyên gia</vt:lpstr>
      <vt:lpstr>Trò chuyện với chuyên gia</vt:lpstr>
      <vt:lpstr>Khung khởi nghiệp tinh gọn</vt:lpstr>
      <vt:lpstr>Khung khởi nghiệp tinh gọn</vt:lpstr>
      <vt:lpstr>Khung khởi nghiệp tinh gọn</vt:lpstr>
      <vt:lpstr>Khung khởi nghiệp tinh gọn</vt:lpstr>
      <vt:lpstr>Thử nghiệm thuyết phục</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huu nguyen</dc:creator>
  <cp:lastModifiedBy>Administrator</cp:lastModifiedBy>
  <cp:revision>121</cp:revision>
  <dcterms:created xsi:type="dcterms:W3CDTF">2022-12-08T10:12:13Z</dcterms:created>
  <dcterms:modified xsi:type="dcterms:W3CDTF">2023-11-29T03:18:55Z</dcterms:modified>
</cp:coreProperties>
</file>